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 id="2147483664" r:id="rId5"/>
    <p:sldMasterId id="2147483735" r:id="rId6"/>
    <p:sldMasterId id="2147483916" r:id="rId7"/>
    <p:sldMasterId id="2147483941" r:id="rId8"/>
    <p:sldMasterId id="2147483929" r:id="rId9"/>
  </p:sldMasterIdLst>
  <p:notesMasterIdLst>
    <p:notesMasterId r:id="rId63"/>
  </p:notesMasterIdLst>
  <p:handoutMasterIdLst>
    <p:handoutMasterId r:id="rId64"/>
  </p:handoutMasterIdLst>
  <p:sldIdLst>
    <p:sldId id="256" r:id="rId10"/>
    <p:sldId id="793" r:id="rId11"/>
    <p:sldId id="770" r:id="rId12"/>
    <p:sldId id="764" r:id="rId13"/>
    <p:sldId id="791" r:id="rId14"/>
    <p:sldId id="792" r:id="rId15"/>
    <p:sldId id="794" r:id="rId16"/>
    <p:sldId id="795" r:id="rId17"/>
    <p:sldId id="796" r:id="rId18"/>
    <p:sldId id="797" r:id="rId19"/>
    <p:sldId id="798" r:id="rId20"/>
    <p:sldId id="799" r:id="rId21"/>
    <p:sldId id="800" r:id="rId22"/>
    <p:sldId id="801" r:id="rId23"/>
    <p:sldId id="802" r:id="rId24"/>
    <p:sldId id="803" r:id="rId25"/>
    <p:sldId id="804" r:id="rId26"/>
    <p:sldId id="805" r:id="rId27"/>
    <p:sldId id="841" r:id="rId28"/>
    <p:sldId id="840" r:id="rId29"/>
    <p:sldId id="806" r:id="rId30"/>
    <p:sldId id="807" r:id="rId31"/>
    <p:sldId id="808" r:id="rId32"/>
    <p:sldId id="809" r:id="rId33"/>
    <p:sldId id="810" r:id="rId34"/>
    <p:sldId id="811" r:id="rId35"/>
    <p:sldId id="815" r:id="rId36"/>
    <p:sldId id="812" r:id="rId37"/>
    <p:sldId id="847" r:id="rId38"/>
    <p:sldId id="813" r:id="rId39"/>
    <p:sldId id="814" r:id="rId40"/>
    <p:sldId id="786" r:id="rId41"/>
    <p:sldId id="787" r:id="rId42"/>
    <p:sldId id="836" r:id="rId43"/>
    <p:sldId id="837" r:id="rId44"/>
    <p:sldId id="838" r:id="rId45"/>
    <p:sldId id="818" r:id="rId46"/>
    <p:sldId id="819" r:id="rId47"/>
    <p:sldId id="820" r:id="rId48"/>
    <p:sldId id="821" r:id="rId49"/>
    <p:sldId id="822" r:id="rId50"/>
    <p:sldId id="790" r:id="rId51"/>
    <p:sldId id="823" r:id="rId52"/>
    <p:sldId id="824" r:id="rId53"/>
    <p:sldId id="825" r:id="rId54"/>
    <p:sldId id="827" r:id="rId55"/>
    <p:sldId id="828" r:id="rId56"/>
    <p:sldId id="816" r:id="rId57"/>
    <p:sldId id="829" r:id="rId58"/>
    <p:sldId id="844" r:id="rId59"/>
    <p:sldId id="845" r:id="rId60"/>
    <p:sldId id="846" r:id="rId61"/>
    <p:sldId id="789" r:id="rId62"/>
  </p:sldIdLst>
  <p:sldSz cx="12192000" cy="6858000"/>
  <p:notesSz cx="6799263" cy="98758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klusējuma sadaļa" id="{E0BF9080-6074-436C-A861-1376609F4E11}">
          <p14:sldIdLst>
            <p14:sldId id="256"/>
            <p14:sldId id="793"/>
            <p14:sldId id="770"/>
            <p14:sldId id="764"/>
            <p14:sldId id="791"/>
            <p14:sldId id="792"/>
            <p14:sldId id="794"/>
            <p14:sldId id="795"/>
            <p14:sldId id="796"/>
            <p14:sldId id="797"/>
            <p14:sldId id="798"/>
            <p14:sldId id="799"/>
            <p14:sldId id="800"/>
            <p14:sldId id="801"/>
            <p14:sldId id="802"/>
            <p14:sldId id="803"/>
            <p14:sldId id="804"/>
            <p14:sldId id="805"/>
            <p14:sldId id="841"/>
            <p14:sldId id="840"/>
            <p14:sldId id="806"/>
            <p14:sldId id="807"/>
            <p14:sldId id="808"/>
            <p14:sldId id="809"/>
            <p14:sldId id="810"/>
            <p14:sldId id="811"/>
            <p14:sldId id="815"/>
            <p14:sldId id="812"/>
            <p14:sldId id="847"/>
            <p14:sldId id="813"/>
            <p14:sldId id="814"/>
            <p14:sldId id="786"/>
            <p14:sldId id="787"/>
            <p14:sldId id="836"/>
            <p14:sldId id="837"/>
            <p14:sldId id="838"/>
            <p14:sldId id="818"/>
            <p14:sldId id="819"/>
            <p14:sldId id="820"/>
            <p14:sldId id="821"/>
            <p14:sldId id="822"/>
            <p14:sldId id="790"/>
            <p14:sldId id="823"/>
            <p14:sldId id="824"/>
            <p14:sldId id="825"/>
            <p14:sldId id="827"/>
            <p14:sldId id="828"/>
            <p14:sldId id="816"/>
            <p14:sldId id="829"/>
            <p14:sldId id="844"/>
            <p14:sldId id="845"/>
            <p14:sldId id="846"/>
            <p14:sldId id="789"/>
          </p14:sldIdLst>
        </p14:section>
        <p14:section name="Kopsavilkuma sadaļa" id="{508CAC76-34E3-4D4A-A470-9D245BB41FDA}">
          <p14:sldIdLst/>
        </p14:section>
        <p14:section name="Sadaļa 1" id="{A9A1D270-ED19-4CE8-8BAB-23E679D73BFE}">
          <p14:sldIdLst/>
        </p14:section>
        <p14:section name="Sadaļa 2" id="{2BA7F1B7-25BB-4DA0-95A0-A2C3FE3EABC8}">
          <p14:sldIdLst/>
        </p14:section>
        <p14:section name="Sadaļa 3" id="{908D4232-1500-4EFA-B410-AAC36EF47BC7}">
          <p14:sldIdLst/>
        </p14:section>
        <p14:section name="Sadaļa 4" id="{B2B3C2A2-EC51-4E20-97A9-FAD5AAD043EA}">
          <p14:sldIdLst/>
        </p14:section>
        <p14:section name="Sadaļa 5" id="{CD98D9B0-D1B1-410D-974D-ADF5FA5C05CD}">
          <p14:sldIdLst/>
        </p14:section>
      </p14:sectionLst>
    </p:ext>
    <p:ext uri="{EFAFB233-063F-42B5-8137-9DF3F51BA10A}">
      <p15:sldGuideLst xmlns:p15="http://schemas.microsoft.com/office/powerpoint/2012/main">
        <p15:guide id="2" pos="3840" userDrawn="1">
          <p15:clr>
            <a:srgbClr val="A4A3A4"/>
          </p15:clr>
        </p15:guide>
        <p15:guide id="3" pos="892" userDrawn="1">
          <p15:clr>
            <a:srgbClr val="A4A3A4"/>
          </p15:clr>
        </p15:guide>
        <p15:guide id="4" pos="6788" userDrawn="1">
          <p15:clr>
            <a:srgbClr val="A4A3A4"/>
          </p15:clr>
        </p15:guide>
        <p15:guide id="5"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itanova, Irina" initials="MI" lastIdx="9" clrIdx="0"/>
  <p:cmAuthor id="7" name="Dalia Augaite" initials="DA" lastIdx="1" clrIdx="7">
    <p:extLst>
      <p:ext uri="{19B8F6BF-5375-455C-9EA6-DF929625EA0E}">
        <p15:presenceInfo xmlns:p15="http://schemas.microsoft.com/office/powerpoint/2012/main" userId="Dalia Augaite" providerId="None"/>
      </p:ext>
    </p:extLst>
  </p:cmAuthor>
  <p:cmAuthor id="1" name="Husu, Kaire" initials="HK" lastIdx="5" clrIdx="1"/>
  <p:cmAuthor id="2" name="Žurauskas, Paulius" initials="ŽP" lastIdx="1" clrIdx="2"/>
  <p:cmAuthor id="3" name="Mockute, Monika" initials="MM" lastIdx="65" clrIdx="3">
    <p:extLst>
      <p:ext uri="{19B8F6BF-5375-455C-9EA6-DF929625EA0E}">
        <p15:presenceInfo xmlns:p15="http://schemas.microsoft.com/office/powerpoint/2012/main" userId="S::Monika.Mockute@luminorgroup.com::e4fc025c-e806-481e-baa9-12896e64f3a7" providerId="AD"/>
      </p:ext>
    </p:extLst>
  </p:cmAuthor>
  <p:cmAuthor id="4" name="Lars Berger" initials="LB" lastIdx="13" clrIdx="4">
    <p:extLst>
      <p:ext uri="{19B8F6BF-5375-455C-9EA6-DF929625EA0E}">
        <p15:presenceInfo xmlns:p15="http://schemas.microsoft.com/office/powerpoint/2012/main" userId="c903d9a3048b3a5c" providerId="Windows Live"/>
      </p:ext>
    </p:extLst>
  </p:cmAuthor>
  <p:cmAuthor id="5" name="Mindaugas Kniukšta" initials="MK" lastIdx="7" clrIdx="5">
    <p:extLst>
      <p:ext uri="{19B8F6BF-5375-455C-9EA6-DF929625EA0E}">
        <p15:presenceInfo xmlns:p15="http://schemas.microsoft.com/office/powerpoint/2012/main" userId="S::mindaugas.kniuksta@capitalica.lt::438be2a0-4839-44c2-a1e1-108cd2e7b9dc" providerId="AD"/>
      </p:ext>
    </p:extLst>
  </p:cmAuthor>
  <p:cmAuthor id="6" name="Rimantas Bendorius | Sorainen" initials="RB|S" lastIdx="6" clrIdx="6">
    <p:extLst>
      <p:ext uri="{19B8F6BF-5375-455C-9EA6-DF929625EA0E}">
        <p15:presenceInfo xmlns:p15="http://schemas.microsoft.com/office/powerpoint/2012/main" userId="S::rimantas.bendorius@sorainen.com::22d13158-04b2-42aa-b165-73f21a2829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E41423"/>
    <a:srgbClr val="553E60"/>
    <a:srgbClr val="B29CA1"/>
    <a:srgbClr val="7A6167"/>
    <a:srgbClr val="5A4F56"/>
    <a:srgbClr val="EDE7EA"/>
    <a:srgbClr val="AB6CB0"/>
    <a:srgbClr val="643767"/>
    <a:srgbClr val="8A4C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92" autoAdjust="0"/>
    <p:restoredTop sz="92713" autoAdjust="0"/>
  </p:normalViewPr>
  <p:slideViewPr>
    <p:cSldViewPr snapToGrid="0" showGuides="1">
      <p:cViewPr varScale="1">
        <p:scale>
          <a:sx n="76" d="100"/>
          <a:sy n="76" d="100"/>
        </p:scale>
        <p:origin x="240" y="67"/>
      </p:cViewPr>
      <p:guideLst>
        <p:guide pos="3840"/>
        <p:guide pos="892"/>
        <p:guide pos="6788"/>
        <p:guide orient="horz" pos="2160"/>
      </p:guideLst>
    </p:cSldViewPr>
  </p:slideViewPr>
  <p:notesTextViewPr>
    <p:cViewPr>
      <p:scale>
        <a:sx n="20" d="100"/>
        <a:sy n="20" d="100"/>
      </p:scale>
      <p:origin x="0" y="0"/>
    </p:cViewPr>
  </p:notesTextViewPr>
  <p:sorterViewPr>
    <p:cViewPr>
      <p:scale>
        <a:sx n="100" d="100"/>
        <a:sy n="100" d="100"/>
      </p:scale>
      <p:origin x="0" y="-9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e03742\Downloads\Excel_tenants_charts.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mindaugas.kniuksta\Desktop\working%20financial%20info.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indaugas.kniuksta\Desktop\working%20financial%20info.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indaugas.kniuksta\Desktop\working%20financial%20info.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indaugas.kniuksta\Desktop\working%20financial%20info.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indaugas.kniuksta\Desktop\working%20financial%20info.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indaugas.kniuksta\Desktop\working%20financial%20info.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dok.sba.lt\D\VV-Capitalica\2_Capitalica%20Baltic%20Real%20Estate%20Funds\2.1_Capitalica%20Baltic%20Real%20Estate%20Fund%20I\2.1.10_Obligacij&#371;%20emisija\Nauja%20emisija\working%20financial%20info%20v2%20LT.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dok.sba.lt\D\VV-Capitalica\2_Capitalica%20Baltic%20Real%20Estate%20Funds\2.1_Capitalica%20Baltic%20Real%20Estate%20Fund%20I\2.1.10_Obligacij&#371;%20emisija\Nauja%20emisija\working%20financial%20info%20v2%20LT.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indaugas.kniuksta\Desktop\working%20financial%20info.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indaugas.kniuksta\Desktop\working%20financial%20info.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indaugas.kniuksta\Desktop\working%20financial%20info.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indaugas.kniuksta\Desktop\working%20financial%20info.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514757990837097"/>
          <c:y val="0.1049153208732605"/>
          <c:w val="0.54086971282958984"/>
          <c:h val="0.70574450492858887"/>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82D-488E-B2A3-63BF02B3A146}"/>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E82D-488E-B2A3-63BF02B3A146}"/>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E82D-488E-B2A3-63BF02B3A146}"/>
              </c:ext>
            </c:extLst>
          </c:dPt>
          <c:cat>
            <c:strRef>
              <c:f>'Revenue and Leasable area'!$L$26:$N$26</c:f>
              <c:strCache>
                <c:ptCount val="3"/>
                <c:pt idx="0">
                  <c:v>BC 135</c:v>
                </c:pt>
                <c:pt idx="1">
                  <c:v>BC Kauno Dokas</c:v>
                </c:pt>
                <c:pt idx="2">
                  <c:v>LUIZĖ</c:v>
                </c:pt>
              </c:strCache>
            </c:strRef>
          </c:cat>
          <c:val>
            <c:numRef>
              <c:f>'Revenue and Leasable area'!$L$27:$N$27</c:f>
              <c:numCache>
                <c:formatCode>General</c:formatCode>
                <c:ptCount val="3"/>
                <c:pt idx="0">
                  <c:v>1225000</c:v>
                </c:pt>
                <c:pt idx="1">
                  <c:v>2100000</c:v>
                </c:pt>
                <c:pt idx="2">
                  <c:v>480000</c:v>
                </c:pt>
              </c:numCache>
            </c:numRef>
          </c:val>
          <c:extLst>
            <c:ext xmlns:c16="http://schemas.microsoft.com/office/drawing/2014/chart" uri="{C3380CC4-5D6E-409C-BE32-E72D297353CC}">
              <c16:uniqueId val="{00000006-E82D-488E-B2A3-63BF02B3A146}"/>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layout>
        <c:manualLayout>
          <c:xMode val="edge"/>
          <c:yMode val="edge"/>
          <c:x val="0.119085153529598"/>
          <c:y val="0.71751377203539102"/>
          <c:w val="0.85731085786641337"/>
          <c:h val="0.24835501611232758"/>
        </c:manualLayout>
      </c:layout>
      <c:overlay val="0"/>
      <c:spPr>
        <a:noFill/>
        <a:ln>
          <a:noFill/>
        </a:ln>
        <a:effectLst/>
      </c:spPr>
      <c:txPr>
        <a:bodyPr rot="0" spcFirstLastPara="1" vertOverflow="ellipsis" vert="horz" wrap="square" anchor="ctr" anchorCtr="1"/>
        <a:lstStyle/>
        <a:p>
          <a:pPr>
            <a:defRPr sz="900"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Properties!$C$78</c:f>
              <c:strCache>
                <c:ptCount val="1"/>
                <c:pt idx="0">
                  <c:v>Rental income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Properties!$D$77:$H$77</c:f>
              <c:strCache>
                <c:ptCount val="5"/>
                <c:pt idx="0">
                  <c:v>2018</c:v>
                </c:pt>
                <c:pt idx="1">
                  <c:v>2019</c:v>
                </c:pt>
                <c:pt idx="3">
                  <c:v>2019 H1</c:v>
                </c:pt>
                <c:pt idx="4">
                  <c:v>2020 H1</c:v>
                </c:pt>
              </c:strCache>
            </c:strRef>
          </c:cat>
          <c:val>
            <c:numRef>
              <c:f>Properties!$D$78:$H$78</c:f>
              <c:numCache>
                <c:formatCode>_(* #,##0.00_);_(* \(#,##0.00\);_(* "-"??_);_(@_)</c:formatCode>
                <c:ptCount val="5"/>
                <c:pt idx="0">
                  <c:v>0.67</c:v>
                </c:pt>
                <c:pt idx="1">
                  <c:v>0.74</c:v>
                </c:pt>
                <c:pt idx="3">
                  <c:v>0.35</c:v>
                </c:pt>
                <c:pt idx="4">
                  <c:v>0.37</c:v>
                </c:pt>
              </c:numCache>
            </c:numRef>
          </c:val>
          <c:extLst>
            <c:ext xmlns:c16="http://schemas.microsoft.com/office/drawing/2014/chart" uri="{C3380CC4-5D6E-409C-BE32-E72D297353CC}">
              <c16:uniqueId val="{00000000-E6DA-4576-8C1B-987FF18515B3}"/>
            </c:ext>
          </c:extLst>
        </c:ser>
        <c:ser>
          <c:idx val="1"/>
          <c:order val="1"/>
          <c:tx>
            <c:strRef>
              <c:f>Properties!$C$79</c:f>
              <c:strCache>
                <c:ptCount val="1"/>
                <c:pt idx="0">
                  <c:v>Net Operating Income</c:v>
                </c:pt>
              </c:strCache>
            </c:strRef>
          </c:tx>
          <c:spPr>
            <a:solidFill>
              <a:srgbClr val="FF0000"/>
            </a:solid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Properties!$D$77:$H$77</c:f>
              <c:strCache>
                <c:ptCount val="5"/>
                <c:pt idx="0">
                  <c:v>2018</c:v>
                </c:pt>
                <c:pt idx="1">
                  <c:v>2019</c:v>
                </c:pt>
                <c:pt idx="3">
                  <c:v>2019 H1</c:v>
                </c:pt>
                <c:pt idx="4">
                  <c:v>2020 H1</c:v>
                </c:pt>
              </c:strCache>
            </c:strRef>
          </c:cat>
          <c:val>
            <c:numRef>
              <c:f>Properties!$D$79:$H$79</c:f>
              <c:numCache>
                <c:formatCode>_(* #,##0.00_);_(* \(#,##0.00\);_(* "-"??_);_(@_)</c:formatCode>
                <c:ptCount val="5"/>
                <c:pt idx="0">
                  <c:v>0.44</c:v>
                </c:pt>
                <c:pt idx="1">
                  <c:v>0.48</c:v>
                </c:pt>
                <c:pt idx="3">
                  <c:v>0.22</c:v>
                </c:pt>
                <c:pt idx="4">
                  <c:v>0.25</c:v>
                </c:pt>
              </c:numCache>
            </c:numRef>
          </c:val>
          <c:extLst>
            <c:ext xmlns:c16="http://schemas.microsoft.com/office/drawing/2014/chart" uri="{C3380CC4-5D6E-409C-BE32-E72D297353CC}">
              <c16:uniqueId val="{00000001-E6DA-4576-8C1B-987FF18515B3}"/>
            </c:ext>
          </c:extLst>
        </c:ser>
        <c:dLbls>
          <c:dLblPos val="outEnd"/>
          <c:showLegendKey val="0"/>
          <c:showVal val="1"/>
          <c:showCatName val="0"/>
          <c:showSerName val="0"/>
          <c:showPercent val="0"/>
          <c:showBubbleSize val="0"/>
        </c:dLbls>
        <c:gapWidth val="219"/>
        <c:overlap val="-27"/>
        <c:axId val="404688488"/>
        <c:axId val="404690128"/>
      </c:barChart>
      <c:catAx>
        <c:axId val="40468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690128"/>
        <c:crosses val="autoZero"/>
        <c:auto val="1"/>
        <c:lblAlgn val="ctr"/>
        <c:lblOffset val="100"/>
        <c:noMultiLvlLbl val="0"/>
      </c:catAx>
      <c:valAx>
        <c:axId val="404690128"/>
        <c:scaling>
          <c:orientation val="minMax"/>
        </c:scaling>
        <c:delete val="1"/>
        <c:axPos val="l"/>
        <c:numFmt formatCode="_(* #,##0.00_);_(* \(#,##0.00\);_(* &quot;-&quot;??_);_(@_)" sourceLinked="1"/>
        <c:majorTickMark val="none"/>
        <c:minorTickMark val="none"/>
        <c:tickLblPos val="nextTo"/>
        <c:crossAx val="40468848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Properties!$C$106</c:f>
              <c:strCache>
                <c:ptCount val="1"/>
                <c:pt idx="0">
                  <c:v>Property Value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Properties!$D$105:$H$105</c:f>
              <c:strCache>
                <c:ptCount val="5"/>
                <c:pt idx="0">
                  <c:v>2018</c:v>
                </c:pt>
                <c:pt idx="1">
                  <c:v>2019</c:v>
                </c:pt>
                <c:pt idx="3">
                  <c:v>2019 H1</c:v>
                </c:pt>
                <c:pt idx="4">
                  <c:v>2020 H1</c:v>
                </c:pt>
              </c:strCache>
            </c:strRef>
          </c:cat>
          <c:val>
            <c:numRef>
              <c:f>Properties!$D$106:$H$106</c:f>
              <c:numCache>
                <c:formatCode>_(* #,##0.00_);_(* \(#,##0.00\);_(* "-"??_);_(@_)</c:formatCode>
                <c:ptCount val="5"/>
                <c:pt idx="0">
                  <c:v>17.45</c:v>
                </c:pt>
                <c:pt idx="1">
                  <c:v>17.48</c:v>
                </c:pt>
                <c:pt idx="3">
                  <c:v>17.16</c:v>
                </c:pt>
                <c:pt idx="4">
                  <c:v>17.71</c:v>
                </c:pt>
              </c:numCache>
            </c:numRef>
          </c:val>
          <c:extLst>
            <c:ext xmlns:c16="http://schemas.microsoft.com/office/drawing/2014/chart" uri="{C3380CC4-5D6E-409C-BE32-E72D297353CC}">
              <c16:uniqueId val="{00000000-B57E-4E0D-8CCC-AC508951A32B}"/>
            </c:ext>
          </c:extLst>
        </c:ser>
        <c:ser>
          <c:idx val="1"/>
          <c:order val="1"/>
          <c:tx>
            <c:strRef>
              <c:f>Properties!$C$107</c:f>
              <c:strCache>
                <c:ptCount val="1"/>
                <c:pt idx="0">
                  <c:v>Debt to credit institutions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Properties!$D$105:$H$105</c:f>
              <c:strCache>
                <c:ptCount val="5"/>
                <c:pt idx="0">
                  <c:v>2018</c:v>
                </c:pt>
                <c:pt idx="1">
                  <c:v>2019</c:v>
                </c:pt>
                <c:pt idx="3">
                  <c:v>2019 H1</c:v>
                </c:pt>
                <c:pt idx="4">
                  <c:v>2020 H1</c:v>
                </c:pt>
              </c:strCache>
            </c:strRef>
          </c:cat>
          <c:val>
            <c:numRef>
              <c:f>Properties!$D$107:$H$107</c:f>
              <c:numCache>
                <c:formatCode>_(* #,##0.00_);_(* \(#,##0.00\);_(* "-"??_);_(@_)</c:formatCode>
                <c:ptCount val="5"/>
                <c:pt idx="0">
                  <c:v>10.48</c:v>
                </c:pt>
                <c:pt idx="1">
                  <c:v>9.84</c:v>
                </c:pt>
                <c:pt idx="3">
                  <c:v>10.050000000000001</c:v>
                </c:pt>
                <c:pt idx="4">
                  <c:v>9.6300000000000008</c:v>
                </c:pt>
              </c:numCache>
            </c:numRef>
          </c:val>
          <c:extLst>
            <c:ext xmlns:c16="http://schemas.microsoft.com/office/drawing/2014/chart" uri="{C3380CC4-5D6E-409C-BE32-E72D297353CC}">
              <c16:uniqueId val="{00000001-B57E-4E0D-8CCC-AC508951A32B}"/>
            </c:ext>
          </c:extLst>
        </c:ser>
        <c:dLbls>
          <c:showLegendKey val="0"/>
          <c:showVal val="0"/>
          <c:showCatName val="0"/>
          <c:showSerName val="0"/>
          <c:showPercent val="0"/>
          <c:showBubbleSize val="0"/>
        </c:dLbls>
        <c:gapWidth val="219"/>
        <c:overlap val="-27"/>
        <c:axId val="1687466208"/>
        <c:axId val="1687465224"/>
      </c:barChart>
      <c:catAx>
        <c:axId val="1687466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7465224"/>
        <c:crosses val="autoZero"/>
        <c:auto val="1"/>
        <c:lblAlgn val="ctr"/>
        <c:lblOffset val="100"/>
        <c:noMultiLvlLbl val="0"/>
      </c:catAx>
      <c:valAx>
        <c:axId val="1687465224"/>
        <c:scaling>
          <c:orientation val="minMax"/>
        </c:scaling>
        <c:delete val="1"/>
        <c:axPos val="l"/>
        <c:numFmt formatCode="_(* #,##0.00_);_(* \(#,##0.00\);_(* &quot;-&quot;??_);_(@_)" sourceLinked="1"/>
        <c:majorTickMark val="none"/>
        <c:minorTickMark val="none"/>
        <c:tickLblPos val="nextTo"/>
        <c:crossAx val="1687466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Properties!$C$132</c:f>
              <c:strCache>
                <c:ptCount val="1"/>
                <c:pt idx="0">
                  <c:v>Rental income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Properties!$D$131:$H$131</c:f>
              <c:strCache>
                <c:ptCount val="5"/>
                <c:pt idx="0">
                  <c:v>2018</c:v>
                </c:pt>
                <c:pt idx="1">
                  <c:v>2019</c:v>
                </c:pt>
                <c:pt idx="3">
                  <c:v>2019 H1</c:v>
                </c:pt>
                <c:pt idx="4">
                  <c:v>2020 H1</c:v>
                </c:pt>
              </c:strCache>
            </c:strRef>
          </c:cat>
          <c:val>
            <c:numRef>
              <c:f>Properties!$D$132:$H$132</c:f>
              <c:numCache>
                <c:formatCode>_(* #,##0.00_);_(* \(#,##0.00\);_(* "-"??_);_(@_)</c:formatCode>
                <c:ptCount val="5"/>
                <c:pt idx="0">
                  <c:v>1.48</c:v>
                </c:pt>
                <c:pt idx="1">
                  <c:v>1.58</c:v>
                </c:pt>
                <c:pt idx="3">
                  <c:v>0.78</c:v>
                </c:pt>
                <c:pt idx="4">
                  <c:v>0.73</c:v>
                </c:pt>
              </c:numCache>
            </c:numRef>
          </c:val>
          <c:extLst>
            <c:ext xmlns:c16="http://schemas.microsoft.com/office/drawing/2014/chart" uri="{C3380CC4-5D6E-409C-BE32-E72D297353CC}">
              <c16:uniqueId val="{00000000-9D68-4A14-B6B5-40CC66E3B31E}"/>
            </c:ext>
          </c:extLst>
        </c:ser>
        <c:ser>
          <c:idx val="1"/>
          <c:order val="1"/>
          <c:tx>
            <c:strRef>
              <c:f>Properties!$C$133</c:f>
              <c:strCache>
                <c:ptCount val="1"/>
                <c:pt idx="0">
                  <c:v>Net Operating Income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Properties!$D$131:$H$131</c:f>
              <c:strCache>
                <c:ptCount val="5"/>
                <c:pt idx="0">
                  <c:v>2018</c:v>
                </c:pt>
                <c:pt idx="1">
                  <c:v>2019</c:v>
                </c:pt>
                <c:pt idx="3">
                  <c:v>2019 H1</c:v>
                </c:pt>
                <c:pt idx="4">
                  <c:v>2020 H1</c:v>
                </c:pt>
              </c:strCache>
            </c:strRef>
          </c:cat>
          <c:val>
            <c:numRef>
              <c:f>Properties!$D$133:$H$133</c:f>
              <c:numCache>
                <c:formatCode>_(* #,##0.00_);_(* \(#,##0.00\);_(* "-"??_);_(@_)</c:formatCode>
                <c:ptCount val="5"/>
                <c:pt idx="0">
                  <c:v>1.22</c:v>
                </c:pt>
                <c:pt idx="1">
                  <c:v>1.28</c:v>
                </c:pt>
                <c:pt idx="3">
                  <c:v>0.62</c:v>
                </c:pt>
                <c:pt idx="4">
                  <c:v>0.59</c:v>
                </c:pt>
              </c:numCache>
            </c:numRef>
          </c:val>
          <c:extLst>
            <c:ext xmlns:c16="http://schemas.microsoft.com/office/drawing/2014/chart" uri="{C3380CC4-5D6E-409C-BE32-E72D297353CC}">
              <c16:uniqueId val="{00000001-9D68-4A14-B6B5-40CC66E3B31E}"/>
            </c:ext>
          </c:extLst>
        </c:ser>
        <c:dLbls>
          <c:showLegendKey val="0"/>
          <c:showVal val="0"/>
          <c:showCatName val="0"/>
          <c:showSerName val="0"/>
          <c:showPercent val="0"/>
          <c:showBubbleSize val="0"/>
        </c:dLbls>
        <c:gapWidth val="219"/>
        <c:overlap val="-27"/>
        <c:axId val="404697344"/>
        <c:axId val="404693408"/>
      </c:barChart>
      <c:catAx>
        <c:axId val="40469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693408"/>
        <c:crosses val="autoZero"/>
        <c:auto val="1"/>
        <c:lblAlgn val="ctr"/>
        <c:lblOffset val="100"/>
        <c:noMultiLvlLbl val="0"/>
      </c:catAx>
      <c:valAx>
        <c:axId val="404693408"/>
        <c:scaling>
          <c:orientation val="minMax"/>
        </c:scaling>
        <c:delete val="1"/>
        <c:axPos val="l"/>
        <c:numFmt formatCode="_(* #,##0.00_);_(* \(#,##0.00\);_(* &quot;-&quot;??_);_(@_)" sourceLinked="1"/>
        <c:majorTickMark val="none"/>
        <c:minorTickMark val="none"/>
        <c:tickLblPos val="nextTo"/>
        <c:crossAx val="404697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Properties!$C$159</c:f>
              <c:strCache>
                <c:ptCount val="1"/>
                <c:pt idx="0">
                  <c:v>Property Value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Properties!$D$158:$H$158</c:f>
              <c:strCache>
                <c:ptCount val="5"/>
                <c:pt idx="0">
                  <c:v>2018</c:v>
                </c:pt>
                <c:pt idx="1">
                  <c:v>2019</c:v>
                </c:pt>
                <c:pt idx="3">
                  <c:v>2019 H1</c:v>
                </c:pt>
                <c:pt idx="4">
                  <c:v>2020 H1</c:v>
                </c:pt>
              </c:strCache>
            </c:strRef>
          </c:cat>
          <c:val>
            <c:numRef>
              <c:f>Properties!$D$159:$H$159</c:f>
              <c:numCache>
                <c:formatCode>_(* #,##0.00_);_(* \(#,##0.00\);_(* "-"??_);_(@_)</c:formatCode>
                <c:ptCount val="5"/>
                <c:pt idx="0">
                  <c:v>21.62</c:v>
                </c:pt>
                <c:pt idx="1">
                  <c:v>29.06</c:v>
                </c:pt>
                <c:pt idx="3">
                  <c:v>26.51</c:v>
                </c:pt>
                <c:pt idx="4">
                  <c:v>29.62</c:v>
                </c:pt>
              </c:numCache>
            </c:numRef>
          </c:val>
          <c:extLst>
            <c:ext xmlns:c16="http://schemas.microsoft.com/office/drawing/2014/chart" uri="{C3380CC4-5D6E-409C-BE32-E72D297353CC}">
              <c16:uniqueId val="{00000000-88BF-41BC-8735-11A870B3D685}"/>
            </c:ext>
          </c:extLst>
        </c:ser>
        <c:ser>
          <c:idx val="1"/>
          <c:order val="1"/>
          <c:tx>
            <c:strRef>
              <c:f>Properties!$C$160</c:f>
              <c:strCache>
                <c:ptCount val="1"/>
                <c:pt idx="0">
                  <c:v>Debt to credit institutions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Properties!$D$158:$H$158</c:f>
              <c:strCache>
                <c:ptCount val="5"/>
                <c:pt idx="0">
                  <c:v>2018</c:v>
                </c:pt>
                <c:pt idx="1">
                  <c:v>2019</c:v>
                </c:pt>
                <c:pt idx="3">
                  <c:v>2019 H1</c:v>
                </c:pt>
                <c:pt idx="4">
                  <c:v>2020 H1</c:v>
                </c:pt>
              </c:strCache>
            </c:strRef>
          </c:cat>
          <c:val>
            <c:numRef>
              <c:f>Properties!$D$160:$H$160</c:f>
              <c:numCache>
                <c:formatCode>_(* #,##0.00_);_(* \(#,##0.00\);_(* "-"??_);_(@_)</c:formatCode>
                <c:ptCount val="5"/>
                <c:pt idx="0">
                  <c:v>9.6199999999999992</c:v>
                </c:pt>
                <c:pt idx="1">
                  <c:v>14.4</c:v>
                </c:pt>
                <c:pt idx="3">
                  <c:v>12.41</c:v>
                </c:pt>
                <c:pt idx="4">
                  <c:v>14.15</c:v>
                </c:pt>
              </c:numCache>
            </c:numRef>
          </c:val>
          <c:extLst>
            <c:ext xmlns:c16="http://schemas.microsoft.com/office/drawing/2014/chart" uri="{C3380CC4-5D6E-409C-BE32-E72D297353CC}">
              <c16:uniqueId val="{00000001-88BF-41BC-8735-11A870B3D685}"/>
            </c:ext>
          </c:extLst>
        </c:ser>
        <c:dLbls>
          <c:showLegendKey val="0"/>
          <c:showVal val="0"/>
          <c:showCatName val="0"/>
          <c:showSerName val="0"/>
          <c:showPercent val="0"/>
          <c:showBubbleSize val="0"/>
        </c:dLbls>
        <c:gapWidth val="219"/>
        <c:overlap val="-27"/>
        <c:axId val="53501799"/>
        <c:axId val="53501471"/>
      </c:barChart>
      <c:catAx>
        <c:axId val="53501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501471"/>
        <c:crosses val="autoZero"/>
        <c:auto val="1"/>
        <c:lblAlgn val="ctr"/>
        <c:lblOffset val="100"/>
        <c:noMultiLvlLbl val="0"/>
      </c:catAx>
      <c:valAx>
        <c:axId val="53501471"/>
        <c:scaling>
          <c:orientation val="minMax"/>
        </c:scaling>
        <c:delete val="1"/>
        <c:axPos val="l"/>
        <c:numFmt formatCode="_(* #,##0.00_);_(* \(#,##0.00\);_(* &quot;-&quot;??_);_(@_)" sourceLinked="1"/>
        <c:majorTickMark val="none"/>
        <c:minorTickMark val="none"/>
        <c:tickLblPos val="nextTo"/>
        <c:crossAx val="53501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Properties!$C$185</c:f>
              <c:strCache>
                <c:ptCount val="1"/>
                <c:pt idx="0">
                  <c:v>Rental income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Properties!$D$184:$H$184</c:f>
              <c:strCache>
                <c:ptCount val="5"/>
                <c:pt idx="0">
                  <c:v>2018</c:v>
                </c:pt>
                <c:pt idx="1">
                  <c:v>2019</c:v>
                </c:pt>
                <c:pt idx="3">
                  <c:v>2019 H1</c:v>
                </c:pt>
                <c:pt idx="4">
                  <c:v>2020 H1</c:v>
                </c:pt>
              </c:strCache>
            </c:strRef>
          </c:cat>
          <c:val>
            <c:numRef>
              <c:f>Properties!$D$185:$H$185</c:f>
              <c:numCache>
                <c:formatCode>_(* #,##0.00_);_(* \(#,##0.00\);_(* "-"??_);_(@_)</c:formatCode>
                <c:ptCount val="5"/>
                <c:pt idx="0">
                  <c:v>1.28</c:v>
                </c:pt>
                <c:pt idx="1">
                  <c:v>2.0499999999999998</c:v>
                </c:pt>
                <c:pt idx="3">
                  <c:v>0.93</c:v>
                </c:pt>
                <c:pt idx="4">
                  <c:v>1.27</c:v>
                </c:pt>
              </c:numCache>
            </c:numRef>
          </c:val>
          <c:extLst>
            <c:ext xmlns:c16="http://schemas.microsoft.com/office/drawing/2014/chart" uri="{C3380CC4-5D6E-409C-BE32-E72D297353CC}">
              <c16:uniqueId val="{00000000-AAA6-45A3-A93B-86B3964BD1B5}"/>
            </c:ext>
          </c:extLst>
        </c:ser>
        <c:ser>
          <c:idx val="1"/>
          <c:order val="1"/>
          <c:tx>
            <c:strRef>
              <c:f>Properties!$C$186</c:f>
              <c:strCache>
                <c:ptCount val="1"/>
                <c:pt idx="0">
                  <c:v>Net Operating Income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Properties!$D$184:$H$184</c:f>
              <c:strCache>
                <c:ptCount val="5"/>
                <c:pt idx="0">
                  <c:v>2018</c:v>
                </c:pt>
                <c:pt idx="1">
                  <c:v>2019</c:v>
                </c:pt>
                <c:pt idx="3">
                  <c:v>2019 H1</c:v>
                </c:pt>
                <c:pt idx="4">
                  <c:v>2020 H1</c:v>
                </c:pt>
              </c:strCache>
            </c:strRef>
          </c:cat>
          <c:val>
            <c:numRef>
              <c:f>Properties!$D$186:$H$186</c:f>
              <c:numCache>
                <c:formatCode>_(* #,##0.00_);_(* \(#,##0.00\);_(* "-"??_);_(@_)</c:formatCode>
                <c:ptCount val="5"/>
                <c:pt idx="0">
                  <c:v>0.87</c:v>
                </c:pt>
                <c:pt idx="1">
                  <c:v>1.47</c:v>
                </c:pt>
                <c:pt idx="3">
                  <c:v>0.66</c:v>
                </c:pt>
                <c:pt idx="4">
                  <c:v>0.98</c:v>
                </c:pt>
              </c:numCache>
            </c:numRef>
          </c:val>
          <c:extLst>
            <c:ext xmlns:c16="http://schemas.microsoft.com/office/drawing/2014/chart" uri="{C3380CC4-5D6E-409C-BE32-E72D297353CC}">
              <c16:uniqueId val="{00000001-AAA6-45A3-A93B-86B3964BD1B5}"/>
            </c:ext>
          </c:extLst>
        </c:ser>
        <c:dLbls>
          <c:showLegendKey val="0"/>
          <c:showVal val="0"/>
          <c:showCatName val="0"/>
          <c:showSerName val="0"/>
          <c:showPercent val="0"/>
          <c:showBubbleSize val="0"/>
        </c:dLbls>
        <c:gapWidth val="219"/>
        <c:overlap val="-27"/>
        <c:axId val="1530769264"/>
        <c:axId val="1530766968"/>
      </c:barChart>
      <c:catAx>
        <c:axId val="153076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0766968"/>
        <c:crosses val="autoZero"/>
        <c:auto val="1"/>
        <c:lblAlgn val="ctr"/>
        <c:lblOffset val="100"/>
        <c:noMultiLvlLbl val="0"/>
      </c:catAx>
      <c:valAx>
        <c:axId val="1530766968"/>
        <c:scaling>
          <c:orientation val="minMax"/>
        </c:scaling>
        <c:delete val="1"/>
        <c:axPos val="l"/>
        <c:numFmt formatCode="_(* #,##0.00_);_(* \(#,##0.00\);_(* &quot;-&quot;??_);_(@_)" sourceLinked="1"/>
        <c:majorTickMark val="none"/>
        <c:minorTickMark val="none"/>
        <c:tickLblPos val="nextTo"/>
        <c:crossAx val="1530769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1621283679536"/>
          <c:y val="0.27677085700856241"/>
          <c:w val="0.45421783948747985"/>
          <c:h val="0.67923306650947401"/>
        </c:manualLayout>
      </c:layout>
      <c:doughnutChart>
        <c:varyColors val="1"/>
        <c:ser>
          <c:idx val="0"/>
          <c:order val="0"/>
          <c:tx>
            <c:strRef>
              <c:f>Sheet1!$B$1</c:f>
              <c:strCache>
                <c:ptCount val="1"/>
                <c:pt idx="0">
                  <c:v>Sales</c:v>
                </c:pt>
              </c:strCache>
            </c:strRef>
          </c:tx>
          <c:dPt>
            <c:idx val="0"/>
            <c:bubble3D val="0"/>
            <c:spPr>
              <a:solidFill>
                <a:srgbClr val="E41423"/>
              </a:solidFill>
              <a:ln w="19050">
                <a:solidFill>
                  <a:schemeClr val="lt1"/>
                </a:solidFill>
              </a:ln>
              <a:effectLst/>
            </c:spPr>
            <c:extLst>
              <c:ext xmlns:c16="http://schemas.microsoft.com/office/drawing/2014/chart" uri="{C3380CC4-5D6E-409C-BE32-E72D297353CC}">
                <c16:uniqueId val="{00000001-DF5E-4748-8B94-FA512CCF1EDA}"/>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2-DF5E-4748-8B94-FA512CCF1E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DF5E-4748-8B94-FA512CCF1EDA}"/>
              </c:ext>
            </c:extLst>
          </c:dPt>
          <c:dLbls>
            <c:dLbl>
              <c:idx val="0"/>
              <c:layout>
                <c:manualLayout>
                  <c:x val="7.297747524368443E-3"/>
                  <c:y val="1.636947406727295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5E-4748-8B94-FA512CCF1EDA}"/>
                </c:ext>
              </c:extLst>
            </c:dLbl>
            <c:dLbl>
              <c:idx val="1"/>
              <c:layout>
                <c:manualLayout>
                  <c:x val="7.2978911808157729E-3"/>
                  <c:y val="1.6369474067272953E-2"/>
                </c:manualLayout>
              </c:layout>
              <c:showLegendKey val="0"/>
              <c:showVal val="0"/>
              <c:showCatName val="0"/>
              <c:showSerName val="0"/>
              <c:showPercent val="1"/>
              <c:showBubbleSize val="0"/>
              <c:extLst>
                <c:ext xmlns:c15="http://schemas.microsoft.com/office/drawing/2012/chart" uri="{CE6537A1-D6FC-4f65-9D91-7224C49458BB}">
                  <c15:layout>
                    <c:manualLayout>
                      <c:w val="9.7370340000333261E-2"/>
                      <c:h val="9.6088812774892229E-2"/>
                    </c:manualLayout>
                  </c15:layout>
                </c:ext>
                <c:ext xmlns:c16="http://schemas.microsoft.com/office/drawing/2014/chart" uri="{C3380CC4-5D6E-409C-BE32-E72D297353CC}">
                  <c16:uniqueId val="{00000002-DF5E-4748-8B94-FA512CCF1EDA}"/>
                </c:ext>
              </c:extLst>
            </c:dLbl>
            <c:dLbl>
              <c:idx val="2"/>
              <c:layout>
                <c:manualLayout>
                  <c:x val="-1.4365644733008748E-7"/>
                  <c:y val="-1.3641228389394178E-2"/>
                </c:manualLayout>
              </c:layout>
              <c:showLegendKey val="0"/>
              <c:showVal val="0"/>
              <c:showCatName val="0"/>
              <c:showSerName val="0"/>
              <c:showPercent val="1"/>
              <c:showBubbleSize val="0"/>
              <c:extLst>
                <c:ext xmlns:c15="http://schemas.microsoft.com/office/drawing/2012/chart" uri="{CE6537A1-D6FC-4f65-9D91-7224C49458BB}">
                  <c15:layout>
                    <c:manualLayout>
                      <c:w val="9.7370340000333261E-2"/>
                      <c:h val="0.10154530413064988"/>
                    </c:manualLayout>
                  </c15:layout>
                </c:ext>
                <c:ext xmlns:c16="http://schemas.microsoft.com/office/drawing/2014/chart" uri="{C3380CC4-5D6E-409C-BE32-E72D297353CC}">
                  <c16:uniqueId val="{00000003-DF5E-4748-8B94-FA512CCF1EDA}"/>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Office</c:v>
                </c:pt>
                <c:pt idx="1">
                  <c:v>Retail</c:v>
                </c:pt>
                <c:pt idx="2">
                  <c:v>Industrial</c:v>
                </c:pt>
              </c:strCache>
            </c:strRef>
          </c:cat>
          <c:val>
            <c:numRef>
              <c:f>Sheet1!$B$2:$B$4</c:f>
              <c:numCache>
                <c:formatCode>General</c:formatCode>
                <c:ptCount val="3"/>
                <c:pt idx="0">
                  <c:v>784400</c:v>
                </c:pt>
                <c:pt idx="1">
                  <c:v>453000</c:v>
                </c:pt>
                <c:pt idx="2">
                  <c:v>622500</c:v>
                </c:pt>
              </c:numCache>
            </c:numRef>
          </c:val>
          <c:extLst>
            <c:ext xmlns:c16="http://schemas.microsoft.com/office/drawing/2014/chart" uri="{C3380CC4-5D6E-409C-BE32-E72D297353CC}">
              <c16:uniqueId val="{00000000-DF5E-4748-8B94-FA512CCF1EDA}"/>
            </c:ext>
          </c:extLst>
        </c:ser>
        <c:dLbls>
          <c:showLegendKey val="0"/>
          <c:showVal val="0"/>
          <c:showCatName val="0"/>
          <c:showSerName val="0"/>
          <c:showPercent val="0"/>
          <c:showBubbleSize val="0"/>
          <c:showLeaderLines val="0"/>
        </c:dLbls>
        <c:firstSliceAng val="0"/>
        <c:holeSize val="57"/>
      </c:doughnutChart>
      <c:spPr>
        <a:noFill/>
        <a:ln>
          <a:noFill/>
        </a:ln>
        <a:effectLst/>
      </c:spPr>
    </c:plotArea>
    <c:legend>
      <c:legendPos val="b"/>
      <c:layout>
        <c:manualLayout>
          <c:xMode val="edge"/>
          <c:yMode val="edge"/>
          <c:x val="0.72553257754718681"/>
          <c:y val="0.4046564064579079"/>
          <c:w val="0.23249649497369759"/>
          <c:h val="0.4048596986598065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a:solidFill>
                  <a:srgbClr val="767171"/>
                </a:solidFill>
                <a:latin typeface="+mj-lt"/>
                <a:ea typeface="+mn-ea"/>
                <a:cs typeface="+mn-cs"/>
              </a:defRPr>
            </a:pPr>
            <a:r>
              <a:rPr lang="en-US" sz="1400" b="1" i="0" u="none" strike="noStrike" kern="1200" spc="0" baseline="0" dirty="0">
                <a:solidFill>
                  <a:srgbClr val="767171"/>
                </a:solidFill>
                <a:latin typeface="+mj-lt"/>
                <a:ea typeface="+mn-ea"/>
                <a:cs typeface="+mn-cs"/>
              </a:rPr>
              <a:t>CBREF I GROSS PROFIT AND NET PROFIT </a:t>
            </a:r>
          </a:p>
          <a:p>
            <a:pPr>
              <a:defRPr lang="en-US" b="1">
                <a:solidFill>
                  <a:srgbClr val="767171"/>
                </a:solidFill>
                <a:latin typeface="+mj-lt"/>
              </a:defRPr>
            </a:pPr>
            <a:r>
              <a:rPr lang="en-US" sz="1400" b="1" i="0" u="none" strike="noStrike" kern="1200" spc="0" baseline="0" dirty="0">
                <a:solidFill>
                  <a:srgbClr val="767171"/>
                </a:solidFill>
                <a:latin typeface="+mj-lt"/>
                <a:ea typeface="+mn-ea"/>
                <a:cs typeface="+mn-cs"/>
              </a:rPr>
              <a:t>(in millions EUR)</a:t>
            </a:r>
          </a:p>
        </c:rich>
      </c:tx>
      <c:overlay val="0"/>
      <c:spPr>
        <a:noFill/>
        <a:ln>
          <a:noFill/>
        </a:ln>
        <a:effectLst/>
      </c:spPr>
      <c:txPr>
        <a:bodyPr rot="0" spcFirstLastPara="1" vertOverflow="ellipsis" vert="horz" wrap="square" anchor="ctr" anchorCtr="1"/>
        <a:lstStyle/>
        <a:p>
          <a:pPr>
            <a:defRPr lang="en-US" sz="1400" b="1" i="0" u="none" strike="noStrike" kern="1200" spc="0" baseline="0">
              <a:solidFill>
                <a:srgbClr val="767171"/>
              </a:solidFill>
              <a:latin typeface="+mj-lt"/>
              <a:ea typeface="+mn-ea"/>
              <a:cs typeface="+mn-cs"/>
            </a:defRPr>
          </a:pPr>
          <a:endParaRPr lang="en-US"/>
        </a:p>
      </c:txPr>
    </c:title>
    <c:autoTitleDeleted val="0"/>
    <c:plotArea>
      <c:layout/>
      <c:barChart>
        <c:barDir val="col"/>
        <c:grouping val="clustered"/>
        <c:varyColors val="0"/>
        <c:ser>
          <c:idx val="0"/>
          <c:order val="0"/>
          <c:tx>
            <c:strRef>
              <c:f>Sheet2!$I$5</c:f>
              <c:strCache>
                <c:ptCount val="1"/>
                <c:pt idx="0">
                  <c:v>Gross profit</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Sheet2!$J$4:$M$4</c:f>
              <c:strCache>
                <c:ptCount val="4"/>
                <c:pt idx="0">
                  <c:v>2018</c:v>
                </c:pt>
                <c:pt idx="1">
                  <c:v>2019</c:v>
                </c:pt>
                <c:pt idx="2">
                  <c:v>H1 2019</c:v>
                </c:pt>
                <c:pt idx="3">
                  <c:v>H1 2020</c:v>
                </c:pt>
              </c:strCache>
            </c:strRef>
          </c:cat>
          <c:val>
            <c:numRef>
              <c:f>Sheet2!$J$5:$M$5</c:f>
              <c:numCache>
                <c:formatCode>_(* #,##0.00_);_(* \(#,##0.00\);_(* "-"??_);_(@_)</c:formatCode>
                <c:ptCount val="4"/>
                <c:pt idx="0">
                  <c:v>2.2799999999999998</c:v>
                </c:pt>
                <c:pt idx="1">
                  <c:v>5.37</c:v>
                </c:pt>
                <c:pt idx="2">
                  <c:v>3.52</c:v>
                </c:pt>
                <c:pt idx="3">
                  <c:v>1.35</c:v>
                </c:pt>
              </c:numCache>
            </c:numRef>
          </c:val>
          <c:extLst>
            <c:ext xmlns:c16="http://schemas.microsoft.com/office/drawing/2014/chart" uri="{C3380CC4-5D6E-409C-BE32-E72D297353CC}">
              <c16:uniqueId val="{00000000-5F83-487F-B7E9-981479134BCD}"/>
            </c:ext>
          </c:extLst>
        </c:ser>
        <c:ser>
          <c:idx val="1"/>
          <c:order val="1"/>
          <c:tx>
            <c:strRef>
              <c:f>Sheet2!$I$6</c:f>
              <c:strCache>
                <c:ptCount val="1"/>
                <c:pt idx="0">
                  <c:v>Net profit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Sheet2!$J$4:$M$4</c:f>
              <c:strCache>
                <c:ptCount val="4"/>
                <c:pt idx="0">
                  <c:v>2018</c:v>
                </c:pt>
                <c:pt idx="1">
                  <c:v>2019</c:v>
                </c:pt>
                <c:pt idx="2">
                  <c:v>H1 2019</c:v>
                </c:pt>
                <c:pt idx="3">
                  <c:v>H1 2020</c:v>
                </c:pt>
              </c:strCache>
            </c:strRef>
          </c:cat>
          <c:val>
            <c:numRef>
              <c:f>Sheet2!$J$6:$M$6</c:f>
              <c:numCache>
                <c:formatCode>_(* #,##0.00_);_(* \(#,##0.00\);_(* "-"??_);_(@_)</c:formatCode>
                <c:ptCount val="4"/>
                <c:pt idx="0">
                  <c:v>1.88</c:v>
                </c:pt>
                <c:pt idx="1">
                  <c:v>4.4400000000000004</c:v>
                </c:pt>
                <c:pt idx="2">
                  <c:v>2.97</c:v>
                </c:pt>
                <c:pt idx="3">
                  <c:v>1.02</c:v>
                </c:pt>
              </c:numCache>
            </c:numRef>
          </c:val>
          <c:extLst>
            <c:ext xmlns:c16="http://schemas.microsoft.com/office/drawing/2014/chart" uri="{C3380CC4-5D6E-409C-BE32-E72D297353CC}">
              <c16:uniqueId val="{00000001-5F83-487F-B7E9-981479134BCD}"/>
            </c:ext>
          </c:extLst>
        </c:ser>
        <c:dLbls>
          <c:showLegendKey val="0"/>
          <c:showVal val="0"/>
          <c:showCatName val="0"/>
          <c:showSerName val="0"/>
          <c:showPercent val="0"/>
          <c:showBubbleSize val="0"/>
        </c:dLbls>
        <c:gapWidth val="219"/>
        <c:overlap val="-27"/>
        <c:axId val="441379808"/>
        <c:axId val="441382432"/>
      </c:barChart>
      <c:catAx>
        <c:axId val="44137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1382432"/>
        <c:crosses val="autoZero"/>
        <c:auto val="1"/>
        <c:lblAlgn val="ctr"/>
        <c:lblOffset val="100"/>
        <c:noMultiLvlLbl val="0"/>
      </c:catAx>
      <c:valAx>
        <c:axId val="441382432"/>
        <c:scaling>
          <c:orientation val="minMax"/>
        </c:scaling>
        <c:delete val="1"/>
        <c:axPos val="l"/>
        <c:numFmt formatCode="_(* #,##0.00_);_(* \(#,##0.00\);_(* &quot;-&quot;??_);_(@_)" sourceLinked="1"/>
        <c:majorTickMark val="none"/>
        <c:minorTickMark val="none"/>
        <c:tickLblPos val="nextTo"/>
        <c:crossAx val="441379808"/>
        <c:crosses val="autoZero"/>
        <c:crossBetween val="between"/>
      </c:valAx>
      <c:spPr>
        <a:noFill/>
        <a:ln>
          <a:noFill/>
        </a:ln>
        <a:effectLst/>
      </c:spPr>
    </c:plotArea>
    <c:legend>
      <c:legendPos val="tr"/>
      <c:layout>
        <c:manualLayout>
          <c:xMode val="edge"/>
          <c:yMode val="edge"/>
          <c:x val="5.6638506148653359E-2"/>
          <c:y val="0.20255991410609897"/>
          <c:w val="0.45925433752944805"/>
          <c:h val="7.191450636023240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77268786105222E-2"/>
          <c:y val="0.10950230515018346"/>
          <c:w val="0.89117785388934001"/>
          <c:h val="0.72204180142047092"/>
        </c:manualLayout>
      </c:layout>
      <c:barChart>
        <c:barDir val="col"/>
        <c:grouping val="clustered"/>
        <c:varyColors val="0"/>
        <c:ser>
          <c:idx val="1"/>
          <c:order val="1"/>
          <c:tx>
            <c:strRef>
              <c:f>'vieneto verte'!$G$58</c:f>
              <c:strCache>
                <c:ptCount val="1"/>
                <c:pt idx="0">
                  <c:v>NAV (M, Eur)</c:v>
                </c:pt>
              </c:strCache>
            </c:strRef>
          </c:tx>
          <c:spPr>
            <a:noFill/>
            <a:ln>
              <a:solidFill>
                <a:srgbClr val="938D83"/>
              </a:solidFill>
              <a:prstDash val="dash"/>
            </a:ln>
            <a:effectLst/>
          </c:spPr>
          <c:invertIfNegative val="0"/>
          <c:dLbls>
            <c:dLbl>
              <c:idx val="1"/>
              <c:layout>
                <c:manualLayout>
                  <c:x val="0"/>
                  <c:y val="1.62272634636774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2B-473B-BDCB-3651BE008A2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938D83"/>
                    </a:solidFill>
                    <a:latin typeface="Museo Sans 300" panose="02000000000000000000"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'vieneto verte'!$H$56:$L$56</c:f>
              <c:strCache>
                <c:ptCount val="5"/>
                <c:pt idx="0">
                  <c:v>2018
Jun</c:v>
                </c:pt>
                <c:pt idx="1">
                  <c:v>2018
Dec</c:v>
                </c:pt>
                <c:pt idx="2">
                  <c:v>2019
Jun</c:v>
                </c:pt>
                <c:pt idx="3">
                  <c:v>2019
Dec</c:v>
                </c:pt>
                <c:pt idx="4">
                  <c:v>2020
Jun</c:v>
                </c:pt>
              </c:strCache>
            </c:strRef>
          </c:cat>
          <c:val>
            <c:numRef>
              <c:f>'vieneto verte'!$H$58:$L$58</c:f>
              <c:numCache>
                <c:formatCode>0.0</c:formatCode>
                <c:ptCount val="5"/>
                <c:pt idx="0">
                  <c:v>18.400000000000002</c:v>
                </c:pt>
                <c:pt idx="1">
                  <c:v>23.3</c:v>
                </c:pt>
                <c:pt idx="2">
                  <c:v>26.3</c:v>
                </c:pt>
                <c:pt idx="3">
                  <c:v>27.7</c:v>
                </c:pt>
                <c:pt idx="4">
                  <c:v>29.128813000000001</c:v>
                </c:pt>
              </c:numCache>
            </c:numRef>
          </c:val>
          <c:extLst>
            <c:ext xmlns:c16="http://schemas.microsoft.com/office/drawing/2014/chart" uri="{C3380CC4-5D6E-409C-BE32-E72D297353CC}">
              <c16:uniqueId val="{00000001-C22B-473B-BDCB-3651BE008A2A}"/>
            </c:ext>
          </c:extLst>
        </c:ser>
        <c:dLbls>
          <c:showLegendKey val="0"/>
          <c:showVal val="1"/>
          <c:showCatName val="0"/>
          <c:showSerName val="0"/>
          <c:showPercent val="0"/>
          <c:showBubbleSize val="0"/>
        </c:dLbls>
        <c:gapWidth val="500"/>
        <c:axId val="442983064"/>
        <c:axId val="442979536"/>
      </c:barChart>
      <c:lineChart>
        <c:grouping val="stacked"/>
        <c:varyColors val="0"/>
        <c:ser>
          <c:idx val="0"/>
          <c:order val="0"/>
          <c:tx>
            <c:strRef>
              <c:f>'vieneto verte'!$G$57</c:f>
              <c:strCache>
                <c:ptCount val="1"/>
                <c:pt idx="0">
                  <c:v>Fund's share price</c:v>
                </c:pt>
              </c:strCache>
            </c:strRef>
          </c:tx>
          <c:spPr>
            <a:ln w="28575" cap="rnd">
              <a:solidFill>
                <a:srgbClr val="524D47"/>
              </a:solidFill>
              <a:round/>
            </a:ln>
            <a:effectLst/>
          </c:spPr>
          <c:marker>
            <c:symbol val="circle"/>
            <c:size val="5"/>
            <c:spPr>
              <a:solidFill>
                <a:srgbClr val="524D47"/>
              </a:solidFill>
              <a:ln w="9525">
                <a:noFill/>
              </a:ln>
              <a:effectLst/>
            </c:spPr>
          </c:marker>
          <c:dPt>
            <c:idx val="0"/>
            <c:marker>
              <c:symbol val="diamond"/>
              <c:size val="10"/>
              <c:spPr>
                <a:solidFill>
                  <a:srgbClr val="524D47"/>
                </a:solidFill>
                <a:ln w="9525">
                  <a:noFill/>
                </a:ln>
                <a:effectLst/>
              </c:spPr>
            </c:marker>
            <c:bubble3D val="0"/>
            <c:extLst>
              <c:ext xmlns:c16="http://schemas.microsoft.com/office/drawing/2014/chart" uri="{C3380CC4-5D6E-409C-BE32-E72D297353CC}">
                <c16:uniqueId val="{00000002-C22B-473B-BDCB-3651BE008A2A}"/>
              </c:ext>
            </c:extLst>
          </c:dPt>
          <c:dPt>
            <c:idx val="1"/>
            <c:marker>
              <c:symbol val="diamond"/>
              <c:size val="10"/>
              <c:spPr>
                <a:solidFill>
                  <a:srgbClr val="524D47"/>
                </a:solidFill>
                <a:ln w="9525">
                  <a:noFill/>
                </a:ln>
                <a:effectLst/>
              </c:spPr>
            </c:marker>
            <c:bubble3D val="0"/>
            <c:extLst>
              <c:ext xmlns:c16="http://schemas.microsoft.com/office/drawing/2014/chart" uri="{C3380CC4-5D6E-409C-BE32-E72D297353CC}">
                <c16:uniqueId val="{00000003-C22B-473B-BDCB-3651BE008A2A}"/>
              </c:ext>
            </c:extLst>
          </c:dPt>
          <c:dPt>
            <c:idx val="2"/>
            <c:marker>
              <c:symbol val="diamond"/>
              <c:size val="10"/>
              <c:spPr>
                <a:solidFill>
                  <a:srgbClr val="524D47"/>
                </a:solidFill>
                <a:ln w="9525">
                  <a:noFill/>
                </a:ln>
                <a:effectLst/>
              </c:spPr>
            </c:marker>
            <c:bubble3D val="0"/>
            <c:extLst>
              <c:ext xmlns:c16="http://schemas.microsoft.com/office/drawing/2014/chart" uri="{C3380CC4-5D6E-409C-BE32-E72D297353CC}">
                <c16:uniqueId val="{00000004-C22B-473B-BDCB-3651BE008A2A}"/>
              </c:ext>
            </c:extLst>
          </c:dPt>
          <c:dPt>
            <c:idx val="3"/>
            <c:marker>
              <c:symbol val="diamond"/>
              <c:size val="10"/>
              <c:spPr>
                <a:solidFill>
                  <a:srgbClr val="524D47"/>
                </a:solidFill>
                <a:ln w="9525">
                  <a:noFill/>
                </a:ln>
                <a:effectLst/>
              </c:spPr>
            </c:marker>
            <c:bubble3D val="0"/>
            <c:extLst>
              <c:ext xmlns:c16="http://schemas.microsoft.com/office/drawing/2014/chart" uri="{C3380CC4-5D6E-409C-BE32-E72D297353CC}">
                <c16:uniqueId val="{00000005-C22B-473B-BDCB-3651BE008A2A}"/>
              </c:ext>
            </c:extLst>
          </c:dPt>
          <c:dPt>
            <c:idx val="4"/>
            <c:marker>
              <c:symbol val="diamond"/>
              <c:size val="10"/>
              <c:spPr>
                <a:solidFill>
                  <a:srgbClr val="524D47"/>
                </a:solidFill>
                <a:ln w="9525">
                  <a:noFill/>
                </a:ln>
                <a:effectLst/>
              </c:spPr>
            </c:marker>
            <c:bubble3D val="0"/>
            <c:extLst>
              <c:ext xmlns:c16="http://schemas.microsoft.com/office/drawing/2014/chart" uri="{C3380CC4-5D6E-409C-BE32-E72D297353CC}">
                <c16:uniqueId val="{00000006-C22B-473B-BDCB-3651BE008A2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E4002B"/>
                    </a:solidFill>
                    <a:latin typeface="Museo Sans 300" panose="02000000000000000000"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'vieneto verte'!$H$56:$L$56</c:f>
              <c:strCache>
                <c:ptCount val="5"/>
                <c:pt idx="0">
                  <c:v>2018
Jun</c:v>
                </c:pt>
                <c:pt idx="1">
                  <c:v>2018
Dec</c:v>
                </c:pt>
                <c:pt idx="2">
                  <c:v>2019
Jun</c:v>
                </c:pt>
                <c:pt idx="3">
                  <c:v>2019
Dec</c:v>
                </c:pt>
                <c:pt idx="4">
                  <c:v>2020
Jun</c:v>
                </c:pt>
              </c:strCache>
            </c:strRef>
          </c:cat>
          <c:val>
            <c:numRef>
              <c:f>'vieneto verte'!$H$57:$L$57</c:f>
              <c:numCache>
                <c:formatCode>0.0000</c:formatCode>
                <c:ptCount val="5"/>
                <c:pt idx="0">
                  <c:v>1.2009000000000001</c:v>
                </c:pt>
                <c:pt idx="1">
                  <c:v>1.2654000000000001</c:v>
                </c:pt>
                <c:pt idx="2">
                  <c:v>1.4273</c:v>
                </c:pt>
                <c:pt idx="3">
                  <c:v>1.5072000000000001</c:v>
                </c:pt>
                <c:pt idx="4">
                  <c:v>1.5863</c:v>
                </c:pt>
              </c:numCache>
            </c:numRef>
          </c:val>
          <c:smooth val="0"/>
          <c:extLst>
            <c:ext xmlns:c16="http://schemas.microsoft.com/office/drawing/2014/chart" uri="{C3380CC4-5D6E-409C-BE32-E72D297353CC}">
              <c16:uniqueId val="{00000007-C22B-473B-BDCB-3651BE008A2A}"/>
            </c:ext>
          </c:extLst>
        </c:ser>
        <c:dLbls>
          <c:showLegendKey val="0"/>
          <c:showVal val="1"/>
          <c:showCatName val="0"/>
          <c:showSerName val="0"/>
          <c:showPercent val="0"/>
          <c:showBubbleSize val="0"/>
        </c:dLbls>
        <c:marker val="1"/>
        <c:smooth val="0"/>
        <c:axId val="442979144"/>
        <c:axId val="442981888"/>
      </c:lineChart>
      <c:catAx>
        <c:axId val="442979144"/>
        <c:scaling>
          <c:orientation val="minMax"/>
        </c:scaling>
        <c:delete val="0"/>
        <c:axPos val="b"/>
        <c:numFmt formatCode="General" sourceLinked="1"/>
        <c:majorTickMark val="none"/>
        <c:minorTickMark val="none"/>
        <c:tickLblPos val="nextTo"/>
        <c:spPr>
          <a:noFill/>
          <a:ln w="12700" cap="flat" cmpd="sng" algn="ctr">
            <a:solidFill>
              <a:srgbClr val="524D47"/>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useo Sans 300" panose="02000000000000000000" pitchFamily="50" charset="0"/>
                <a:ea typeface="+mn-ea"/>
                <a:cs typeface="+mn-cs"/>
              </a:defRPr>
            </a:pPr>
            <a:endParaRPr lang="en-US"/>
          </a:p>
        </c:txPr>
        <c:crossAx val="442981888"/>
        <c:crosses val="autoZero"/>
        <c:auto val="1"/>
        <c:lblAlgn val="ctr"/>
        <c:lblOffset val="100"/>
        <c:noMultiLvlLbl val="0"/>
      </c:catAx>
      <c:valAx>
        <c:axId val="442981888"/>
        <c:scaling>
          <c:orientation val="minMax"/>
          <c:max val="1.6"/>
          <c:min val="0.4"/>
        </c:scaling>
        <c:delete val="0"/>
        <c:axPos val="l"/>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42979144"/>
        <c:crosses val="autoZero"/>
        <c:crossBetween val="between"/>
      </c:valAx>
      <c:valAx>
        <c:axId val="442979536"/>
        <c:scaling>
          <c:orientation val="minMax"/>
          <c:max val="37"/>
          <c:min val="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42983064"/>
        <c:crosses val="max"/>
        <c:crossBetween val="between"/>
      </c:valAx>
      <c:catAx>
        <c:axId val="442983064"/>
        <c:scaling>
          <c:orientation val="minMax"/>
        </c:scaling>
        <c:delete val="1"/>
        <c:axPos val="b"/>
        <c:numFmt formatCode="General" sourceLinked="1"/>
        <c:majorTickMark val="out"/>
        <c:minorTickMark val="none"/>
        <c:tickLblPos val="nextTo"/>
        <c:crossAx val="442979536"/>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lt-LT" sz="1400" b="1" i="0" u="none" strike="noStrike" kern="1200" spc="0" baseline="0" dirty="0" err="1" smtClean="0">
                <a:solidFill>
                  <a:srgbClr val="767171"/>
                </a:solidFill>
                <a:latin typeface="+mj-lt"/>
                <a:ea typeface="+mn-ea"/>
                <a:cs typeface="+mn-cs"/>
              </a:defRPr>
            </a:pPr>
            <a:r>
              <a:rPr lang="lt-LT" sz="1400" b="1" kern="1200" dirty="0" err="1">
                <a:solidFill>
                  <a:srgbClr val="767171"/>
                </a:solidFill>
                <a:latin typeface="+mj-lt"/>
                <a:ea typeface="+mn-ea"/>
                <a:cs typeface="+mn-cs"/>
              </a:rPr>
              <a:t>Assets Under Management  (in millions  EUR)</a:t>
            </a:r>
          </a:p>
        </c:rich>
      </c:tx>
      <c:overlay val="0"/>
      <c:spPr>
        <a:noFill/>
        <a:ln>
          <a:noFill/>
        </a:ln>
        <a:effectLst/>
      </c:spPr>
      <c:txPr>
        <a:bodyPr rot="0" spcFirstLastPara="1" vertOverflow="ellipsis" vert="horz" wrap="square" anchor="ctr" anchorCtr="1"/>
        <a:lstStyle/>
        <a:p>
          <a:pPr>
            <a:defRPr lang="lt-LT" sz="1400" b="1" i="0" u="none" strike="noStrike" kern="1200" spc="0" baseline="0" dirty="0" err="1" smtClean="0">
              <a:solidFill>
                <a:srgbClr val="767171"/>
              </a:solidFill>
              <a:latin typeface="+mj-lt"/>
              <a:ea typeface="+mn-ea"/>
              <a:cs typeface="+mn-cs"/>
            </a:defRPr>
          </a:pPr>
          <a:endParaRPr lang="en-US"/>
        </a:p>
      </c:txPr>
    </c:title>
    <c:autoTitleDeleted val="0"/>
    <c:plotArea>
      <c:layout/>
      <c:barChart>
        <c:barDir val="col"/>
        <c:grouping val="clustered"/>
        <c:varyColors val="0"/>
        <c:ser>
          <c:idx val="0"/>
          <c:order val="0"/>
          <c:spPr>
            <a:solidFill>
              <a:srgbClr val="FF0000"/>
            </a:solidFill>
            <a:ln>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AUM!$F$17:$J$17</c:f>
              <c:strCache>
                <c:ptCount val="5"/>
                <c:pt idx="0">
                  <c:v>Q2 2018</c:v>
                </c:pt>
                <c:pt idx="1">
                  <c:v>Q4 2018</c:v>
                </c:pt>
                <c:pt idx="2">
                  <c:v>Q2 2019</c:v>
                </c:pt>
                <c:pt idx="3">
                  <c:v>Q4 2019</c:v>
                </c:pt>
                <c:pt idx="4">
                  <c:v>Q2 2020</c:v>
                </c:pt>
              </c:strCache>
            </c:strRef>
          </c:cat>
          <c:val>
            <c:numRef>
              <c:f>AUM!$F$22:$J$22</c:f>
              <c:numCache>
                <c:formatCode>_(* #,##0.00_);_(* \(#,##0.00\);_(* "-"??_);_(@_)</c:formatCode>
                <c:ptCount val="5"/>
                <c:pt idx="0">
                  <c:v>41.120000000000005</c:v>
                </c:pt>
                <c:pt idx="1">
                  <c:v>49.870000000000005</c:v>
                </c:pt>
                <c:pt idx="2">
                  <c:v>55.06</c:v>
                </c:pt>
                <c:pt idx="3">
                  <c:v>59.22</c:v>
                </c:pt>
                <c:pt idx="4">
                  <c:v>60.360000000000007</c:v>
                </c:pt>
              </c:numCache>
            </c:numRef>
          </c:val>
          <c:extLst>
            <c:ext xmlns:c16="http://schemas.microsoft.com/office/drawing/2014/chart" uri="{C3380CC4-5D6E-409C-BE32-E72D297353CC}">
              <c16:uniqueId val="{00000000-10E4-4106-933E-5D3414358343}"/>
            </c:ext>
          </c:extLst>
        </c:ser>
        <c:dLbls>
          <c:dLblPos val="outEnd"/>
          <c:showLegendKey val="0"/>
          <c:showVal val="1"/>
          <c:showCatName val="0"/>
          <c:showSerName val="0"/>
          <c:showPercent val="0"/>
          <c:showBubbleSize val="0"/>
        </c:dLbls>
        <c:gapWidth val="219"/>
        <c:overlap val="-27"/>
        <c:axId val="1466478328"/>
        <c:axId val="1466471440"/>
      </c:barChart>
      <c:catAx>
        <c:axId val="1466478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6471440"/>
        <c:crosses val="autoZero"/>
        <c:auto val="1"/>
        <c:lblAlgn val="ctr"/>
        <c:lblOffset val="100"/>
        <c:noMultiLvlLbl val="0"/>
      </c:catAx>
      <c:valAx>
        <c:axId val="1466471440"/>
        <c:scaling>
          <c:orientation val="minMax"/>
        </c:scaling>
        <c:delete val="1"/>
        <c:axPos val="l"/>
        <c:numFmt formatCode="_(* #,##0.00_);_(* \(#,##0.00\);_(* &quot;-&quot;??_);_(@_)" sourceLinked="1"/>
        <c:majorTickMark val="none"/>
        <c:minorTickMark val="none"/>
        <c:tickLblPos val="nextTo"/>
        <c:crossAx val="1466478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a:solidFill>
                  <a:srgbClr val="767171"/>
                </a:solidFill>
                <a:latin typeface="+mj-lt"/>
                <a:ea typeface="+mn-ea"/>
                <a:cs typeface="+mn-cs"/>
              </a:defRPr>
            </a:pPr>
            <a:r>
              <a:rPr lang="en-US" sz="1400" b="1" kern="1200" dirty="0">
                <a:solidFill>
                  <a:srgbClr val="767171"/>
                </a:solidFill>
                <a:latin typeface="+mj-lt"/>
                <a:ea typeface="+mn-ea"/>
                <a:cs typeface="+mn-cs"/>
              </a:rPr>
              <a:t>CBREF I cash (in millions EUR)</a:t>
            </a:r>
          </a:p>
        </c:rich>
      </c:tx>
      <c:layout>
        <c:manualLayout>
          <c:xMode val="edge"/>
          <c:yMode val="edge"/>
          <c:x val="0"/>
          <c:y val="1.0710443990070491E-2"/>
        </c:manualLayout>
      </c:layout>
      <c:overlay val="0"/>
      <c:spPr>
        <a:noFill/>
        <a:ln>
          <a:noFill/>
        </a:ln>
        <a:effectLst/>
      </c:spPr>
      <c:txPr>
        <a:bodyPr rot="0" spcFirstLastPara="1" vertOverflow="ellipsis" vert="horz" wrap="square" anchor="ctr" anchorCtr="1"/>
        <a:lstStyle/>
        <a:p>
          <a:pPr>
            <a:defRPr lang="en-US" sz="1400" b="1" i="0" u="none" strike="noStrike" kern="1200" spc="0" baseline="0">
              <a:solidFill>
                <a:srgbClr val="767171"/>
              </a:solidFill>
              <a:latin typeface="+mj-lt"/>
              <a:ea typeface="+mn-ea"/>
              <a:cs typeface="+mn-cs"/>
            </a:defRPr>
          </a:pPr>
          <a:endParaRPr lang="en-US"/>
        </a:p>
      </c:txPr>
    </c:title>
    <c:autoTitleDeleted val="0"/>
    <c:plotArea>
      <c:layout/>
      <c:barChart>
        <c:barDir val="col"/>
        <c:grouping val="clustered"/>
        <c:varyColors val="0"/>
        <c:ser>
          <c:idx val="0"/>
          <c:order val="0"/>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'CBREF I financials'!$C$6:$G$6</c:f>
              <c:strCache>
                <c:ptCount val="5"/>
                <c:pt idx="0">
                  <c:v>2018</c:v>
                </c:pt>
                <c:pt idx="1">
                  <c:v>2019</c:v>
                </c:pt>
                <c:pt idx="3">
                  <c:v>2019 H1</c:v>
                </c:pt>
                <c:pt idx="4">
                  <c:v>2020 H1</c:v>
                </c:pt>
              </c:strCache>
            </c:strRef>
          </c:cat>
          <c:val>
            <c:numRef>
              <c:f>'CBREF I financials'!$C$7:$G$7</c:f>
              <c:numCache>
                <c:formatCode>_(* #,##0.00_);_(* \(#,##0.00\);_(* "-"??_);_(@_)</c:formatCode>
                <c:ptCount val="5"/>
                <c:pt idx="0">
                  <c:v>2.9567381800000003</c:v>
                </c:pt>
                <c:pt idx="1">
                  <c:v>4.9693244400000003</c:v>
                </c:pt>
                <c:pt idx="2">
                  <c:v>0</c:v>
                </c:pt>
                <c:pt idx="3">
                  <c:v>3.4281500299999998</c:v>
                </c:pt>
                <c:pt idx="4">
                  <c:v>4.0639339799999998</c:v>
                </c:pt>
              </c:numCache>
            </c:numRef>
          </c:val>
          <c:extLst>
            <c:ext xmlns:c16="http://schemas.microsoft.com/office/drawing/2014/chart" uri="{C3380CC4-5D6E-409C-BE32-E72D297353CC}">
              <c16:uniqueId val="{00000000-D878-4B12-B2CB-28025E2B8AB6}"/>
            </c:ext>
          </c:extLst>
        </c:ser>
        <c:dLbls>
          <c:showLegendKey val="0"/>
          <c:showVal val="0"/>
          <c:showCatName val="0"/>
          <c:showSerName val="0"/>
          <c:showPercent val="0"/>
          <c:showBubbleSize val="0"/>
        </c:dLbls>
        <c:gapWidth val="219"/>
        <c:overlap val="-27"/>
        <c:axId val="57773471"/>
        <c:axId val="57770519"/>
      </c:barChart>
      <c:catAx>
        <c:axId val="57773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770519"/>
        <c:crosses val="autoZero"/>
        <c:auto val="1"/>
        <c:lblAlgn val="ctr"/>
        <c:lblOffset val="100"/>
        <c:noMultiLvlLbl val="0"/>
      </c:catAx>
      <c:valAx>
        <c:axId val="57770519"/>
        <c:scaling>
          <c:orientation val="minMax"/>
        </c:scaling>
        <c:delete val="1"/>
        <c:axPos val="l"/>
        <c:numFmt formatCode="_(* #,##0.00_);_(* \(#,##0.00\);_(* &quot;-&quot;??_);_(@_)" sourceLinked="1"/>
        <c:majorTickMark val="none"/>
        <c:minorTickMark val="none"/>
        <c:tickLblPos val="nextTo"/>
        <c:crossAx val="577734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a:solidFill>
                  <a:srgbClr val="767171"/>
                </a:solidFill>
                <a:latin typeface="+mj-lt"/>
                <a:ea typeface="+mn-ea"/>
                <a:cs typeface="+mn-cs"/>
              </a:defRPr>
            </a:pPr>
            <a:r>
              <a:rPr lang="en-US" sz="1400" b="1" i="0" u="none" strike="noStrike" kern="1200" spc="0" baseline="0" dirty="0">
                <a:solidFill>
                  <a:srgbClr val="767171"/>
                </a:solidFill>
                <a:latin typeface="+mj-lt"/>
                <a:ea typeface="+mn-ea"/>
                <a:cs typeface="+mn-cs"/>
              </a:rPr>
              <a:t>INVESTMENTS IN SPVs EQUITY (in millions EUR)</a:t>
            </a:r>
          </a:p>
        </c:rich>
      </c:tx>
      <c:layout>
        <c:manualLayout>
          <c:xMode val="edge"/>
          <c:yMode val="edge"/>
          <c:x val="8.3222193205412298E-2"/>
          <c:y val="3.2407407407407406E-2"/>
        </c:manualLayout>
      </c:layout>
      <c:overlay val="0"/>
      <c:spPr>
        <a:noFill/>
        <a:ln>
          <a:noFill/>
        </a:ln>
        <a:effectLst/>
      </c:spPr>
      <c:txPr>
        <a:bodyPr rot="0" spcFirstLastPara="1" vertOverflow="ellipsis" vert="horz" wrap="square" anchor="ctr" anchorCtr="1"/>
        <a:lstStyle/>
        <a:p>
          <a:pPr>
            <a:defRPr lang="en-US" sz="1400" b="1" i="0" u="none" strike="noStrike" kern="1200" spc="0" baseline="0">
              <a:solidFill>
                <a:srgbClr val="767171"/>
              </a:solidFill>
              <a:latin typeface="+mj-lt"/>
              <a:ea typeface="+mn-ea"/>
              <a:cs typeface="+mn-cs"/>
            </a:defRPr>
          </a:pPr>
          <a:endParaRPr lang="en-US"/>
        </a:p>
      </c:txPr>
    </c:title>
    <c:autoTitleDeleted val="0"/>
    <c:plotArea>
      <c:layout/>
      <c:barChart>
        <c:barDir val="col"/>
        <c:grouping val="stacked"/>
        <c:varyColors val="0"/>
        <c:ser>
          <c:idx val="0"/>
          <c:order val="0"/>
          <c:tx>
            <c:strRef>
              <c:f>'CBREF I financials'!$B$34</c:f>
              <c:strCache>
                <c:ptCount val="1"/>
                <c:pt idx="0">
                  <c:v>UAB PC Luizė</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4A20-4F38-9788-68838FC2D425}"/>
                </c:ext>
              </c:extLst>
            </c:dLbl>
            <c:dLbl>
              <c:idx val="1"/>
              <c:layout>
                <c:manualLayout>
                  <c:x val="-6.0202002759895852E-17"/>
                  <c:y val="-1.38888888888889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20-4F38-9788-68838FC2D425}"/>
                </c:ext>
              </c:extLst>
            </c:dLbl>
            <c:dLbl>
              <c:idx val="3"/>
              <c:layout>
                <c:manualLayout>
                  <c:x val="0"/>
                  <c:y val="-2.7777777777777946E-2"/>
                </c:manualLayout>
              </c:layout>
              <c:spPr>
                <a:noFill/>
                <a:ln>
                  <a:noFill/>
                </a:ln>
                <a:effectLst/>
              </c:spPr>
              <c:txPr>
                <a:bodyPr rot="0" spcFirstLastPara="1" vertOverflow="ellipsis" vert="horz" wrap="square" lIns="38100" tIns="19050" rIns="38100" bIns="19050" anchor="ctr" anchorCtr="0">
                  <a:spAutoFit/>
                </a:bodyPr>
                <a:lstStyle/>
                <a:p>
                  <a:pPr algn="ct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20-4F38-9788-68838FC2D425}"/>
                </c:ext>
              </c:extLst>
            </c:dLbl>
            <c:dLbl>
              <c:idx val="4"/>
              <c:layout>
                <c:manualLayout>
                  <c:x val="0"/>
                  <c:y val="-2.3148148148148234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20-4F38-9788-68838FC2D4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'CBREF I financials'!$C$33:$G$33</c:f>
              <c:strCache>
                <c:ptCount val="5"/>
                <c:pt idx="0">
                  <c:v>2018</c:v>
                </c:pt>
                <c:pt idx="1">
                  <c:v>2019</c:v>
                </c:pt>
                <c:pt idx="3">
                  <c:v>2019 H1</c:v>
                </c:pt>
                <c:pt idx="4">
                  <c:v>2020 H1</c:v>
                </c:pt>
              </c:strCache>
            </c:strRef>
          </c:cat>
          <c:val>
            <c:numRef>
              <c:f>'CBREF I financials'!$C$34:$G$34</c:f>
              <c:numCache>
                <c:formatCode>_(* #,##0.00_);_(* \(#,##0.00\);_(* "-"??_);_(@_)</c:formatCode>
                <c:ptCount val="5"/>
                <c:pt idx="0">
                  <c:v>2.4500000000000002</c:v>
                </c:pt>
                <c:pt idx="1">
                  <c:v>0.65</c:v>
                </c:pt>
                <c:pt idx="3">
                  <c:v>0.6</c:v>
                </c:pt>
                <c:pt idx="4">
                  <c:v>0.48</c:v>
                </c:pt>
              </c:numCache>
            </c:numRef>
          </c:val>
          <c:extLst>
            <c:ext xmlns:c16="http://schemas.microsoft.com/office/drawing/2014/chart" uri="{C3380CC4-5D6E-409C-BE32-E72D297353CC}">
              <c16:uniqueId val="{00000000-92E3-43A4-A02F-804D076AFBB5}"/>
            </c:ext>
          </c:extLst>
        </c:ser>
        <c:ser>
          <c:idx val="1"/>
          <c:order val="1"/>
          <c:tx>
            <c:strRef>
              <c:f>'CBREF I financials'!$B$35</c:f>
              <c:strCache>
                <c:ptCount val="1"/>
                <c:pt idx="0">
                  <c:v>UAB Žaliakalnio parkas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'CBREF I financials'!$C$33:$G$33</c:f>
              <c:strCache>
                <c:ptCount val="5"/>
                <c:pt idx="0">
                  <c:v>2018</c:v>
                </c:pt>
                <c:pt idx="1">
                  <c:v>2019</c:v>
                </c:pt>
                <c:pt idx="3">
                  <c:v>2019 H1</c:v>
                </c:pt>
                <c:pt idx="4">
                  <c:v>2020 H1</c:v>
                </c:pt>
              </c:strCache>
            </c:strRef>
          </c:cat>
          <c:val>
            <c:numRef>
              <c:f>'CBREF I financials'!$C$35:$G$35</c:f>
              <c:numCache>
                <c:formatCode>_(* #,##0.00_);_(* \(#,##0.00\);_(* "-"??_);_(@_)</c:formatCode>
                <c:ptCount val="5"/>
                <c:pt idx="0">
                  <c:v>6.4</c:v>
                </c:pt>
                <c:pt idx="1">
                  <c:v>6.11</c:v>
                </c:pt>
                <c:pt idx="3">
                  <c:v>4.68</c:v>
                </c:pt>
                <c:pt idx="4">
                  <c:v>6.48</c:v>
                </c:pt>
              </c:numCache>
            </c:numRef>
          </c:val>
          <c:extLst>
            <c:ext xmlns:c16="http://schemas.microsoft.com/office/drawing/2014/chart" uri="{C3380CC4-5D6E-409C-BE32-E72D297353CC}">
              <c16:uniqueId val="{00000001-92E3-43A4-A02F-804D076AFBB5}"/>
            </c:ext>
          </c:extLst>
        </c:ser>
        <c:ser>
          <c:idx val="2"/>
          <c:order val="2"/>
          <c:tx>
            <c:strRef>
              <c:f>'CBREF I financials'!$B$36</c:f>
              <c:strCache>
                <c:ptCount val="1"/>
                <c:pt idx="0">
                  <c:v>UAB VC135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'CBREF I financials'!$C$33:$G$33</c:f>
              <c:strCache>
                <c:ptCount val="5"/>
                <c:pt idx="0">
                  <c:v>2018</c:v>
                </c:pt>
                <c:pt idx="1">
                  <c:v>2019</c:v>
                </c:pt>
                <c:pt idx="3">
                  <c:v>2019 H1</c:v>
                </c:pt>
                <c:pt idx="4">
                  <c:v>2020 H1</c:v>
                </c:pt>
              </c:strCache>
            </c:strRef>
          </c:cat>
          <c:val>
            <c:numRef>
              <c:f>'CBREF I financials'!$C$36:$G$36</c:f>
              <c:numCache>
                <c:formatCode>_(* #,##0.00_);_(* \(#,##0.00\);_(* "-"??_);_(@_)</c:formatCode>
                <c:ptCount val="5"/>
                <c:pt idx="0">
                  <c:v>6.04</c:v>
                </c:pt>
                <c:pt idx="1">
                  <c:v>2.4</c:v>
                </c:pt>
                <c:pt idx="3">
                  <c:v>1.95</c:v>
                </c:pt>
                <c:pt idx="4">
                  <c:v>2.78</c:v>
                </c:pt>
              </c:numCache>
            </c:numRef>
          </c:val>
          <c:extLst>
            <c:ext xmlns:c16="http://schemas.microsoft.com/office/drawing/2014/chart" uri="{C3380CC4-5D6E-409C-BE32-E72D297353CC}">
              <c16:uniqueId val="{00000002-92E3-43A4-A02F-804D076AFBB5}"/>
            </c:ext>
          </c:extLst>
        </c:ser>
        <c:ser>
          <c:idx val="3"/>
          <c:order val="3"/>
          <c:tx>
            <c:strRef>
              <c:f>'CBREF I financials'!$B$37</c:f>
              <c:strCache>
                <c:ptCount val="1"/>
                <c:pt idx="0">
                  <c:v>SIA Hanza14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'CBREF I financials'!$C$33:$G$33</c:f>
              <c:strCache>
                <c:ptCount val="5"/>
                <c:pt idx="0">
                  <c:v>2018</c:v>
                </c:pt>
                <c:pt idx="1">
                  <c:v>2019</c:v>
                </c:pt>
                <c:pt idx="3">
                  <c:v>2019 H1</c:v>
                </c:pt>
                <c:pt idx="4">
                  <c:v>2020 H1</c:v>
                </c:pt>
              </c:strCache>
            </c:strRef>
          </c:cat>
          <c:val>
            <c:numRef>
              <c:f>'CBREF I financials'!$C$37:$G$37</c:f>
              <c:numCache>
                <c:formatCode>_(* #,##0.00_);_(* \(#,##0.00\);_(* "-"??_);_(@_)</c:formatCode>
                <c:ptCount val="5"/>
                <c:pt idx="0">
                  <c:v>2.04</c:v>
                </c:pt>
                <c:pt idx="1">
                  <c:v>2.2599999999999998</c:v>
                </c:pt>
                <c:pt idx="3">
                  <c:v>2.63</c:v>
                </c:pt>
                <c:pt idx="4">
                  <c:v>1.96</c:v>
                </c:pt>
              </c:numCache>
            </c:numRef>
          </c:val>
          <c:extLst>
            <c:ext xmlns:c16="http://schemas.microsoft.com/office/drawing/2014/chart" uri="{C3380CC4-5D6E-409C-BE32-E72D297353CC}">
              <c16:uniqueId val="{00000003-92E3-43A4-A02F-804D076AFBB5}"/>
            </c:ext>
          </c:extLst>
        </c:ser>
        <c:dLbls>
          <c:showLegendKey val="0"/>
          <c:showVal val="0"/>
          <c:showCatName val="0"/>
          <c:showSerName val="0"/>
          <c:showPercent val="0"/>
          <c:showBubbleSize val="0"/>
        </c:dLbls>
        <c:gapWidth val="150"/>
        <c:overlap val="100"/>
        <c:axId val="57765599"/>
        <c:axId val="57765271"/>
      </c:barChart>
      <c:catAx>
        <c:axId val="57765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765271"/>
        <c:crosses val="autoZero"/>
        <c:auto val="1"/>
        <c:lblAlgn val="ctr"/>
        <c:lblOffset val="100"/>
        <c:noMultiLvlLbl val="0"/>
      </c:catAx>
      <c:valAx>
        <c:axId val="57765271"/>
        <c:scaling>
          <c:orientation val="minMax"/>
        </c:scaling>
        <c:delete val="1"/>
        <c:axPos val="l"/>
        <c:numFmt formatCode="_(* #,##0.00_);_(* \(#,##0.00\);_(* &quot;-&quot;??_);_(@_)" sourceLinked="1"/>
        <c:majorTickMark val="none"/>
        <c:minorTickMark val="none"/>
        <c:tickLblPos val="nextTo"/>
        <c:crossAx val="57765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1" i="0" u="none" strike="noStrike" kern="1200" spc="0" baseline="0">
                <a:solidFill>
                  <a:srgbClr val="767171"/>
                </a:solidFill>
                <a:latin typeface="+mj-lt"/>
                <a:ea typeface="+mn-ea"/>
                <a:cs typeface="+mn-cs"/>
              </a:defRPr>
            </a:pPr>
            <a:r>
              <a:rPr lang="en-US" sz="1400" b="1" i="0" u="none" strike="noStrike" kern="1200" spc="0" baseline="0">
                <a:solidFill>
                  <a:srgbClr val="767171"/>
                </a:solidFill>
                <a:latin typeface="+mj-lt"/>
                <a:ea typeface="+mn-ea"/>
                <a:cs typeface="+mn-cs"/>
              </a:rPr>
              <a:t>LOANS TO SPVs (in millions EUR)</a:t>
            </a:r>
          </a:p>
        </c:rich>
      </c:tx>
      <c:layout>
        <c:manualLayout>
          <c:xMode val="edge"/>
          <c:yMode val="edge"/>
          <c:x val="7.1474263669718596E-2"/>
          <c:y val="4.1666651477598612E-2"/>
        </c:manualLayout>
      </c:layout>
      <c:overlay val="0"/>
      <c:spPr>
        <a:noFill/>
        <a:ln>
          <a:noFill/>
        </a:ln>
        <a:effectLst/>
      </c:spPr>
      <c:txPr>
        <a:bodyPr rot="0" spcFirstLastPara="1" vertOverflow="ellipsis" vert="horz" wrap="square" anchor="ctr" anchorCtr="1"/>
        <a:lstStyle/>
        <a:p>
          <a:pPr>
            <a:defRPr lang="en-US" sz="1400" b="1" i="0" u="none" strike="noStrike" kern="1200" spc="0" baseline="0">
              <a:solidFill>
                <a:srgbClr val="767171"/>
              </a:solidFill>
              <a:latin typeface="+mj-lt"/>
              <a:ea typeface="+mn-ea"/>
              <a:cs typeface="+mn-cs"/>
            </a:defRPr>
          </a:pPr>
          <a:endParaRPr lang="en-US"/>
        </a:p>
      </c:txPr>
    </c:title>
    <c:autoTitleDeleted val="0"/>
    <c:plotArea>
      <c:layout/>
      <c:barChart>
        <c:barDir val="col"/>
        <c:grouping val="stacked"/>
        <c:varyColors val="0"/>
        <c:ser>
          <c:idx val="0"/>
          <c:order val="0"/>
          <c:tx>
            <c:strRef>
              <c:f>'CBREF I financials'!$B$63</c:f>
              <c:strCache>
                <c:ptCount val="1"/>
                <c:pt idx="0">
                  <c:v>UAB PC Luizė</c:v>
                </c:pt>
              </c:strCache>
            </c:strRef>
          </c:tx>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ED4-44DA-876B-28BA977015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'CBREF I financials'!$C$62:$G$62</c:f>
              <c:strCache>
                <c:ptCount val="5"/>
                <c:pt idx="0">
                  <c:v>2018</c:v>
                </c:pt>
                <c:pt idx="1">
                  <c:v>2019</c:v>
                </c:pt>
                <c:pt idx="3">
                  <c:v>2019 H1</c:v>
                </c:pt>
                <c:pt idx="4">
                  <c:v>2020 H1</c:v>
                </c:pt>
              </c:strCache>
            </c:strRef>
          </c:cat>
          <c:val>
            <c:numRef>
              <c:f>'CBREF I financials'!$C$63:$G$63</c:f>
              <c:numCache>
                <c:formatCode>_(* #,##0.00_);_(* \(#,##0.00\);_(* "-"??_);_(@_)</c:formatCode>
                <c:ptCount val="5"/>
                <c:pt idx="0">
                  <c:v>0</c:v>
                </c:pt>
                <c:pt idx="1">
                  <c:v>1.83</c:v>
                </c:pt>
                <c:pt idx="3">
                  <c:v>1.9</c:v>
                </c:pt>
                <c:pt idx="4">
                  <c:v>1.82</c:v>
                </c:pt>
              </c:numCache>
            </c:numRef>
          </c:val>
          <c:extLst>
            <c:ext xmlns:c16="http://schemas.microsoft.com/office/drawing/2014/chart" uri="{C3380CC4-5D6E-409C-BE32-E72D297353CC}">
              <c16:uniqueId val="{00000000-8668-4DBF-B5FB-B6C6DEEC1197}"/>
            </c:ext>
          </c:extLst>
        </c:ser>
        <c:ser>
          <c:idx val="1"/>
          <c:order val="1"/>
          <c:tx>
            <c:strRef>
              <c:f>'CBREF I financials'!$B$64</c:f>
              <c:strCache>
                <c:ptCount val="1"/>
                <c:pt idx="0">
                  <c:v>UAB Žaliakalnio parkas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'CBREF I financials'!$C$62:$G$62</c:f>
              <c:strCache>
                <c:ptCount val="5"/>
                <c:pt idx="0">
                  <c:v>2018</c:v>
                </c:pt>
                <c:pt idx="1">
                  <c:v>2019</c:v>
                </c:pt>
                <c:pt idx="3">
                  <c:v>2019 H1</c:v>
                </c:pt>
                <c:pt idx="4">
                  <c:v>2020 H1</c:v>
                </c:pt>
              </c:strCache>
            </c:strRef>
          </c:cat>
          <c:val>
            <c:numRef>
              <c:f>'CBREF I financials'!$C$64:$G$64</c:f>
              <c:numCache>
                <c:formatCode>_(* #,##0.00_);_(* \(#,##0.00\);_(* "-"??_);_(@_)</c:formatCode>
                <c:ptCount val="5"/>
                <c:pt idx="0">
                  <c:v>3.11</c:v>
                </c:pt>
                <c:pt idx="1">
                  <c:v>7.02</c:v>
                </c:pt>
                <c:pt idx="3">
                  <c:v>7.24</c:v>
                </c:pt>
                <c:pt idx="4">
                  <c:v>6.98</c:v>
                </c:pt>
              </c:numCache>
            </c:numRef>
          </c:val>
          <c:extLst>
            <c:ext xmlns:c16="http://schemas.microsoft.com/office/drawing/2014/chart" uri="{C3380CC4-5D6E-409C-BE32-E72D297353CC}">
              <c16:uniqueId val="{00000001-8668-4DBF-B5FB-B6C6DEEC1197}"/>
            </c:ext>
          </c:extLst>
        </c:ser>
        <c:ser>
          <c:idx val="2"/>
          <c:order val="2"/>
          <c:tx>
            <c:strRef>
              <c:f>'CBREF I financials'!$B$65</c:f>
              <c:strCache>
                <c:ptCount val="1"/>
                <c:pt idx="0">
                  <c:v>UAB VC135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'CBREF I financials'!$C$62:$G$62</c:f>
              <c:strCache>
                <c:ptCount val="5"/>
                <c:pt idx="0">
                  <c:v>2018</c:v>
                </c:pt>
                <c:pt idx="1">
                  <c:v>2019</c:v>
                </c:pt>
                <c:pt idx="3">
                  <c:v>2019 H1</c:v>
                </c:pt>
                <c:pt idx="4">
                  <c:v>2020 H1</c:v>
                </c:pt>
              </c:strCache>
            </c:strRef>
          </c:cat>
          <c:val>
            <c:numRef>
              <c:f>'CBREF I financials'!$C$65:$G$65</c:f>
              <c:numCache>
                <c:formatCode>_(* #,##0.00_);_(* \(#,##0.00\);_(* "-"??_);_(@_)</c:formatCode>
                <c:ptCount val="5"/>
                <c:pt idx="0">
                  <c:v>0</c:v>
                </c:pt>
                <c:pt idx="1">
                  <c:v>3.72</c:v>
                </c:pt>
                <c:pt idx="3">
                  <c:v>0</c:v>
                </c:pt>
                <c:pt idx="4">
                  <c:v>3.78</c:v>
                </c:pt>
              </c:numCache>
            </c:numRef>
          </c:val>
          <c:extLst>
            <c:ext xmlns:c16="http://schemas.microsoft.com/office/drawing/2014/chart" uri="{C3380CC4-5D6E-409C-BE32-E72D297353CC}">
              <c16:uniqueId val="{00000002-8668-4DBF-B5FB-B6C6DEEC1197}"/>
            </c:ext>
          </c:extLst>
        </c:ser>
        <c:ser>
          <c:idx val="3"/>
          <c:order val="3"/>
          <c:tx>
            <c:strRef>
              <c:f>'CBREF I financials'!$B$66</c:f>
              <c:strCache>
                <c:ptCount val="1"/>
                <c:pt idx="0">
                  <c:v>SIA Hanza14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'CBREF I financials'!$C$62:$G$62</c:f>
              <c:strCache>
                <c:ptCount val="5"/>
                <c:pt idx="0">
                  <c:v>2018</c:v>
                </c:pt>
                <c:pt idx="1">
                  <c:v>2019</c:v>
                </c:pt>
                <c:pt idx="3">
                  <c:v>2019 H1</c:v>
                </c:pt>
                <c:pt idx="4">
                  <c:v>2020 H1</c:v>
                </c:pt>
              </c:strCache>
            </c:strRef>
          </c:cat>
          <c:val>
            <c:numRef>
              <c:f>'CBREF I financials'!$C$66:$G$66</c:f>
              <c:numCache>
                <c:formatCode>_(* #,##0.00_);_(* \(#,##0.00\);_(* "-"??_);_(@_)</c:formatCode>
                <c:ptCount val="5"/>
                <c:pt idx="0">
                  <c:v>2.52</c:v>
                </c:pt>
                <c:pt idx="1">
                  <c:v>4.3099999999999996</c:v>
                </c:pt>
                <c:pt idx="3">
                  <c:v>2.93</c:v>
                </c:pt>
                <c:pt idx="4">
                  <c:v>5.22</c:v>
                </c:pt>
              </c:numCache>
            </c:numRef>
          </c:val>
          <c:extLst>
            <c:ext xmlns:c16="http://schemas.microsoft.com/office/drawing/2014/chart" uri="{C3380CC4-5D6E-409C-BE32-E72D297353CC}">
              <c16:uniqueId val="{00000003-8668-4DBF-B5FB-B6C6DEEC1197}"/>
            </c:ext>
          </c:extLst>
        </c:ser>
        <c:dLbls>
          <c:showLegendKey val="0"/>
          <c:showVal val="0"/>
          <c:showCatName val="0"/>
          <c:showSerName val="0"/>
          <c:showPercent val="0"/>
          <c:showBubbleSize val="0"/>
        </c:dLbls>
        <c:gapWidth val="150"/>
        <c:overlap val="100"/>
        <c:axId val="57796103"/>
        <c:axId val="57794791"/>
      </c:barChart>
      <c:catAx>
        <c:axId val="57796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794791"/>
        <c:crosses val="autoZero"/>
        <c:auto val="1"/>
        <c:lblAlgn val="ctr"/>
        <c:lblOffset val="100"/>
        <c:noMultiLvlLbl val="0"/>
      </c:catAx>
      <c:valAx>
        <c:axId val="57794791"/>
        <c:scaling>
          <c:orientation val="minMax"/>
        </c:scaling>
        <c:delete val="1"/>
        <c:axPos val="l"/>
        <c:numFmt formatCode="_(* #,##0.00_);_(* \(#,##0.00\);_(* &quot;-&quot;??_);_(@_)" sourceLinked="1"/>
        <c:majorTickMark val="none"/>
        <c:minorTickMark val="none"/>
        <c:tickLblPos val="nextTo"/>
        <c:crossAx val="57796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Properties!$C$51</c:f>
              <c:strCache>
                <c:ptCount val="1"/>
                <c:pt idx="0">
                  <c:v>Property Value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Properties!$D$50:$H$50</c:f>
              <c:strCache>
                <c:ptCount val="5"/>
                <c:pt idx="0">
                  <c:v>2018</c:v>
                </c:pt>
                <c:pt idx="1">
                  <c:v>2019</c:v>
                </c:pt>
                <c:pt idx="3">
                  <c:v>2019 H1</c:v>
                </c:pt>
                <c:pt idx="4">
                  <c:v>2020 H1</c:v>
                </c:pt>
              </c:strCache>
            </c:strRef>
          </c:cat>
          <c:val>
            <c:numRef>
              <c:f>Properties!$D$51:$H$51</c:f>
              <c:numCache>
                <c:formatCode>_(* #,##0.00_);_(* \(#,##0.00\);_(* "-"??_);_(@_)</c:formatCode>
                <c:ptCount val="5"/>
                <c:pt idx="0">
                  <c:v>6.3</c:v>
                </c:pt>
                <c:pt idx="1">
                  <c:v>6.24</c:v>
                </c:pt>
                <c:pt idx="3">
                  <c:v>6.28</c:v>
                </c:pt>
                <c:pt idx="4">
                  <c:v>5.97</c:v>
                </c:pt>
              </c:numCache>
            </c:numRef>
          </c:val>
          <c:extLst>
            <c:ext xmlns:c16="http://schemas.microsoft.com/office/drawing/2014/chart" uri="{C3380CC4-5D6E-409C-BE32-E72D297353CC}">
              <c16:uniqueId val="{00000000-F6AF-417F-8011-317A84BD89A0}"/>
            </c:ext>
          </c:extLst>
        </c:ser>
        <c:ser>
          <c:idx val="1"/>
          <c:order val="1"/>
          <c:tx>
            <c:strRef>
              <c:f>Properties!$C$46</c:f>
              <c:strCache>
                <c:ptCount val="1"/>
                <c:pt idx="0">
                  <c:v>Debt to credit institutions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Properties!$D$50:$H$50</c:f>
              <c:strCache>
                <c:ptCount val="5"/>
                <c:pt idx="0">
                  <c:v>2018</c:v>
                </c:pt>
                <c:pt idx="1">
                  <c:v>2019</c:v>
                </c:pt>
                <c:pt idx="3">
                  <c:v>2019 H1</c:v>
                </c:pt>
                <c:pt idx="4">
                  <c:v>2020 H1</c:v>
                </c:pt>
              </c:strCache>
            </c:strRef>
          </c:cat>
          <c:val>
            <c:numRef>
              <c:f>Properties!$D$52:$H$52</c:f>
              <c:numCache>
                <c:formatCode>_(* #,##0.00_);_(* \(#,##0.00\);_(* "-"??_);_(@_)</c:formatCode>
                <c:ptCount val="5"/>
                <c:pt idx="0">
                  <c:v>3.32</c:v>
                </c:pt>
                <c:pt idx="1">
                  <c:v>3.15</c:v>
                </c:pt>
                <c:pt idx="3">
                  <c:v>3.24</c:v>
                </c:pt>
                <c:pt idx="4">
                  <c:v>3.06</c:v>
                </c:pt>
              </c:numCache>
            </c:numRef>
          </c:val>
          <c:extLst>
            <c:ext xmlns:c16="http://schemas.microsoft.com/office/drawing/2014/chart" uri="{C3380CC4-5D6E-409C-BE32-E72D297353CC}">
              <c16:uniqueId val="{00000001-F6AF-417F-8011-317A84BD89A0}"/>
            </c:ext>
          </c:extLst>
        </c:ser>
        <c:dLbls>
          <c:showLegendKey val="0"/>
          <c:showVal val="0"/>
          <c:showCatName val="0"/>
          <c:showSerName val="0"/>
          <c:showPercent val="0"/>
          <c:showBubbleSize val="0"/>
        </c:dLbls>
        <c:gapWidth val="219"/>
        <c:overlap val="-27"/>
        <c:axId val="38214199"/>
        <c:axId val="38215183"/>
      </c:barChart>
      <c:catAx>
        <c:axId val="38214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215183"/>
        <c:crosses val="autoZero"/>
        <c:auto val="1"/>
        <c:lblAlgn val="ctr"/>
        <c:lblOffset val="100"/>
        <c:noMultiLvlLbl val="0"/>
      </c:catAx>
      <c:valAx>
        <c:axId val="38215183"/>
        <c:scaling>
          <c:orientation val="minMax"/>
        </c:scaling>
        <c:delete val="1"/>
        <c:axPos val="l"/>
        <c:numFmt formatCode="_(* #,##0.00_);_(* \(#,##0.00\);_(* &quot;-&quot;??_);_(@_)" sourceLinked="1"/>
        <c:majorTickMark val="none"/>
        <c:minorTickMark val="none"/>
        <c:tickLblPos val="nextTo"/>
        <c:crossAx val="38214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0.48173</cdr:x>
      <cdr:y>0.35749</cdr:y>
    </cdr:from>
    <cdr:to>
      <cdr:x>0.76244</cdr:x>
      <cdr:y>0.52582</cdr:y>
    </cdr:to>
    <cdr:sp macro="" textlink="">
      <cdr:nvSpPr>
        <cdr:cNvPr id="2" name="TextBox 1">
          <a:extLst xmlns:a="http://schemas.openxmlformats.org/drawingml/2006/main">
            <a:ext uri="{FF2B5EF4-FFF2-40B4-BE49-F238E27FC236}">
              <a16:creationId xmlns:a16="http://schemas.microsoft.com/office/drawing/2014/main" id="{6B7922CF-62E2-481F-BE20-4055C484121A}"/>
            </a:ext>
          </a:extLst>
        </cdr:cNvPr>
        <cdr:cNvSpPr txBox="1"/>
      </cdr:nvSpPr>
      <cdr:spPr>
        <a:xfrm xmlns:a="http://schemas.openxmlformats.org/drawingml/2006/main">
          <a:off x="1217422" y="665099"/>
          <a:ext cx="709422" cy="313182"/>
        </a:xfrm>
        <a:prstGeom xmlns:a="http://schemas.openxmlformats.org/drawingml/2006/main" prst="rect">
          <a:avLst/>
        </a:prstGeom>
      </cdr:spPr>
      <cdr:txBody>
        <a:bodyPr xmlns:a="http://schemas.openxmlformats.org/drawingml/2006/main" wrap="square" rtlCol="0">
          <a:noAutofit/>
        </a:bodyPr>
        <a:lstStyle xmlns:a="http://schemas.openxmlformats.org/drawingml/2006/main">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rtl="0"/>
          <a:r>
            <a:rPr lang="lt-LT" sz="1800" b="1" i="0" u="none" strike="noStrike">
              <a:highlight>
                <a:srgbClr val="000000">
                  <a:alpha val="0"/>
                </a:srgbClr>
              </a:highlight>
              <a:latin typeface="Calibri"/>
            </a:rPr>
            <a:t>2020</a:t>
          </a:r>
          <a:endParaRPr lang="en-GB" sz="1800" b="1"/>
        </a:p>
      </cdr:txBody>
    </cdr:sp>
  </cdr:relSizeAnchor>
  <cdr:relSizeAnchor xmlns:cdr="http://schemas.openxmlformats.org/drawingml/2006/chartDrawing">
    <cdr:from>
      <cdr:x>0.46102</cdr:x>
      <cdr:y>0.15304</cdr:y>
    </cdr:from>
    <cdr:to>
      <cdr:x>0.64616</cdr:x>
      <cdr:y>0.26595</cdr:y>
    </cdr:to>
    <cdr:sp macro="" textlink="">
      <cdr:nvSpPr>
        <cdr:cNvPr id="4" name="TextBox 3">
          <a:extLst xmlns:a="http://schemas.openxmlformats.org/drawingml/2006/main">
            <a:ext uri="{FF2B5EF4-FFF2-40B4-BE49-F238E27FC236}">
              <a16:creationId xmlns:a16="http://schemas.microsoft.com/office/drawing/2014/main" id="{DA7F7C38-AFA8-481E-973B-17647DFDD3D6}"/>
            </a:ext>
          </a:extLst>
        </cdr:cNvPr>
        <cdr:cNvSpPr txBox="1"/>
      </cdr:nvSpPr>
      <cdr:spPr>
        <a:xfrm xmlns:a="http://schemas.openxmlformats.org/drawingml/2006/main">
          <a:off x="1165098" y="284734"/>
          <a:ext cx="467868" cy="210058"/>
        </a:xfrm>
        <a:prstGeom xmlns:a="http://schemas.openxmlformats.org/drawingml/2006/main" prst="rect">
          <a:avLst/>
        </a:prstGeom>
      </cdr:spPr>
      <cdr:txBody>
        <a:bodyPr xmlns:a="http://schemas.openxmlformats.org/drawingml/2006/main" vertOverflow="clip" wrap="square" rtlCol="0">
          <a:noAutofit/>
        </a:bodyPr>
        <a:lstStyle xmlns:a="http://schemas.openxmlformats.org/drawingml/2006/main"/>
        <a:p xmlns:a="http://schemas.openxmlformats.org/drawingml/2006/main">
          <a:pPr rtl="0"/>
          <a:r>
            <a:rPr lang="lt-LT" sz="1100" b="0" i="0" u="none" strike="noStrike">
              <a:highlight>
                <a:srgbClr val="000000">
                  <a:alpha val="0"/>
                </a:srgbClr>
              </a:highlight>
              <a:latin typeface="Arial"/>
            </a:rPr>
            <a:t>13%</a:t>
          </a:r>
          <a:endParaRPr lang="en-GB" sz="1100"/>
        </a:p>
      </cdr:txBody>
    </cdr:sp>
  </cdr:relSizeAnchor>
  <cdr:relSizeAnchor xmlns:cdr="http://schemas.openxmlformats.org/drawingml/2006/chartDrawing">
    <cdr:from>
      <cdr:x>0.70741</cdr:x>
      <cdr:y>0.26868</cdr:y>
    </cdr:from>
    <cdr:to>
      <cdr:x>0.94225</cdr:x>
      <cdr:y>0.40923</cdr:y>
    </cdr:to>
    <cdr:sp macro="" textlink="">
      <cdr:nvSpPr>
        <cdr:cNvPr id="5" name="TextBox 4">
          <a:extLst xmlns:a="http://schemas.openxmlformats.org/drawingml/2006/main">
            <a:ext uri="{FF2B5EF4-FFF2-40B4-BE49-F238E27FC236}">
              <a16:creationId xmlns:a16="http://schemas.microsoft.com/office/drawing/2014/main" id="{6D5E0595-A32E-4D0B-8FE6-4CF343888545}"/>
            </a:ext>
          </a:extLst>
        </cdr:cNvPr>
        <cdr:cNvSpPr txBox="1"/>
      </cdr:nvSpPr>
      <cdr:spPr>
        <a:xfrm xmlns:a="http://schemas.openxmlformats.org/drawingml/2006/main">
          <a:off x="1787766" y="499872"/>
          <a:ext cx="593499" cy="261485"/>
        </a:xfrm>
        <a:prstGeom xmlns:a="http://schemas.openxmlformats.org/drawingml/2006/main" prst="rect">
          <a:avLst/>
        </a:prstGeom>
      </cdr:spPr>
      <cdr:txBody>
        <a:bodyPr xmlns:a="http://schemas.openxmlformats.org/drawingml/2006/main" vertOverflow="clip" wrap="square" rtlCol="0">
          <a:noAutofit/>
        </a:bodyPr>
        <a:lstStyle xmlns:a="http://schemas.openxmlformats.org/drawingml/2006/main"/>
        <a:p xmlns:a="http://schemas.openxmlformats.org/drawingml/2006/main">
          <a:pPr rtl="0"/>
          <a:r>
            <a:rPr lang="lt-LT" sz="1100" b="0" i="0" u="none" strike="noStrike" dirty="0">
              <a:highlight>
                <a:srgbClr val="000000">
                  <a:alpha val="0"/>
                </a:srgbClr>
              </a:highlight>
              <a:latin typeface="Arial"/>
            </a:rPr>
            <a:t>32%</a:t>
          </a:r>
          <a:endParaRPr lang="en-GB" sz="1100" dirty="0"/>
        </a:p>
      </cdr:txBody>
    </cdr:sp>
  </cdr:relSizeAnchor>
  <cdr:relSizeAnchor xmlns:cdr="http://schemas.openxmlformats.org/drawingml/2006/chartDrawing">
    <cdr:from>
      <cdr:x>0.4274</cdr:x>
      <cdr:y>0.60747</cdr:y>
    </cdr:from>
    <cdr:to>
      <cdr:x>0.62339</cdr:x>
      <cdr:y>0.74249</cdr:y>
    </cdr:to>
    <cdr:sp macro="" textlink="">
      <cdr:nvSpPr>
        <cdr:cNvPr id="6" name="TextBox 5">
          <a:extLst xmlns:a="http://schemas.openxmlformats.org/drawingml/2006/main">
            <a:ext uri="{FF2B5EF4-FFF2-40B4-BE49-F238E27FC236}">
              <a16:creationId xmlns:a16="http://schemas.microsoft.com/office/drawing/2014/main" id="{648C1816-80B3-4D70-9B23-8ACEE16D0215}"/>
            </a:ext>
          </a:extLst>
        </cdr:cNvPr>
        <cdr:cNvSpPr txBox="1"/>
      </cdr:nvSpPr>
      <cdr:spPr>
        <a:xfrm xmlns:a="http://schemas.openxmlformats.org/drawingml/2006/main">
          <a:off x="1080135" y="1130173"/>
          <a:ext cx="495300" cy="251206"/>
        </a:xfrm>
        <a:prstGeom xmlns:a="http://schemas.openxmlformats.org/drawingml/2006/main" prst="rect">
          <a:avLst/>
        </a:prstGeom>
      </cdr:spPr>
      <cdr:txBody>
        <a:bodyPr xmlns:a="http://schemas.openxmlformats.org/drawingml/2006/main" vertOverflow="clip" wrap="square" rtlCol="0">
          <a:noAutofit/>
        </a:bodyPr>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0.39805</cdr:x>
      <cdr:y>0.54388</cdr:y>
    </cdr:from>
    <cdr:to>
      <cdr:x>0.58057</cdr:x>
      <cdr:y>0.67932</cdr:y>
    </cdr:to>
    <cdr:sp macro="" textlink="">
      <cdr:nvSpPr>
        <cdr:cNvPr id="2" name="TextBox 1">
          <a:extLst xmlns:a="http://schemas.openxmlformats.org/drawingml/2006/main">
            <a:ext uri="{FF2B5EF4-FFF2-40B4-BE49-F238E27FC236}">
              <a16:creationId xmlns:a16="http://schemas.microsoft.com/office/drawing/2014/main" id="{22F6B464-310F-4F36-B34C-45A842251239}"/>
            </a:ext>
          </a:extLst>
        </cdr:cNvPr>
        <cdr:cNvSpPr txBox="1"/>
      </cdr:nvSpPr>
      <cdr:spPr>
        <a:xfrm xmlns:a="http://schemas.openxmlformats.org/drawingml/2006/main">
          <a:off x="1385407" y="1265880"/>
          <a:ext cx="635267" cy="3152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t>2019</a:t>
          </a:r>
        </a:p>
      </cdr:txBody>
    </cdr:sp>
  </cdr:relSizeAnchor>
</c:userShapes>
</file>

<file path=ppt/drawings/drawing3.xml><?xml version="1.0" encoding="utf-8"?>
<c:userShapes xmlns:c="http://schemas.openxmlformats.org/drawingml/2006/chart">
  <cdr:relSizeAnchor xmlns:cdr="http://schemas.openxmlformats.org/drawingml/2006/chartDrawing">
    <cdr:from>
      <cdr:x>0.19762</cdr:x>
      <cdr:y>0</cdr:y>
    </cdr:from>
    <cdr:to>
      <cdr:x>0.36309</cdr:x>
      <cdr:y>0.09711</cdr:y>
    </cdr:to>
    <cdr:sp macro="" textlink="">
      <cdr:nvSpPr>
        <cdr:cNvPr id="2" name="TextBox 15">
          <a:extLst xmlns:a="http://schemas.openxmlformats.org/drawingml/2006/main">
            <a:ext uri="{FF2B5EF4-FFF2-40B4-BE49-F238E27FC236}">
              <a16:creationId xmlns:a16="http://schemas.microsoft.com/office/drawing/2014/main" id="{11D53B62-7457-4F25-81FE-A9513B78B127}"/>
            </a:ext>
          </a:extLst>
        </cdr:cNvPr>
        <cdr:cNvSpPr txBox="1"/>
      </cdr:nvSpPr>
      <cdr:spPr>
        <a:xfrm xmlns:a="http://schemas.openxmlformats.org/drawingml/2006/main">
          <a:off x="1043552" y="-2172167"/>
          <a:ext cx="87376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LTV: 49.5%</a:t>
          </a:r>
        </a:p>
      </cdr:txBody>
    </cdr:sp>
  </cdr:relSizeAnchor>
  <cdr:relSizeAnchor xmlns:cdr="http://schemas.openxmlformats.org/drawingml/2006/chartDrawing">
    <cdr:from>
      <cdr:x>0.57243</cdr:x>
      <cdr:y>0</cdr:y>
    </cdr:from>
    <cdr:to>
      <cdr:x>0.73789</cdr:x>
      <cdr:y>0.09711</cdr:y>
    </cdr:to>
    <cdr:sp macro="" textlink="">
      <cdr:nvSpPr>
        <cdr:cNvPr id="3" name="TextBox 15">
          <a:extLst xmlns:a="http://schemas.openxmlformats.org/drawingml/2006/main">
            <a:ext uri="{FF2B5EF4-FFF2-40B4-BE49-F238E27FC236}">
              <a16:creationId xmlns:a16="http://schemas.microsoft.com/office/drawing/2014/main" id="{422CEA5B-0366-42F7-B664-E71C92115243}"/>
            </a:ext>
          </a:extLst>
        </cdr:cNvPr>
        <cdr:cNvSpPr txBox="1"/>
      </cdr:nvSpPr>
      <cdr:spPr>
        <a:xfrm xmlns:a="http://schemas.openxmlformats.org/drawingml/2006/main">
          <a:off x="3022740" y="-2172167"/>
          <a:ext cx="87376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LTV: 46.8%</a:t>
          </a:r>
        </a:p>
      </cdr:txBody>
    </cdr:sp>
  </cdr:relSizeAnchor>
  <cdr:relSizeAnchor xmlns:cdr="http://schemas.openxmlformats.org/drawingml/2006/chartDrawing">
    <cdr:from>
      <cdr:x>0.77235</cdr:x>
      <cdr:y>0</cdr:y>
    </cdr:from>
    <cdr:to>
      <cdr:x>0.93782</cdr:x>
      <cdr:y>0.09711</cdr:y>
    </cdr:to>
    <cdr:sp macro="" textlink="">
      <cdr:nvSpPr>
        <cdr:cNvPr id="4" name="TextBox 15">
          <a:extLst xmlns:a="http://schemas.openxmlformats.org/drawingml/2006/main">
            <a:ext uri="{FF2B5EF4-FFF2-40B4-BE49-F238E27FC236}">
              <a16:creationId xmlns:a16="http://schemas.microsoft.com/office/drawing/2014/main" id="{92897100-B88B-4E7F-8826-4DA9E549C2D7}"/>
            </a:ext>
          </a:extLst>
        </cdr:cNvPr>
        <cdr:cNvSpPr txBox="1"/>
      </cdr:nvSpPr>
      <cdr:spPr>
        <a:xfrm xmlns:a="http://schemas.openxmlformats.org/drawingml/2006/main">
          <a:off x="4078474" y="-2172167"/>
          <a:ext cx="873762"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t>LTV: 47.8%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69B424-72DB-44D3-B5FE-4BC6468E9AFE}"/>
              </a:ext>
            </a:extLst>
          </p:cNvPr>
          <p:cNvSpPr>
            <a:spLocks noGrp="1"/>
          </p:cNvSpPr>
          <p:nvPr>
            <p:ph type="hdr" sz="quarter"/>
          </p:nvPr>
        </p:nvSpPr>
        <p:spPr>
          <a:xfrm>
            <a:off x="0" y="0"/>
            <a:ext cx="2946400" cy="495300"/>
          </a:xfrm>
          <a:prstGeom prst="rect">
            <a:avLst/>
          </a:prstGeom>
        </p:spPr>
        <p:txBody>
          <a:bodyPr vert="horz" lIns="91431" tIns="45715" rIns="91431" bIns="45715" rtlCol="0"/>
          <a:lstStyle>
            <a:lvl1pPr algn="l">
              <a:defRPr sz="1200"/>
            </a:lvl1pPr>
          </a:lstStyle>
          <a:p>
            <a:endParaRPr lang="lt-LT"/>
          </a:p>
        </p:txBody>
      </p:sp>
      <p:sp>
        <p:nvSpPr>
          <p:cNvPr id="3" name="Date Placeholder 2">
            <a:extLst>
              <a:ext uri="{FF2B5EF4-FFF2-40B4-BE49-F238E27FC236}">
                <a16:creationId xmlns:a16="http://schemas.microsoft.com/office/drawing/2014/main" id="{C891D9D5-0A81-41EB-A546-340155452FED}"/>
              </a:ext>
            </a:extLst>
          </p:cNvPr>
          <p:cNvSpPr>
            <a:spLocks noGrp="1"/>
          </p:cNvSpPr>
          <p:nvPr>
            <p:ph type="dt" sz="quarter" idx="1"/>
          </p:nvPr>
        </p:nvSpPr>
        <p:spPr>
          <a:xfrm>
            <a:off x="3851275" y="0"/>
            <a:ext cx="2946400" cy="495300"/>
          </a:xfrm>
          <a:prstGeom prst="rect">
            <a:avLst/>
          </a:prstGeom>
        </p:spPr>
        <p:txBody>
          <a:bodyPr vert="horz" lIns="91431" tIns="45715" rIns="91431" bIns="45715" rtlCol="0"/>
          <a:lstStyle>
            <a:lvl1pPr algn="r">
              <a:defRPr sz="1200"/>
            </a:lvl1pPr>
          </a:lstStyle>
          <a:p>
            <a:fld id="{54504C26-91D0-45E3-9CE4-587499687416}" type="datetimeFigureOut">
              <a:rPr lang="lt-LT" smtClean="0"/>
              <a:t>2020-10-21</a:t>
            </a:fld>
            <a:endParaRPr lang="lt-LT"/>
          </a:p>
        </p:txBody>
      </p:sp>
      <p:sp>
        <p:nvSpPr>
          <p:cNvPr id="4" name="Footer Placeholder 3">
            <a:extLst>
              <a:ext uri="{FF2B5EF4-FFF2-40B4-BE49-F238E27FC236}">
                <a16:creationId xmlns:a16="http://schemas.microsoft.com/office/drawing/2014/main" id="{379BB376-2E8F-4038-B890-38BDDFC2A55D}"/>
              </a:ext>
            </a:extLst>
          </p:cNvPr>
          <p:cNvSpPr>
            <a:spLocks noGrp="1"/>
          </p:cNvSpPr>
          <p:nvPr>
            <p:ph type="ftr" sz="quarter" idx="2"/>
          </p:nvPr>
        </p:nvSpPr>
        <p:spPr>
          <a:xfrm>
            <a:off x="0" y="9380538"/>
            <a:ext cx="2946400" cy="495300"/>
          </a:xfrm>
          <a:prstGeom prst="rect">
            <a:avLst/>
          </a:prstGeom>
        </p:spPr>
        <p:txBody>
          <a:bodyPr vert="horz" lIns="91431" tIns="45715" rIns="91431" bIns="45715" rtlCol="0" anchor="b"/>
          <a:lstStyle>
            <a:lvl1pPr algn="l">
              <a:defRPr sz="1200"/>
            </a:lvl1pPr>
          </a:lstStyle>
          <a:p>
            <a:endParaRPr lang="lt-LT"/>
          </a:p>
        </p:txBody>
      </p:sp>
      <p:sp>
        <p:nvSpPr>
          <p:cNvPr id="5" name="Slide Number Placeholder 4">
            <a:extLst>
              <a:ext uri="{FF2B5EF4-FFF2-40B4-BE49-F238E27FC236}">
                <a16:creationId xmlns:a16="http://schemas.microsoft.com/office/drawing/2014/main" id="{7C1FD98E-01DC-4E9B-891A-D82FC5EB9FE6}"/>
              </a:ext>
            </a:extLst>
          </p:cNvPr>
          <p:cNvSpPr>
            <a:spLocks noGrp="1"/>
          </p:cNvSpPr>
          <p:nvPr>
            <p:ph type="sldNum" sz="quarter" idx="3"/>
          </p:nvPr>
        </p:nvSpPr>
        <p:spPr>
          <a:xfrm>
            <a:off x="3851275" y="9380538"/>
            <a:ext cx="2946400" cy="495300"/>
          </a:xfrm>
          <a:prstGeom prst="rect">
            <a:avLst/>
          </a:prstGeom>
        </p:spPr>
        <p:txBody>
          <a:bodyPr vert="horz" lIns="91431" tIns="45715" rIns="91431" bIns="45715" rtlCol="0" anchor="b"/>
          <a:lstStyle>
            <a:lvl1pPr algn="r">
              <a:defRPr sz="1200"/>
            </a:lvl1pPr>
          </a:lstStyle>
          <a:p>
            <a:fld id="{BE5E815D-D944-4C89-A8C8-7BF840D45B26}" type="slidenum">
              <a:rPr lang="lt-LT" smtClean="0"/>
              <a:t>‹#›</a:t>
            </a:fld>
            <a:endParaRPr lang="lt-LT"/>
          </a:p>
        </p:txBody>
      </p:sp>
    </p:spTree>
    <p:extLst>
      <p:ext uri="{BB962C8B-B14F-4D97-AF65-F5344CB8AC3E}">
        <p14:creationId xmlns:p14="http://schemas.microsoft.com/office/powerpoint/2010/main" val="30470170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6347" cy="493792"/>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851343" y="1"/>
            <a:ext cx="2946347" cy="493792"/>
          </a:xfrm>
          <a:prstGeom prst="rect">
            <a:avLst/>
          </a:prstGeom>
        </p:spPr>
        <p:txBody>
          <a:bodyPr vert="horz" lIns="91431" tIns="45715" rIns="91431" bIns="45715" rtlCol="0"/>
          <a:lstStyle>
            <a:lvl1pPr algn="r">
              <a:defRPr sz="1200"/>
            </a:lvl1pPr>
          </a:lstStyle>
          <a:p>
            <a:fld id="{5F34964E-470A-42D7-9832-68904FF5CE16}" type="datetimeFigureOut">
              <a:rPr lang="en-US" smtClean="0"/>
              <a:t>10/21/2020</a:t>
            </a:fld>
            <a:endParaRPr lang="en-US"/>
          </a:p>
        </p:txBody>
      </p:sp>
      <p:sp>
        <p:nvSpPr>
          <p:cNvPr id="4" name="Slide Image Placeholder 3"/>
          <p:cNvSpPr>
            <a:spLocks noGrp="1" noRot="1" noChangeAspect="1"/>
          </p:cNvSpPr>
          <p:nvPr>
            <p:ph type="sldImg" idx="2"/>
          </p:nvPr>
        </p:nvSpPr>
        <p:spPr>
          <a:xfrm>
            <a:off x="109538" y="741363"/>
            <a:ext cx="6580187" cy="3702050"/>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79927" y="4691024"/>
            <a:ext cx="5439410" cy="4444127"/>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80333"/>
            <a:ext cx="2946347" cy="493792"/>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1343" y="9380333"/>
            <a:ext cx="2946347" cy="493792"/>
          </a:xfrm>
          <a:prstGeom prst="rect">
            <a:avLst/>
          </a:prstGeom>
        </p:spPr>
        <p:txBody>
          <a:bodyPr vert="horz" lIns="91431" tIns="45715" rIns="91431" bIns="45715" rtlCol="0" anchor="b"/>
          <a:lstStyle>
            <a:lvl1pPr algn="r">
              <a:defRPr sz="1200"/>
            </a:lvl1pPr>
          </a:lstStyle>
          <a:p>
            <a:fld id="{7989AFCE-ABDA-4C03-B784-8AE90B524C03}" type="slidenum">
              <a:rPr lang="en-US" smtClean="0"/>
              <a:t>‹#›</a:t>
            </a:fld>
            <a:endParaRPr lang="en-US"/>
          </a:p>
        </p:txBody>
      </p:sp>
    </p:spTree>
    <p:extLst>
      <p:ext uri="{BB962C8B-B14F-4D97-AF65-F5344CB8AC3E}">
        <p14:creationId xmlns:p14="http://schemas.microsoft.com/office/powerpoint/2010/main" val="39355727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62519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9108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6170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0107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5848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47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19249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61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8210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201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9448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3943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6920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549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Master" Target="../slideMasters/slideMaster3.xml"/><Relationship Id="rId4" Type="http://schemas.openxmlformats.org/officeDocument/2006/relationships/tags" Target="../tags/tag8.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ielāgots izkārtojums">
    <p:spTree>
      <p:nvGrpSpPr>
        <p:cNvPr id="1" name=""/>
        <p:cNvGrpSpPr/>
        <p:nvPr/>
      </p:nvGrpSpPr>
      <p:grpSpPr>
        <a:xfrm>
          <a:off x="0" y="0"/>
          <a:ext cx="0" cy="0"/>
          <a:chOff x="0" y="0"/>
          <a:chExt cx="0" cy="0"/>
        </a:xfrm>
      </p:grpSpPr>
      <p:sp>
        <p:nvSpPr>
          <p:cNvPr id="4" name="Teksta vietturis 2">
            <a:extLst>
              <a:ext uri="{FF2B5EF4-FFF2-40B4-BE49-F238E27FC236}">
                <a16:creationId xmlns:a16="http://schemas.microsoft.com/office/drawing/2014/main" id="{70DCE1B5-071C-4EAD-B3D2-D2136D802FED}"/>
              </a:ext>
            </a:extLst>
          </p:cNvPr>
          <p:cNvSpPr>
            <a:spLocks noGrp="1"/>
          </p:cNvSpPr>
          <p:nvPr>
            <p:ph idx="1" hasCustomPrompt="1"/>
          </p:nvPr>
        </p:nvSpPr>
        <p:spPr>
          <a:xfrm>
            <a:off x="6312024" y="1295399"/>
            <a:ext cx="5364039" cy="4413380"/>
          </a:xfrm>
          <a:prstGeom prst="rect">
            <a:avLst/>
          </a:prstGeom>
        </p:spPr>
        <p:txBody>
          <a:bodyPr vert="horz" lIns="91440" tIns="45720" rIns="91440" bIns="45720" rtlCol="0">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marL="1371600" indent="0">
              <a:buNone/>
              <a:defRPr sz="1600">
                <a:latin typeface="Arial" panose="020B0604020202020204" pitchFamily="34" charset="0"/>
                <a:cs typeface="Arial" panose="020B0604020202020204" pitchFamily="34" charset="0"/>
              </a:defRPr>
            </a:lvl4pPr>
          </a:lstStyle>
          <a:p>
            <a:pPr lvl="0"/>
            <a:r>
              <a:rPr lang="lv-LV" dirty="0" err="1"/>
              <a:t>Text</a:t>
            </a:r>
            <a:endParaRPr lang="lv-LV" dirty="0"/>
          </a:p>
        </p:txBody>
      </p:sp>
      <p:sp>
        <p:nvSpPr>
          <p:cNvPr id="6" name="Text Placeholder 1">
            <a:extLst>
              <a:ext uri="{FF2B5EF4-FFF2-40B4-BE49-F238E27FC236}">
                <a16:creationId xmlns:a16="http://schemas.microsoft.com/office/drawing/2014/main" id="{E3BDA89B-2BC7-4B92-9144-9F52FCAEF813}"/>
              </a:ext>
            </a:extLst>
          </p:cNvPr>
          <p:cNvSpPr txBox="1">
            <a:spLocks/>
          </p:cNvSpPr>
          <p:nvPr userDrawn="1"/>
        </p:nvSpPr>
        <p:spPr>
          <a:xfrm>
            <a:off x="408447" y="1803962"/>
            <a:ext cx="4976812" cy="2601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chemeClr val="tx1"/>
                </a:solidFill>
                <a:latin typeface="Georgia" panose="02040502050405020303" pitchFamily="18" charset="0"/>
              </a:rPr>
              <a:t>Title of the New Section</a:t>
            </a:r>
          </a:p>
        </p:txBody>
      </p:sp>
    </p:spTree>
    <p:extLst>
      <p:ext uri="{BB962C8B-B14F-4D97-AF65-F5344CB8AC3E}">
        <p14:creationId xmlns:p14="http://schemas.microsoft.com/office/powerpoint/2010/main" val="2056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ielāgots izkārtojums">
    <p:bg>
      <p:bgRef idx="1001">
        <a:schemeClr val="bg1"/>
      </p:bgRef>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A5E4CB73-54E5-46C5-9824-1FF4250211C7}"/>
              </a:ext>
            </a:extLst>
          </p:cNvPr>
          <p:cNvSpPr txBox="1">
            <a:spLocks/>
          </p:cNvSpPr>
          <p:nvPr userDrawn="1"/>
        </p:nvSpPr>
        <p:spPr>
          <a:xfrm>
            <a:off x="408447" y="1803962"/>
            <a:ext cx="4976812" cy="2601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chemeClr val="tx1"/>
                </a:solidFill>
                <a:latin typeface="Georgia" panose="02040502050405020303" pitchFamily="18" charset="0"/>
              </a:rPr>
              <a:t>Title of the New Section</a:t>
            </a:r>
          </a:p>
        </p:txBody>
      </p:sp>
      <p:pic>
        <p:nvPicPr>
          <p:cNvPr id="4" name="Grafika 3">
            <a:extLst>
              <a:ext uri="{FF2B5EF4-FFF2-40B4-BE49-F238E27FC236}">
                <a16:creationId xmlns:a16="http://schemas.microsoft.com/office/drawing/2014/main" id="{EB16EC80-A738-4430-834A-9FE3CB12AA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4" y="5956553"/>
            <a:ext cx="547200" cy="911356"/>
          </a:xfrm>
          <a:prstGeom prst="rect">
            <a:avLst/>
          </a:prstGeom>
        </p:spPr>
      </p:pic>
    </p:spTree>
    <p:extLst>
      <p:ext uri="{BB962C8B-B14F-4D97-AF65-F5344CB8AC3E}">
        <p14:creationId xmlns:p14="http://schemas.microsoft.com/office/powerpoint/2010/main" val="258741793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ielāgots izkārtojums">
    <p:bg>
      <p:bgPr>
        <a:solidFill>
          <a:schemeClr val="bg2"/>
        </a:solidFill>
        <a:effectLst/>
      </p:bgPr>
    </p:bg>
    <p:spTree>
      <p:nvGrpSpPr>
        <p:cNvPr id="1" name=""/>
        <p:cNvGrpSpPr/>
        <p:nvPr/>
      </p:nvGrpSpPr>
      <p:grpSpPr>
        <a:xfrm>
          <a:off x="0" y="0"/>
          <a:ext cx="0" cy="0"/>
          <a:chOff x="0" y="0"/>
          <a:chExt cx="0" cy="0"/>
        </a:xfrm>
      </p:grpSpPr>
      <p:sp>
        <p:nvSpPr>
          <p:cNvPr id="3" name="Teksta vietturis 2">
            <a:extLst>
              <a:ext uri="{FF2B5EF4-FFF2-40B4-BE49-F238E27FC236}">
                <a16:creationId xmlns:a16="http://schemas.microsoft.com/office/drawing/2014/main" id="{78BFC98A-6DAB-4B3B-AA87-CF4A54BB8882}"/>
              </a:ext>
            </a:extLst>
          </p:cNvPr>
          <p:cNvSpPr>
            <a:spLocks noGrp="1"/>
          </p:cNvSpPr>
          <p:nvPr>
            <p:ph idx="1" hasCustomPrompt="1"/>
          </p:nvPr>
        </p:nvSpPr>
        <p:spPr>
          <a:xfrm>
            <a:off x="6312024" y="1304925"/>
            <a:ext cx="5364039" cy="4403854"/>
          </a:xfrm>
          <a:prstGeom prst="rect">
            <a:avLst/>
          </a:prstGeom>
        </p:spPr>
        <p:txBody>
          <a:bodyPr vert="horz" lIns="91440" tIns="45720" rIns="91440" bIns="45720" rtlCol="0">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marL="1371600" indent="0">
              <a:buNone/>
              <a:defRPr sz="1400">
                <a:latin typeface="Arial" panose="020B0604020202020204" pitchFamily="34" charset="0"/>
                <a:cs typeface="Arial" panose="020B0604020202020204" pitchFamily="34" charset="0"/>
              </a:defRPr>
            </a:lvl4pPr>
          </a:lstStyle>
          <a:p>
            <a:pPr lvl="0"/>
            <a:r>
              <a:rPr lang="lv-LV" dirty="0" err="1"/>
              <a:t>Text</a:t>
            </a:r>
            <a:endParaRPr lang="lv-LV" dirty="0"/>
          </a:p>
        </p:txBody>
      </p:sp>
      <p:sp>
        <p:nvSpPr>
          <p:cNvPr id="7" name="Text Placeholder 1">
            <a:extLst>
              <a:ext uri="{FF2B5EF4-FFF2-40B4-BE49-F238E27FC236}">
                <a16:creationId xmlns:a16="http://schemas.microsoft.com/office/drawing/2014/main" id="{953CD4BA-276F-478B-A590-69085118C7FD}"/>
              </a:ext>
            </a:extLst>
          </p:cNvPr>
          <p:cNvSpPr txBox="1">
            <a:spLocks/>
          </p:cNvSpPr>
          <p:nvPr userDrawn="1"/>
        </p:nvSpPr>
        <p:spPr>
          <a:xfrm>
            <a:off x="408447" y="1803962"/>
            <a:ext cx="4976812" cy="2601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chemeClr val="tx1"/>
                </a:solidFill>
                <a:latin typeface="Georgia" panose="02040502050405020303" pitchFamily="18" charset="0"/>
              </a:rPr>
              <a:t>Title of the New Section</a:t>
            </a:r>
          </a:p>
        </p:txBody>
      </p:sp>
    </p:spTree>
    <p:extLst>
      <p:ext uri="{BB962C8B-B14F-4D97-AF65-F5344CB8AC3E}">
        <p14:creationId xmlns:p14="http://schemas.microsoft.com/office/powerpoint/2010/main" val="14233765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ielāgots izkārtojums">
    <p:bg>
      <p:bgRef idx="1001">
        <a:schemeClr val="bg2"/>
      </p:bgRef>
    </p:bg>
    <p:spTree>
      <p:nvGrpSpPr>
        <p:cNvPr id="1" name=""/>
        <p:cNvGrpSpPr/>
        <p:nvPr/>
      </p:nvGrpSpPr>
      <p:grpSpPr>
        <a:xfrm>
          <a:off x="0" y="0"/>
          <a:ext cx="0" cy="0"/>
          <a:chOff x="0" y="0"/>
          <a:chExt cx="0" cy="0"/>
        </a:xfrm>
      </p:grpSpPr>
      <p:sp>
        <p:nvSpPr>
          <p:cNvPr id="3" name="Virsraksta vietturis 1">
            <a:extLst>
              <a:ext uri="{FF2B5EF4-FFF2-40B4-BE49-F238E27FC236}">
                <a16:creationId xmlns:a16="http://schemas.microsoft.com/office/drawing/2014/main" id="{C188656D-E3B4-406F-8687-E9038B5BFDA9}"/>
              </a:ext>
            </a:extLst>
          </p:cNvPr>
          <p:cNvSpPr>
            <a:spLocks noGrp="1"/>
          </p:cNvSpPr>
          <p:nvPr>
            <p:ph type="title" hasCustomPrompt="1"/>
          </p:nvPr>
        </p:nvSpPr>
        <p:spPr>
          <a:xfrm>
            <a:off x="515938" y="476250"/>
            <a:ext cx="11160125" cy="1325563"/>
          </a:xfrm>
          <a:prstGeom prst="rect">
            <a:avLst/>
          </a:prstGeom>
        </p:spPr>
        <p:txBody>
          <a:bodyPr vert="horz" lIns="91440" tIns="45720" rIns="91440" bIns="45720" rtlCol="0" anchor="ctr">
            <a:normAutofit/>
          </a:bodyPr>
          <a:lstStyle>
            <a:lvl1pPr>
              <a:defRPr>
                <a:solidFill>
                  <a:schemeClr val="tx1"/>
                </a:solidFill>
              </a:defRPr>
            </a:lvl1pPr>
          </a:lstStyle>
          <a:p>
            <a:r>
              <a:rPr lang="lv-LV" dirty="0" err="1"/>
              <a:t>Title</a:t>
            </a:r>
            <a:r>
              <a:rPr lang="lv-LV" dirty="0"/>
              <a:t> </a:t>
            </a:r>
            <a:r>
              <a:rPr lang="lv-LV" dirty="0" err="1"/>
              <a:t>of</a:t>
            </a:r>
            <a:r>
              <a:rPr lang="lv-LV" dirty="0"/>
              <a:t> </a:t>
            </a:r>
            <a:r>
              <a:rPr lang="lv-LV" dirty="0" err="1"/>
              <a:t>the</a:t>
            </a:r>
            <a:r>
              <a:rPr lang="lv-LV" dirty="0"/>
              <a:t> </a:t>
            </a:r>
            <a:r>
              <a:rPr lang="lv-LV" dirty="0" err="1"/>
              <a:t>New</a:t>
            </a:r>
            <a:r>
              <a:rPr lang="lv-LV" dirty="0"/>
              <a:t> </a:t>
            </a:r>
            <a:r>
              <a:rPr lang="lv-LV" dirty="0" err="1"/>
              <a:t>Section</a:t>
            </a:r>
            <a:endParaRPr lang="lv-LV" dirty="0"/>
          </a:p>
        </p:txBody>
      </p:sp>
      <p:sp>
        <p:nvSpPr>
          <p:cNvPr id="4" name="Teksta vietturis 2">
            <a:extLst>
              <a:ext uri="{FF2B5EF4-FFF2-40B4-BE49-F238E27FC236}">
                <a16:creationId xmlns:a16="http://schemas.microsoft.com/office/drawing/2014/main" id="{FFE0A518-7CF5-43A7-9B63-23B0FB8AA104}"/>
              </a:ext>
            </a:extLst>
          </p:cNvPr>
          <p:cNvSpPr>
            <a:spLocks noGrp="1"/>
          </p:cNvSpPr>
          <p:nvPr>
            <p:ph idx="11" hasCustomPrompt="1"/>
          </p:nvPr>
        </p:nvSpPr>
        <p:spPr>
          <a:xfrm>
            <a:off x="4306886" y="2076580"/>
            <a:ext cx="3552827" cy="3632199"/>
          </a:xfrm>
          <a:prstGeom prst="rect">
            <a:avLst/>
          </a:prstGeom>
        </p:spPr>
        <p:txBody>
          <a:bodyPr vert="horz" lIns="91440" tIns="45720" rIns="91440" bIns="45720" rtlCol="0">
            <a:normAutofit/>
          </a:bodyPr>
          <a:lstStyle>
            <a:lvl1pPr marL="342900" indent="-342900">
              <a:buFontTx/>
              <a:buBlip>
                <a:blip r:embed="rId2"/>
              </a:buBlip>
              <a:defRPr sz="2000">
                <a:solidFill>
                  <a:srgbClr val="63003D"/>
                </a:solidFill>
                <a:latin typeface="Arial" panose="020B0604020202020204" pitchFamily="34" charset="0"/>
                <a:cs typeface="Arial" panose="020B0604020202020204" pitchFamily="34" charset="0"/>
              </a:defRPr>
            </a:lvl1pPr>
            <a:lvl2pPr marL="742950" indent="-285750">
              <a:buFontTx/>
              <a:buBlip>
                <a:blip r:embed="rId3"/>
              </a:buBlip>
              <a:defRPr sz="1800">
                <a:solidFill>
                  <a:srgbClr val="63003D"/>
                </a:solidFill>
                <a:latin typeface="Arial" panose="020B0604020202020204" pitchFamily="34" charset="0"/>
                <a:cs typeface="Arial" panose="020B0604020202020204" pitchFamily="34" charset="0"/>
              </a:defRPr>
            </a:lvl2pPr>
            <a:lvl3pPr marL="1200150" indent="-285750">
              <a:buFontTx/>
              <a:buBlip>
                <a:blip r:embed="rId3"/>
              </a:buBlip>
              <a:defRPr sz="1600">
                <a:solidFill>
                  <a:srgbClr val="63003D"/>
                </a:solidFill>
                <a:latin typeface="Arial" panose="020B0604020202020204" pitchFamily="34" charset="0"/>
                <a:cs typeface="Arial" panose="020B0604020202020204" pitchFamily="34" charset="0"/>
              </a:defRPr>
            </a:lvl3pPr>
            <a:lvl4pPr marL="1371600" indent="0">
              <a:buFontTx/>
              <a:buNone/>
              <a:defRPr sz="1600">
                <a:solidFill>
                  <a:srgbClr val="63003D"/>
                </a:solidFill>
                <a:latin typeface="Arial" panose="020B0604020202020204" pitchFamily="34" charset="0"/>
                <a:cs typeface="Arial" panose="020B0604020202020204" pitchFamily="34" charset="0"/>
              </a:defRPr>
            </a:lvl4pPr>
          </a:lstStyle>
          <a:p>
            <a:pPr lvl="0"/>
            <a:r>
              <a:rPr lang="lv-LV" dirty="0" err="1"/>
              <a:t>Text</a:t>
            </a:r>
            <a:endParaRPr lang="lv-LV" dirty="0"/>
          </a:p>
        </p:txBody>
      </p:sp>
      <p:sp>
        <p:nvSpPr>
          <p:cNvPr id="5" name="Teksta vietturis 2">
            <a:extLst>
              <a:ext uri="{FF2B5EF4-FFF2-40B4-BE49-F238E27FC236}">
                <a16:creationId xmlns:a16="http://schemas.microsoft.com/office/drawing/2014/main" id="{ECF92315-5467-40FC-ACA3-F4BFE2A715FB}"/>
              </a:ext>
            </a:extLst>
          </p:cNvPr>
          <p:cNvSpPr>
            <a:spLocks noGrp="1"/>
          </p:cNvSpPr>
          <p:nvPr>
            <p:ph idx="12" hasCustomPrompt="1"/>
          </p:nvPr>
        </p:nvSpPr>
        <p:spPr>
          <a:xfrm>
            <a:off x="515938" y="2076580"/>
            <a:ext cx="3600450" cy="3632199"/>
          </a:xfrm>
          <a:prstGeom prst="rect">
            <a:avLst/>
          </a:prstGeom>
        </p:spPr>
        <p:txBody>
          <a:bodyPr vert="horz" lIns="91440" tIns="45720" rIns="91440" bIns="45720" rtlCol="0">
            <a:normAutofit/>
          </a:bodyPr>
          <a:lstStyle>
            <a:lvl1pPr marL="342900" indent="-342900">
              <a:buFontTx/>
              <a:buBlip>
                <a:blip r:embed="rId2"/>
              </a:buBlip>
              <a:defRPr sz="2000">
                <a:solidFill>
                  <a:srgbClr val="63003D"/>
                </a:solidFill>
                <a:latin typeface="Arial" panose="020B0604020202020204" pitchFamily="34" charset="0"/>
                <a:cs typeface="Arial" panose="020B0604020202020204" pitchFamily="34" charset="0"/>
              </a:defRPr>
            </a:lvl1pPr>
            <a:lvl2pPr marL="742950" indent="-285750">
              <a:buFontTx/>
              <a:buBlip>
                <a:blip r:embed="rId3"/>
              </a:buBlip>
              <a:defRPr sz="1800">
                <a:solidFill>
                  <a:srgbClr val="63003D"/>
                </a:solidFill>
                <a:latin typeface="Arial" panose="020B0604020202020204" pitchFamily="34" charset="0"/>
                <a:cs typeface="Arial" panose="020B0604020202020204" pitchFamily="34" charset="0"/>
              </a:defRPr>
            </a:lvl2pPr>
            <a:lvl3pPr marL="1200150" indent="-285750">
              <a:buFontTx/>
              <a:buBlip>
                <a:blip r:embed="rId3"/>
              </a:buBlip>
              <a:defRPr sz="1600">
                <a:solidFill>
                  <a:srgbClr val="63003D"/>
                </a:solidFill>
                <a:latin typeface="Arial" panose="020B0604020202020204" pitchFamily="34" charset="0"/>
                <a:cs typeface="Arial" panose="020B0604020202020204" pitchFamily="34" charset="0"/>
              </a:defRPr>
            </a:lvl3pPr>
            <a:lvl4pPr marL="1371600" indent="0">
              <a:buFontTx/>
              <a:buNone/>
              <a:defRPr sz="1600">
                <a:solidFill>
                  <a:srgbClr val="63003D"/>
                </a:solidFill>
                <a:latin typeface="Arial" panose="020B0604020202020204" pitchFamily="34" charset="0"/>
                <a:cs typeface="Arial" panose="020B0604020202020204" pitchFamily="34" charset="0"/>
              </a:defRPr>
            </a:lvl4pPr>
          </a:lstStyle>
          <a:p>
            <a:pPr lvl="0"/>
            <a:r>
              <a:rPr lang="lv-LV" dirty="0" err="1"/>
              <a:t>Text</a:t>
            </a:r>
            <a:endParaRPr lang="lv-LV" dirty="0"/>
          </a:p>
        </p:txBody>
      </p:sp>
    </p:spTree>
    <p:extLst>
      <p:ext uri="{BB962C8B-B14F-4D97-AF65-F5344CB8AC3E}">
        <p14:creationId xmlns:p14="http://schemas.microsoft.com/office/powerpoint/2010/main" val="279752911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Pielāgots izkārtojums">
    <p:bg>
      <p:bgRef idx="1001">
        <a:schemeClr val="bg2"/>
      </p:bgRef>
    </p:bg>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2F1973F2-FE54-4400-88E2-80A890993490}"/>
              </a:ext>
            </a:extLst>
          </p:cNvPr>
          <p:cNvSpPr txBox="1">
            <a:spLocks/>
          </p:cNvSpPr>
          <p:nvPr userDrawn="1"/>
        </p:nvSpPr>
        <p:spPr>
          <a:xfrm>
            <a:off x="408447" y="1803962"/>
            <a:ext cx="4976812" cy="2601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chemeClr val="tx1"/>
                </a:solidFill>
                <a:latin typeface="Georgia" panose="02040502050405020303" pitchFamily="18" charset="0"/>
              </a:rPr>
              <a:t>Title of the New Section</a:t>
            </a:r>
          </a:p>
        </p:txBody>
      </p:sp>
    </p:spTree>
    <p:extLst>
      <p:ext uri="{BB962C8B-B14F-4D97-AF65-F5344CB8AC3E}">
        <p14:creationId xmlns:p14="http://schemas.microsoft.com/office/powerpoint/2010/main" val="85072833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a:xfrm>
            <a:off x="8778241" y="6377940"/>
            <a:ext cx="280416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55643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rsraksta slaids">
    <p:bg>
      <p:bgRef idx="1001">
        <a:schemeClr val="bg1"/>
      </p:bgRef>
    </p:bg>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0AF058D-D38E-43F0-B276-3E64A0871FE2}"/>
              </a:ext>
            </a:extLst>
          </p:cNvPr>
          <p:cNvSpPr>
            <a:spLocks noGrp="1"/>
          </p:cNvSpPr>
          <p:nvPr>
            <p:ph type="ctrTitle" hasCustomPrompt="1"/>
          </p:nvPr>
        </p:nvSpPr>
        <p:spPr>
          <a:xfrm>
            <a:off x="4645152" y="2632297"/>
            <a:ext cx="7193280" cy="1593405"/>
          </a:xfrm>
          <a:prstGeom prst="rect">
            <a:avLst/>
          </a:prstGeom>
        </p:spPr>
        <p:txBody>
          <a:bodyPr anchor="b">
            <a:normAutofit/>
          </a:bodyPr>
          <a:lstStyle>
            <a:lvl1pPr algn="l">
              <a:defRPr sz="5400">
                <a:solidFill>
                  <a:schemeClr val="tx2"/>
                </a:solidFill>
                <a:latin typeface="Georgia" panose="02040502050405020303" pitchFamily="18" charset="0"/>
              </a:defRPr>
            </a:lvl1pPr>
          </a:lstStyle>
          <a:p>
            <a:r>
              <a:rPr lang="lv-LV" dirty="0" err="1"/>
              <a:t>Title</a:t>
            </a:r>
            <a:r>
              <a:rPr lang="lv-LV" dirty="0"/>
              <a:t> </a:t>
            </a:r>
            <a:r>
              <a:rPr lang="lv-LV" dirty="0" err="1"/>
              <a:t>of</a:t>
            </a:r>
            <a:r>
              <a:rPr lang="lv-LV" dirty="0"/>
              <a:t> </a:t>
            </a:r>
            <a:r>
              <a:rPr lang="lv-LV" dirty="0" err="1"/>
              <a:t>the</a:t>
            </a:r>
            <a:r>
              <a:rPr lang="lv-LV" dirty="0"/>
              <a:t> </a:t>
            </a:r>
            <a:r>
              <a:rPr lang="lv-LV" dirty="0" err="1"/>
              <a:t>New</a:t>
            </a:r>
            <a:r>
              <a:rPr lang="lv-LV" dirty="0"/>
              <a:t> </a:t>
            </a:r>
            <a:r>
              <a:rPr lang="lv-LV" dirty="0" err="1"/>
              <a:t>Section</a:t>
            </a:r>
            <a:endParaRPr lang="lv-LV" dirty="0"/>
          </a:p>
        </p:txBody>
      </p:sp>
      <p:pic>
        <p:nvPicPr>
          <p:cNvPr id="7" name="Grafika 6">
            <a:extLst>
              <a:ext uri="{FF2B5EF4-FFF2-40B4-BE49-F238E27FC236}">
                <a16:creationId xmlns:a16="http://schemas.microsoft.com/office/drawing/2014/main" id="{F1F7DD27-7C4D-4FED-B2F8-F8F4DF531A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4" y="2352675"/>
            <a:ext cx="2705100" cy="4505325"/>
          </a:xfrm>
          <a:prstGeom prst="rect">
            <a:avLst/>
          </a:prstGeom>
        </p:spPr>
      </p:pic>
    </p:spTree>
    <p:extLst>
      <p:ext uri="{BB962C8B-B14F-4D97-AF65-F5344CB8AC3E}">
        <p14:creationId xmlns:p14="http://schemas.microsoft.com/office/powerpoint/2010/main" val="8415846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irsraksta slaids">
    <p:bg>
      <p:bgRef idx="1001">
        <a:schemeClr val="bg1"/>
      </p:bgRef>
    </p:bg>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65B36CC-5D5D-4F60-A1B0-7B90D27F3EED}"/>
              </a:ext>
            </a:extLst>
          </p:cNvPr>
          <p:cNvSpPr txBox="1">
            <a:spLocks/>
          </p:cNvSpPr>
          <p:nvPr userDrawn="1"/>
        </p:nvSpPr>
        <p:spPr>
          <a:xfrm>
            <a:off x="408447" y="1803962"/>
            <a:ext cx="4976812" cy="2601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latin typeface="Georgia" panose="02040502050405020303" pitchFamily="18" charset="0"/>
              </a:rPr>
              <a:t>Title of the New Section</a:t>
            </a:r>
          </a:p>
        </p:txBody>
      </p:sp>
      <p:pic>
        <p:nvPicPr>
          <p:cNvPr id="3" name="Grafika 2">
            <a:extLst>
              <a:ext uri="{FF2B5EF4-FFF2-40B4-BE49-F238E27FC236}">
                <a16:creationId xmlns:a16="http://schemas.microsoft.com/office/drawing/2014/main" id="{1F0C9163-557D-4E19-9820-F3B42D7D8C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4" y="5956553"/>
            <a:ext cx="547200" cy="911356"/>
          </a:xfrm>
          <a:prstGeom prst="rect">
            <a:avLst/>
          </a:prstGeom>
        </p:spPr>
      </p:pic>
    </p:spTree>
    <p:extLst>
      <p:ext uri="{BB962C8B-B14F-4D97-AF65-F5344CB8AC3E}">
        <p14:creationId xmlns:p14="http://schemas.microsoft.com/office/powerpoint/2010/main" val="40264538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Virsraksta slaids">
    <p:bg>
      <p:bgPr>
        <a:solidFill>
          <a:schemeClr val="bg2"/>
        </a:solidFill>
        <a:effectLst/>
      </p:bgPr>
    </p:bg>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65B36CC-5D5D-4F60-A1B0-7B90D27F3EED}"/>
              </a:ext>
            </a:extLst>
          </p:cNvPr>
          <p:cNvSpPr txBox="1">
            <a:spLocks/>
          </p:cNvSpPr>
          <p:nvPr userDrawn="1"/>
        </p:nvSpPr>
        <p:spPr>
          <a:xfrm>
            <a:off x="408447" y="1803962"/>
            <a:ext cx="4976812" cy="2601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chemeClr val="tx1"/>
                </a:solidFill>
                <a:latin typeface="Georgia" panose="02040502050405020303" pitchFamily="18" charset="0"/>
              </a:rPr>
              <a:t>Title of the New Section</a:t>
            </a:r>
          </a:p>
        </p:txBody>
      </p:sp>
      <p:pic>
        <p:nvPicPr>
          <p:cNvPr id="3" name="Grafika 2">
            <a:extLst>
              <a:ext uri="{FF2B5EF4-FFF2-40B4-BE49-F238E27FC236}">
                <a16:creationId xmlns:a16="http://schemas.microsoft.com/office/drawing/2014/main" id="{CDE05345-7B05-4B91-A77C-643CF14A6FD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4" y="5956553"/>
            <a:ext cx="547200" cy="911356"/>
          </a:xfrm>
          <a:prstGeom prst="rect">
            <a:avLst/>
          </a:prstGeom>
        </p:spPr>
      </p:pic>
    </p:spTree>
    <p:extLst>
      <p:ext uri="{BB962C8B-B14F-4D97-AF65-F5344CB8AC3E}">
        <p14:creationId xmlns:p14="http://schemas.microsoft.com/office/powerpoint/2010/main" val="10959709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Virsraksta slaids">
    <p:bg>
      <p:bgPr>
        <a:solidFill>
          <a:schemeClr val="accent2"/>
        </a:solidFill>
        <a:effectLst/>
      </p:bgPr>
    </p:bg>
    <p:spTree>
      <p:nvGrpSpPr>
        <p:cNvPr id="1" name=""/>
        <p:cNvGrpSpPr/>
        <p:nvPr/>
      </p:nvGrpSpPr>
      <p:grpSpPr>
        <a:xfrm>
          <a:off x="0" y="0"/>
          <a:ext cx="0" cy="0"/>
          <a:chOff x="0" y="0"/>
          <a:chExt cx="0" cy="0"/>
        </a:xfrm>
      </p:grpSpPr>
      <p:pic>
        <p:nvPicPr>
          <p:cNvPr id="5" name="Grafika 4">
            <a:extLst>
              <a:ext uri="{FF2B5EF4-FFF2-40B4-BE49-F238E27FC236}">
                <a16:creationId xmlns:a16="http://schemas.microsoft.com/office/drawing/2014/main" id="{FD1763D6-D4FC-433D-B37B-4CB3A21C93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2" y="5958424"/>
            <a:ext cx="545614" cy="908718"/>
          </a:xfrm>
          <a:prstGeom prst="rect">
            <a:avLst/>
          </a:prstGeom>
        </p:spPr>
      </p:pic>
    </p:spTree>
    <p:extLst>
      <p:ext uri="{BB962C8B-B14F-4D97-AF65-F5344CB8AC3E}">
        <p14:creationId xmlns:p14="http://schemas.microsoft.com/office/powerpoint/2010/main" val="26058437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Virsraksta slaids">
    <p:bg>
      <p:bgPr>
        <a:solidFill>
          <a:schemeClr val="tx2"/>
        </a:solidFill>
        <a:effectLst/>
      </p:bgPr>
    </p:bg>
    <p:spTree>
      <p:nvGrpSpPr>
        <p:cNvPr id="1" name=""/>
        <p:cNvGrpSpPr/>
        <p:nvPr/>
      </p:nvGrpSpPr>
      <p:grpSpPr>
        <a:xfrm>
          <a:off x="0" y="0"/>
          <a:ext cx="0" cy="0"/>
          <a:chOff x="0" y="0"/>
          <a:chExt cx="0" cy="0"/>
        </a:xfrm>
      </p:grpSpPr>
      <p:pic>
        <p:nvPicPr>
          <p:cNvPr id="3" name="Grafika 2">
            <a:extLst>
              <a:ext uri="{FF2B5EF4-FFF2-40B4-BE49-F238E27FC236}">
                <a16:creationId xmlns:a16="http://schemas.microsoft.com/office/drawing/2014/main" id="{CDF404A0-D456-44BA-A02A-B86A77CD29A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2" y="5958424"/>
            <a:ext cx="545614" cy="908718"/>
          </a:xfrm>
          <a:prstGeom prst="rect">
            <a:avLst/>
          </a:prstGeom>
        </p:spPr>
      </p:pic>
    </p:spTree>
    <p:extLst>
      <p:ext uri="{BB962C8B-B14F-4D97-AF65-F5344CB8AC3E}">
        <p14:creationId xmlns:p14="http://schemas.microsoft.com/office/powerpoint/2010/main" val="25713324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adaļas galvene">
    <p:bg>
      <p:bgRef idx="1001">
        <a:schemeClr val="bg1"/>
      </p:bgRef>
    </p:bg>
    <p:spTree>
      <p:nvGrpSpPr>
        <p:cNvPr id="1" name=""/>
        <p:cNvGrpSpPr/>
        <p:nvPr/>
      </p:nvGrpSpPr>
      <p:grpSpPr>
        <a:xfrm>
          <a:off x="0" y="0"/>
          <a:ext cx="0" cy="0"/>
          <a:chOff x="0" y="0"/>
          <a:chExt cx="0" cy="0"/>
        </a:xfrm>
      </p:grpSpPr>
      <p:sp>
        <p:nvSpPr>
          <p:cNvPr id="7" name="Virsraksta vietturis 1">
            <a:extLst>
              <a:ext uri="{FF2B5EF4-FFF2-40B4-BE49-F238E27FC236}">
                <a16:creationId xmlns:a16="http://schemas.microsoft.com/office/drawing/2014/main" id="{8C5A4567-1A72-4AEC-9AE6-962FDE5A4C33}"/>
              </a:ext>
            </a:extLst>
          </p:cNvPr>
          <p:cNvSpPr>
            <a:spLocks noGrp="1"/>
          </p:cNvSpPr>
          <p:nvPr>
            <p:ph type="title" hasCustomPrompt="1"/>
          </p:nvPr>
        </p:nvSpPr>
        <p:spPr>
          <a:xfrm>
            <a:off x="515938" y="476250"/>
            <a:ext cx="11160125" cy="1325563"/>
          </a:xfrm>
          <a:prstGeom prst="rect">
            <a:avLst/>
          </a:prstGeom>
        </p:spPr>
        <p:txBody>
          <a:bodyPr vert="horz" lIns="91440" tIns="45720" rIns="91440" bIns="45720" rtlCol="0" anchor="ctr">
            <a:normAutofit/>
          </a:bodyPr>
          <a:lstStyle>
            <a:lvl1pPr>
              <a:defRPr>
                <a:solidFill>
                  <a:schemeClr val="tx1"/>
                </a:solidFill>
              </a:defRPr>
            </a:lvl1pPr>
          </a:lstStyle>
          <a:p>
            <a:r>
              <a:rPr lang="lv-LV" dirty="0" err="1"/>
              <a:t>Title</a:t>
            </a:r>
            <a:r>
              <a:rPr lang="lv-LV" dirty="0"/>
              <a:t> </a:t>
            </a:r>
            <a:r>
              <a:rPr lang="lv-LV" dirty="0" err="1"/>
              <a:t>of</a:t>
            </a:r>
            <a:r>
              <a:rPr lang="lv-LV" dirty="0"/>
              <a:t> </a:t>
            </a:r>
            <a:r>
              <a:rPr lang="lv-LV" dirty="0" err="1"/>
              <a:t>the</a:t>
            </a:r>
            <a:r>
              <a:rPr lang="lv-LV" dirty="0"/>
              <a:t> </a:t>
            </a:r>
            <a:r>
              <a:rPr lang="lv-LV" dirty="0" err="1"/>
              <a:t>New</a:t>
            </a:r>
            <a:r>
              <a:rPr lang="lv-LV" dirty="0"/>
              <a:t> </a:t>
            </a:r>
            <a:r>
              <a:rPr lang="lv-LV" dirty="0" err="1"/>
              <a:t>section</a:t>
            </a:r>
            <a:endParaRPr lang="lv-LV" dirty="0"/>
          </a:p>
        </p:txBody>
      </p:sp>
      <p:sp>
        <p:nvSpPr>
          <p:cNvPr id="11" name="Teksta vietturis 2">
            <a:extLst>
              <a:ext uri="{FF2B5EF4-FFF2-40B4-BE49-F238E27FC236}">
                <a16:creationId xmlns:a16="http://schemas.microsoft.com/office/drawing/2014/main" id="{169C754B-8805-400D-8F1D-D2F7E69D0226}"/>
              </a:ext>
            </a:extLst>
          </p:cNvPr>
          <p:cNvSpPr>
            <a:spLocks noGrp="1"/>
          </p:cNvSpPr>
          <p:nvPr>
            <p:ph idx="11" hasCustomPrompt="1"/>
          </p:nvPr>
        </p:nvSpPr>
        <p:spPr>
          <a:xfrm>
            <a:off x="4306886" y="2076580"/>
            <a:ext cx="3552827" cy="3632199"/>
          </a:xfrm>
          <a:prstGeom prst="rect">
            <a:avLst/>
          </a:prstGeom>
        </p:spPr>
        <p:txBody>
          <a:bodyPr vert="horz" lIns="91440" tIns="45720" rIns="91440" bIns="45720" rtlCol="0">
            <a:normAutofit/>
          </a:bodyPr>
          <a:lstStyle>
            <a:lvl1pPr marL="342900" indent="-342900">
              <a:buFontTx/>
              <a:buBlip>
                <a:blip r:embed="rId2"/>
              </a:buBlip>
              <a:defRPr sz="2000">
                <a:solidFill>
                  <a:srgbClr val="63003D"/>
                </a:solidFill>
                <a:latin typeface="Arial" panose="020B0604020202020204" pitchFamily="34" charset="0"/>
                <a:cs typeface="Arial" panose="020B0604020202020204" pitchFamily="34" charset="0"/>
              </a:defRPr>
            </a:lvl1pPr>
            <a:lvl2pPr marL="742950" indent="-285750">
              <a:buFontTx/>
              <a:buBlip>
                <a:blip r:embed="rId3"/>
              </a:buBlip>
              <a:defRPr sz="1800">
                <a:solidFill>
                  <a:srgbClr val="63003D"/>
                </a:solidFill>
                <a:latin typeface="Arial" panose="020B0604020202020204" pitchFamily="34" charset="0"/>
                <a:cs typeface="Arial" panose="020B0604020202020204" pitchFamily="34" charset="0"/>
              </a:defRPr>
            </a:lvl2pPr>
            <a:lvl3pPr marL="1200150" indent="-285750">
              <a:buFontTx/>
              <a:buBlip>
                <a:blip r:embed="rId3"/>
              </a:buBlip>
              <a:defRPr sz="1600">
                <a:solidFill>
                  <a:srgbClr val="63003D"/>
                </a:solidFill>
                <a:latin typeface="Arial" panose="020B0604020202020204" pitchFamily="34" charset="0"/>
                <a:cs typeface="Arial" panose="020B0604020202020204" pitchFamily="34" charset="0"/>
              </a:defRPr>
            </a:lvl3pPr>
            <a:lvl4pPr marL="1371600" indent="0">
              <a:buFontTx/>
              <a:buNone/>
              <a:defRPr sz="1600">
                <a:solidFill>
                  <a:srgbClr val="63003D"/>
                </a:solidFill>
                <a:latin typeface="Arial" panose="020B0604020202020204" pitchFamily="34" charset="0"/>
                <a:cs typeface="Arial" panose="020B0604020202020204" pitchFamily="34" charset="0"/>
              </a:defRPr>
            </a:lvl4pPr>
          </a:lstStyle>
          <a:p>
            <a:pPr lvl="0"/>
            <a:r>
              <a:rPr lang="lv-LV" dirty="0" err="1"/>
              <a:t>Text</a:t>
            </a:r>
            <a:endParaRPr lang="lv-LV" dirty="0"/>
          </a:p>
        </p:txBody>
      </p:sp>
      <p:sp>
        <p:nvSpPr>
          <p:cNvPr id="12" name="Teksta vietturis 2">
            <a:extLst>
              <a:ext uri="{FF2B5EF4-FFF2-40B4-BE49-F238E27FC236}">
                <a16:creationId xmlns:a16="http://schemas.microsoft.com/office/drawing/2014/main" id="{A07F08A4-5895-4AEF-A30A-808F3B6A0CEC}"/>
              </a:ext>
            </a:extLst>
          </p:cNvPr>
          <p:cNvSpPr>
            <a:spLocks noGrp="1"/>
          </p:cNvSpPr>
          <p:nvPr>
            <p:ph idx="12" hasCustomPrompt="1"/>
          </p:nvPr>
        </p:nvSpPr>
        <p:spPr>
          <a:xfrm>
            <a:off x="515938" y="2076580"/>
            <a:ext cx="3600450" cy="3632199"/>
          </a:xfrm>
          <a:prstGeom prst="rect">
            <a:avLst/>
          </a:prstGeom>
        </p:spPr>
        <p:txBody>
          <a:bodyPr vert="horz" lIns="91440" tIns="45720" rIns="91440" bIns="45720" rtlCol="0">
            <a:normAutofit/>
          </a:bodyPr>
          <a:lstStyle>
            <a:lvl1pPr marL="342900" indent="-342900">
              <a:buFontTx/>
              <a:buBlip>
                <a:blip r:embed="rId2"/>
              </a:buBlip>
              <a:defRPr sz="2000">
                <a:solidFill>
                  <a:srgbClr val="63003D"/>
                </a:solidFill>
                <a:latin typeface="Arial" panose="020B0604020202020204" pitchFamily="34" charset="0"/>
                <a:cs typeface="Arial" panose="020B0604020202020204" pitchFamily="34" charset="0"/>
              </a:defRPr>
            </a:lvl1pPr>
            <a:lvl2pPr marL="742950" indent="-285750">
              <a:buFontTx/>
              <a:buBlip>
                <a:blip r:embed="rId3"/>
              </a:buBlip>
              <a:defRPr sz="1800">
                <a:solidFill>
                  <a:srgbClr val="63003D"/>
                </a:solidFill>
                <a:latin typeface="Arial" panose="020B0604020202020204" pitchFamily="34" charset="0"/>
                <a:cs typeface="Arial" panose="020B0604020202020204" pitchFamily="34" charset="0"/>
              </a:defRPr>
            </a:lvl2pPr>
            <a:lvl3pPr marL="1200150" indent="-285750">
              <a:buFontTx/>
              <a:buBlip>
                <a:blip r:embed="rId3"/>
              </a:buBlip>
              <a:defRPr sz="1600">
                <a:solidFill>
                  <a:srgbClr val="63003D"/>
                </a:solidFill>
                <a:latin typeface="Arial" panose="020B0604020202020204" pitchFamily="34" charset="0"/>
                <a:cs typeface="Arial" panose="020B0604020202020204" pitchFamily="34" charset="0"/>
              </a:defRPr>
            </a:lvl3pPr>
            <a:lvl4pPr marL="1371600" indent="0">
              <a:buFontTx/>
              <a:buNone/>
              <a:defRPr sz="1600">
                <a:solidFill>
                  <a:srgbClr val="63003D"/>
                </a:solidFill>
                <a:latin typeface="Arial" panose="020B0604020202020204" pitchFamily="34" charset="0"/>
                <a:cs typeface="Arial" panose="020B0604020202020204" pitchFamily="34" charset="0"/>
              </a:defRPr>
            </a:lvl4pPr>
          </a:lstStyle>
          <a:p>
            <a:pPr lvl="0"/>
            <a:r>
              <a:rPr lang="lv-LV" dirty="0" err="1"/>
              <a:t>Text</a:t>
            </a:r>
            <a:endParaRPr lang="lv-LV" dirty="0"/>
          </a:p>
        </p:txBody>
      </p:sp>
    </p:spTree>
    <p:extLst>
      <p:ext uri="{BB962C8B-B14F-4D97-AF65-F5344CB8AC3E}">
        <p14:creationId xmlns:p14="http://schemas.microsoft.com/office/powerpoint/2010/main" val="8905783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Virsraksta slaids">
    <p:bg>
      <p:bgPr>
        <a:solidFill>
          <a:schemeClr val="accent5"/>
        </a:solidFill>
        <a:effectLst/>
      </p:bgPr>
    </p:bg>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65B36CC-5D5D-4F60-A1B0-7B90D27F3EED}"/>
              </a:ext>
            </a:extLst>
          </p:cNvPr>
          <p:cNvSpPr txBox="1">
            <a:spLocks/>
          </p:cNvSpPr>
          <p:nvPr userDrawn="1"/>
        </p:nvSpPr>
        <p:spPr>
          <a:xfrm>
            <a:off x="408447" y="1803962"/>
            <a:ext cx="4976812" cy="2601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chemeClr val="tx1"/>
                </a:solidFill>
                <a:latin typeface="Georgia" panose="02040502050405020303" pitchFamily="18" charset="0"/>
              </a:rPr>
              <a:t>Title of the New Section</a:t>
            </a:r>
          </a:p>
        </p:txBody>
      </p:sp>
      <p:pic>
        <p:nvPicPr>
          <p:cNvPr id="5" name="Grafika 4">
            <a:extLst>
              <a:ext uri="{FF2B5EF4-FFF2-40B4-BE49-F238E27FC236}">
                <a16:creationId xmlns:a16="http://schemas.microsoft.com/office/drawing/2014/main" id="{023A11E5-68F0-4E6D-9F99-35CC2B3D367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4" y="5956553"/>
            <a:ext cx="547200" cy="911356"/>
          </a:xfrm>
          <a:prstGeom prst="rect">
            <a:avLst/>
          </a:prstGeom>
        </p:spPr>
      </p:pic>
    </p:spTree>
    <p:extLst>
      <p:ext uri="{BB962C8B-B14F-4D97-AF65-F5344CB8AC3E}">
        <p14:creationId xmlns:p14="http://schemas.microsoft.com/office/powerpoint/2010/main" val="1329902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Virsraksta slaids">
    <p:bg>
      <p:bgPr>
        <a:solidFill>
          <a:srgbClr val="778B59"/>
        </a:solidFill>
        <a:effectLst/>
      </p:bgPr>
    </p:bg>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65B36CC-5D5D-4F60-A1B0-7B90D27F3EED}"/>
              </a:ext>
            </a:extLst>
          </p:cNvPr>
          <p:cNvSpPr txBox="1">
            <a:spLocks/>
          </p:cNvSpPr>
          <p:nvPr userDrawn="1"/>
        </p:nvSpPr>
        <p:spPr>
          <a:xfrm>
            <a:off x="408447" y="1803962"/>
            <a:ext cx="4976812" cy="2601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chemeClr val="tx1"/>
                </a:solidFill>
                <a:latin typeface="Georgia" panose="02040502050405020303" pitchFamily="18" charset="0"/>
              </a:rPr>
              <a:t>Title of the New Section</a:t>
            </a:r>
          </a:p>
        </p:txBody>
      </p:sp>
      <p:pic>
        <p:nvPicPr>
          <p:cNvPr id="3" name="Grafika 2">
            <a:extLst>
              <a:ext uri="{FF2B5EF4-FFF2-40B4-BE49-F238E27FC236}">
                <a16:creationId xmlns:a16="http://schemas.microsoft.com/office/drawing/2014/main" id="{74AFF6F4-3522-4581-A638-41609FE593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4" y="5956553"/>
            <a:ext cx="547200" cy="911356"/>
          </a:xfrm>
          <a:prstGeom prst="rect">
            <a:avLst/>
          </a:prstGeom>
        </p:spPr>
      </p:pic>
    </p:spTree>
    <p:extLst>
      <p:ext uri="{BB962C8B-B14F-4D97-AF65-F5344CB8AC3E}">
        <p14:creationId xmlns:p14="http://schemas.microsoft.com/office/powerpoint/2010/main" val="39477297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Virsraksta slaids">
    <p:bg>
      <p:bgPr>
        <a:solidFill>
          <a:srgbClr val="3A3B3C"/>
        </a:solidFill>
        <a:effectLst/>
      </p:bgPr>
    </p:bg>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65B36CC-5D5D-4F60-A1B0-7B90D27F3EED}"/>
              </a:ext>
            </a:extLst>
          </p:cNvPr>
          <p:cNvSpPr txBox="1">
            <a:spLocks/>
          </p:cNvSpPr>
          <p:nvPr userDrawn="1"/>
        </p:nvSpPr>
        <p:spPr>
          <a:xfrm>
            <a:off x="408447" y="1803962"/>
            <a:ext cx="4976812" cy="2601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chemeClr val="tx1"/>
                </a:solidFill>
                <a:latin typeface="Georgia" panose="02040502050405020303" pitchFamily="18" charset="0"/>
              </a:rPr>
              <a:t>Title of the New Section</a:t>
            </a:r>
          </a:p>
        </p:txBody>
      </p:sp>
      <p:pic>
        <p:nvPicPr>
          <p:cNvPr id="3" name="Grafika 2">
            <a:extLst>
              <a:ext uri="{FF2B5EF4-FFF2-40B4-BE49-F238E27FC236}">
                <a16:creationId xmlns:a16="http://schemas.microsoft.com/office/drawing/2014/main" id="{F18F8CF6-3172-4A20-BC21-0112892E4B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4" y="5956553"/>
            <a:ext cx="547200" cy="911356"/>
          </a:xfrm>
          <a:prstGeom prst="rect">
            <a:avLst/>
          </a:prstGeom>
        </p:spPr>
      </p:pic>
    </p:spTree>
    <p:extLst>
      <p:ext uri="{BB962C8B-B14F-4D97-AF65-F5344CB8AC3E}">
        <p14:creationId xmlns:p14="http://schemas.microsoft.com/office/powerpoint/2010/main" val="32684325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Virsraksta slaids">
    <p:bg>
      <p:bgPr>
        <a:solidFill>
          <a:srgbClr val="1B2A23"/>
        </a:solidFill>
        <a:effectLst/>
      </p:bgPr>
    </p:bg>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65B36CC-5D5D-4F60-A1B0-7B90D27F3EED}"/>
              </a:ext>
            </a:extLst>
          </p:cNvPr>
          <p:cNvSpPr txBox="1">
            <a:spLocks/>
          </p:cNvSpPr>
          <p:nvPr userDrawn="1"/>
        </p:nvSpPr>
        <p:spPr>
          <a:xfrm>
            <a:off x="408447" y="1803962"/>
            <a:ext cx="4976812" cy="2601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chemeClr val="tx1"/>
                </a:solidFill>
                <a:latin typeface="Georgia" panose="02040502050405020303" pitchFamily="18" charset="0"/>
              </a:rPr>
              <a:t>Title of the New Section</a:t>
            </a:r>
          </a:p>
        </p:txBody>
      </p:sp>
      <p:pic>
        <p:nvPicPr>
          <p:cNvPr id="3" name="Grafika 2">
            <a:extLst>
              <a:ext uri="{FF2B5EF4-FFF2-40B4-BE49-F238E27FC236}">
                <a16:creationId xmlns:a16="http://schemas.microsoft.com/office/drawing/2014/main" id="{99A65C9E-74AF-4B3D-8665-EB608D0980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4" y="5956553"/>
            <a:ext cx="547200" cy="911356"/>
          </a:xfrm>
          <a:prstGeom prst="rect">
            <a:avLst/>
          </a:prstGeom>
        </p:spPr>
      </p:pic>
    </p:spTree>
    <p:extLst>
      <p:ext uri="{BB962C8B-B14F-4D97-AF65-F5344CB8AC3E}">
        <p14:creationId xmlns:p14="http://schemas.microsoft.com/office/powerpoint/2010/main" val="24363769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Virsraksta slaids">
    <p:bg>
      <p:bgPr>
        <a:solidFill>
          <a:srgbClr val="182332"/>
        </a:solidFill>
        <a:effectLst/>
      </p:bgPr>
    </p:bg>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C65B36CC-5D5D-4F60-A1B0-7B90D27F3EED}"/>
              </a:ext>
            </a:extLst>
          </p:cNvPr>
          <p:cNvSpPr txBox="1">
            <a:spLocks/>
          </p:cNvSpPr>
          <p:nvPr userDrawn="1"/>
        </p:nvSpPr>
        <p:spPr>
          <a:xfrm>
            <a:off x="408447" y="1803962"/>
            <a:ext cx="4976812" cy="2601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chemeClr val="tx1"/>
                </a:solidFill>
                <a:latin typeface="Georgia" panose="02040502050405020303" pitchFamily="18" charset="0"/>
              </a:rPr>
              <a:t>Title of the New Section</a:t>
            </a:r>
          </a:p>
        </p:txBody>
      </p:sp>
      <p:pic>
        <p:nvPicPr>
          <p:cNvPr id="3" name="Grafika 2">
            <a:extLst>
              <a:ext uri="{FF2B5EF4-FFF2-40B4-BE49-F238E27FC236}">
                <a16:creationId xmlns:a16="http://schemas.microsoft.com/office/drawing/2014/main" id="{56F6FA1E-6DCA-453E-BBAC-F8B6B27E23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4" y="5956553"/>
            <a:ext cx="547200" cy="911356"/>
          </a:xfrm>
          <a:prstGeom prst="rect">
            <a:avLst/>
          </a:prstGeom>
        </p:spPr>
      </p:pic>
    </p:spTree>
    <p:extLst>
      <p:ext uri="{BB962C8B-B14F-4D97-AF65-F5344CB8AC3E}">
        <p14:creationId xmlns:p14="http://schemas.microsoft.com/office/powerpoint/2010/main" val="36546398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bwMode="auto">
          <a:xfrm>
            <a:off x="0" y="0"/>
            <a:ext cx="16933" cy="12700"/>
          </a:xfrm>
          <a:prstGeom prst="octagon">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b="1" dirty="0" err="1">
              <a:solidFill>
                <a:srgbClr val="FFFFFF"/>
              </a:solidFill>
            </a:endParaRPr>
          </a:p>
        </p:txBody>
      </p:sp>
      <p:sp>
        <p:nvSpPr>
          <p:cNvPr id="3" name="Do not remove"/>
          <p:cNvSpPr/>
          <p:nvPr>
            <p:custDataLst>
              <p:tags r:id="rId2"/>
            </p:custDataLst>
          </p:nvPr>
        </p:nvSpPr>
        <p:spPr bwMode="auto">
          <a:xfrm>
            <a:off x="0" y="0"/>
            <a:ext cx="16933" cy="12700"/>
          </a:xfrm>
          <a:prstGeom prst="octagon">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1" dirty="0" err="1">
              <a:solidFill>
                <a:srgbClr val="FFFFFF"/>
              </a:solidFill>
            </a:endParaRPr>
          </a:p>
        </p:txBody>
      </p:sp>
      <p:sp>
        <p:nvSpPr>
          <p:cNvPr id="4" name="Slide_Number_Placeholder"/>
          <p:cNvSpPr>
            <a:spLocks noGrp="1"/>
          </p:cNvSpPr>
          <p:nvPr>
            <p:ph type="sldNum" sz="quarter" idx="4"/>
          </p:nvPr>
        </p:nvSpPr>
        <p:spPr>
          <a:xfrm>
            <a:off x="11643199" y="6494460"/>
            <a:ext cx="169918" cy="138499"/>
          </a:xfrm>
          <a:prstGeom prst="rect">
            <a:avLst/>
          </a:prstGeom>
        </p:spPr>
        <p:txBody>
          <a:bodyPr vert="horz" wrap="none" lIns="0" tIns="0" rIns="0" bIns="0" rtlCol="0" anchor="ctr">
            <a:spAutoFit/>
          </a:bodyPr>
          <a:lstStyle>
            <a:lvl1pPr algn="r" rtl="0" fontAlgn="base">
              <a:spcBef>
                <a:spcPct val="0"/>
              </a:spcBef>
              <a:spcAft>
                <a:spcPct val="0"/>
              </a:spcAft>
              <a:defRPr lang="en-US" sz="900" kern="1200" smtClean="0">
                <a:solidFill>
                  <a:schemeClr val="tx1"/>
                </a:solidFill>
                <a:latin typeface="Georgia" pitchFamily="18" charset="0"/>
                <a:ea typeface="+mn-ea"/>
                <a:cs typeface="Arial" charset="0"/>
              </a:defRPr>
            </a:lvl1pPr>
          </a:lstStyle>
          <a:p>
            <a:fld id="{A4E8FD29-E1D2-48C4-99D8-E65FB2387B86}" type="slidenum">
              <a:rPr lang="en-US" smtClean="0"/>
              <a:t>‹#›</a:t>
            </a:fld>
            <a:endParaRPr lang="en-US"/>
          </a:p>
        </p:txBody>
      </p:sp>
      <p:sp>
        <p:nvSpPr>
          <p:cNvPr id="6" name="Section Title" hidden="1"/>
          <p:cNvSpPr txBox="1">
            <a:spLocks noChangeArrowheads="1"/>
          </p:cNvSpPr>
          <p:nvPr>
            <p:custDataLst>
              <p:tags r:id="rId3"/>
            </p:custDataLst>
          </p:nvPr>
        </p:nvSpPr>
        <p:spPr bwMode="auto">
          <a:xfrm>
            <a:off x="389467" y="250825"/>
            <a:ext cx="7924800" cy="1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287338" indent="-2873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l">
              <a:buFontTx/>
              <a:buNone/>
            </a:pPr>
            <a:r>
              <a:rPr lang="en-US" sz="1000" b="1" dirty="0">
                <a:solidFill>
                  <a:srgbClr val="808080"/>
                </a:solidFill>
                <a:latin typeface="Georgia" pitchFamily="18" charset="0"/>
              </a:rPr>
              <a:t>Section Title</a:t>
            </a:r>
          </a:p>
        </p:txBody>
      </p:sp>
      <p:sp>
        <p:nvSpPr>
          <p:cNvPr id="7" name="Footnote"/>
          <p:cNvSpPr>
            <a:spLocks noGrp="1"/>
          </p:cNvSpPr>
          <p:nvPr>
            <p:ph type="body" sz="quarter" idx="12" hasCustomPrompt="1"/>
          </p:nvPr>
        </p:nvSpPr>
        <p:spPr>
          <a:xfrm>
            <a:off x="390144" y="6315400"/>
            <a:ext cx="11399520" cy="110800"/>
          </a:xfrm>
        </p:spPr>
        <p:txBody>
          <a:bodyPr anchor="b" anchorCtr="0">
            <a:spAutoFit/>
          </a:bodyPr>
          <a:lstStyle>
            <a:lvl1pPr marL="233363" indent="-233363" algn="l" eaLnBrk="0" hangingPunct="0">
              <a:lnSpc>
                <a:spcPct val="90000"/>
              </a:lnSpc>
              <a:spcBef>
                <a:spcPts val="0"/>
              </a:spcBef>
              <a:buFontTx/>
              <a:buAutoNum type="arabicParenBoth"/>
              <a:defRPr sz="800" b="0"/>
            </a:lvl1pPr>
            <a:lvl2pPr>
              <a:defRPr sz="800" b="0"/>
            </a:lvl2pPr>
            <a:lvl3pPr>
              <a:defRPr sz="800" b="0"/>
            </a:lvl3pPr>
            <a:lvl4pPr>
              <a:defRPr sz="800" b="0"/>
            </a:lvl4pPr>
            <a:lvl5pPr>
              <a:defRPr sz="800" b="0"/>
            </a:lvl5pPr>
          </a:lstStyle>
          <a:p>
            <a:pPr marL="233363" indent="-233363" algn="l" eaLnBrk="0" hangingPunct="0">
              <a:lnSpc>
                <a:spcPct val="90000"/>
              </a:lnSpc>
              <a:buFontTx/>
              <a:buAutoNum type="arabicParenBoth"/>
            </a:pPr>
            <a:r>
              <a:rPr lang="en-US" sz="800" dirty="0">
                <a:solidFill>
                  <a:srgbClr val="000000"/>
                </a:solidFill>
                <a:latin typeface="Calibri" pitchFamily="34" charset="0"/>
              </a:rPr>
              <a:t>Insert footnote.</a:t>
            </a:r>
          </a:p>
        </p:txBody>
      </p:sp>
      <p:sp>
        <p:nvSpPr>
          <p:cNvPr id="2" name="Title"/>
          <p:cNvSpPr>
            <a:spLocks noGrp="1"/>
          </p:cNvSpPr>
          <p:nvPr>
            <p:ph type="title" hasCustomPrompt="1"/>
          </p:nvPr>
        </p:nvSpPr>
        <p:spPr/>
        <p:txBody>
          <a:bodyPr/>
          <a:lstStyle>
            <a:lvl1pPr>
              <a:defRPr/>
            </a:lvl1pPr>
          </a:lstStyle>
          <a:p>
            <a:r>
              <a:rPr lang="en-US" dirty="0"/>
              <a:t>Click to edit Slide Title</a:t>
            </a:r>
          </a:p>
        </p:txBody>
      </p:sp>
      <p:sp>
        <p:nvSpPr>
          <p:cNvPr id="9" name="Confidential_Text"/>
          <p:cNvSpPr txBox="1"/>
          <p:nvPr>
            <p:custDataLst>
              <p:tags r:id="rId4"/>
            </p:custDataLst>
          </p:nvPr>
        </p:nvSpPr>
        <p:spPr>
          <a:xfrm>
            <a:off x="6041293" y="134065"/>
            <a:ext cx="5742432" cy="123111"/>
          </a:xfrm>
          <a:prstGeom prst="rect">
            <a:avLst/>
          </a:prstGeom>
          <a:noFill/>
        </p:spPr>
        <p:txBody>
          <a:bodyPr wrap="square" lIns="0" tIns="0" rIns="0" bIns="0" rtlCol="0" anchor="t" anchorCtr="0">
            <a:noAutofit/>
          </a:bodyPr>
          <a:lstStyle/>
          <a:p>
            <a:pPr algn="r"/>
            <a:endParaRPr lang="en-US" sz="800" b="1" dirty="0">
              <a:solidFill>
                <a:srgbClr val="808080"/>
              </a:solidFill>
              <a:latin typeface="Georgia" panose="02040502050405020303" pitchFamily="18" charset="0"/>
            </a:endParaRPr>
          </a:p>
        </p:txBody>
      </p:sp>
    </p:spTree>
    <p:extLst>
      <p:ext uri="{BB962C8B-B14F-4D97-AF65-F5344CB8AC3E}">
        <p14:creationId xmlns:p14="http://schemas.microsoft.com/office/powerpoint/2010/main" val="3283464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tu atainojums_4">
    <p:spTree>
      <p:nvGrpSpPr>
        <p:cNvPr id="1" name=""/>
        <p:cNvGrpSpPr/>
        <p:nvPr/>
      </p:nvGrpSpPr>
      <p:grpSpPr>
        <a:xfrm>
          <a:off x="0" y="0"/>
          <a:ext cx="0" cy="0"/>
          <a:chOff x="0" y="0"/>
          <a:chExt cx="0" cy="0"/>
        </a:xfrm>
      </p:grpSpPr>
      <p:sp>
        <p:nvSpPr>
          <p:cNvPr id="14" name="Virsraksts 13">
            <a:extLst>
              <a:ext uri="{FF2B5EF4-FFF2-40B4-BE49-F238E27FC236}">
                <a16:creationId xmlns:a16="http://schemas.microsoft.com/office/drawing/2014/main" id="{E482CD09-AC3C-4973-8272-21C8034E6B8D}"/>
              </a:ext>
            </a:extLst>
          </p:cNvPr>
          <p:cNvSpPr>
            <a:spLocks noGrp="1"/>
          </p:cNvSpPr>
          <p:nvPr>
            <p:ph type="title" hasCustomPrompt="1"/>
          </p:nvPr>
        </p:nvSpPr>
        <p:spPr>
          <a:xfrm>
            <a:off x="8004175" y="2590800"/>
            <a:ext cx="3671888" cy="2203444"/>
          </a:xfrm>
          <a:prstGeom prst="rect">
            <a:avLst/>
          </a:prstGeom>
        </p:spPr>
        <p:txBody>
          <a:bodyPr/>
          <a:lstStyle>
            <a:lvl1pPr>
              <a:defRPr sz="5400">
                <a:solidFill>
                  <a:schemeClr val="tx1"/>
                </a:solidFill>
              </a:defRPr>
            </a:lvl1pPr>
          </a:lstStyle>
          <a:p>
            <a:r>
              <a:rPr lang="lv-LV" dirty="0" err="1"/>
              <a:t>Title</a:t>
            </a:r>
            <a:r>
              <a:rPr lang="lv-LV" dirty="0"/>
              <a:t> </a:t>
            </a:r>
            <a:r>
              <a:rPr lang="lv-LV" dirty="0" err="1"/>
              <a:t>of</a:t>
            </a:r>
            <a:r>
              <a:rPr lang="lv-LV" dirty="0"/>
              <a:t> </a:t>
            </a:r>
            <a:r>
              <a:rPr lang="lv-LV" dirty="0" err="1"/>
              <a:t>the</a:t>
            </a:r>
            <a:r>
              <a:rPr lang="lv-LV" dirty="0"/>
              <a:t> </a:t>
            </a:r>
            <a:r>
              <a:rPr lang="lv-LV" dirty="0" err="1"/>
              <a:t>New</a:t>
            </a:r>
            <a:r>
              <a:rPr lang="lv-LV" dirty="0"/>
              <a:t> </a:t>
            </a:r>
            <a:r>
              <a:rPr lang="lv-LV" dirty="0" err="1"/>
              <a:t>Section</a:t>
            </a:r>
            <a:endParaRPr lang="lv-LV" dirty="0"/>
          </a:p>
        </p:txBody>
      </p:sp>
      <p:cxnSp>
        <p:nvCxnSpPr>
          <p:cNvPr id="18" name="Taisns savienotājs 17">
            <a:extLst>
              <a:ext uri="{FF2B5EF4-FFF2-40B4-BE49-F238E27FC236}">
                <a16:creationId xmlns:a16="http://schemas.microsoft.com/office/drawing/2014/main" id="{0CB0E98D-85F3-4FB2-8C49-640032DF0E8D}"/>
              </a:ext>
            </a:extLst>
          </p:cNvPr>
          <p:cNvCxnSpPr>
            <a:cxnSpLocks/>
          </p:cNvCxnSpPr>
          <p:nvPr userDrawn="1"/>
        </p:nvCxnSpPr>
        <p:spPr>
          <a:xfrm>
            <a:off x="3941537" y="1756850"/>
            <a:ext cx="0" cy="3405675"/>
          </a:xfrm>
          <a:prstGeom prst="straightConnector1">
            <a:avLst/>
          </a:prstGeom>
          <a:ln w="12700">
            <a:solidFill>
              <a:schemeClr val="dk1">
                <a:alpha val="35000"/>
              </a:schemeClr>
            </a:solidFill>
            <a:prstDash val="solid"/>
          </a:ln>
        </p:spPr>
        <p:style>
          <a:lnRef idx="1">
            <a:schemeClr val="dk1"/>
          </a:lnRef>
          <a:fillRef idx="0">
            <a:schemeClr val="dk1"/>
          </a:fillRef>
          <a:effectRef idx="0">
            <a:schemeClr val="dk1"/>
          </a:effectRef>
          <a:fontRef idx="minor">
            <a:schemeClr val="tx1"/>
          </a:fontRef>
        </p:style>
      </p:cxnSp>
      <p:sp>
        <p:nvSpPr>
          <p:cNvPr id="23" name="Teksta vietturis 21">
            <a:extLst>
              <a:ext uri="{FF2B5EF4-FFF2-40B4-BE49-F238E27FC236}">
                <a16:creationId xmlns:a16="http://schemas.microsoft.com/office/drawing/2014/main" id="{23BF840C-C244-4426-8CD6-FA848EA7CA32}"/>
              </a:ext>
            </a:extLst>
          </p:cNvPr>
          <p:cNvSpPr>
            <a:spLocks noGrp="1"/>
          </p:cNvSpPr>
          <p:nvPr>
            <p:ph type="body" sz="quarter" idx="11" hasCustomPrompt="1"/>
          </p:nvPr>
        </p:nvSpPr>
        <p:spPr>
          <a:xfrm>
            <a:off x="4188694" y="1968507"/>
            <a:ext cx="1401890" cy="902837"/>
          </a:xfrm>
          <a:prstGeom prst="rect">
            <a:avLst/>
          </a:prstGeom>
        </p:spPr>
        <p:txBody>
          <a:bodyPr/>
          <a:lstStyle>
            <a:lvl1pPr marL="0" indent="0">
              <a:buFontTx/>
              <a:buNone/>
              <a:defRPr sz="6600">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a:t>3</a:t>
            </a:r>
          </a:p>
        </p:txBody>
      </p:sp>
      <p:sp>
        <p:nvSpPr>
          <p:cNvPr id="26" name="Teksta vietturis 21">
            <a:extLst>
              <a:ext uri="{FF2B5EF4-FFF2-40B4-BE49-F238E27FC236}">
                <a16:creationId xmlns:a16="http://schemas.microsoft.com/office/drawing/2014/main" id="{035F2D81-C030-4421-908C-E3F84B9D862F}"/>
              </a:ext>
            </a:extLst>
          </p:cNvPr>
          <p:cNvSpPr>
            <a:spLocks noGrp="1"/>
          </p:cNvSpPr>
          <p:nvPr>
            <p:ph type="body" sz="quarter" idx="14" hasCustomPrompt="1"/>
          </p:nvPr>
        </p:nvSpPr>
        <p:spPr>
          <a:xfrm>
            <a:off x="4807020" y="1765292"/>
            <a:ext cx="783564" cy="355630"/>
          </a:xfrm>
          <a:prstGeom prst="rect">
            <a:avLst/>
          </a:prstGeom>
        </p:spPr>
        <p:txBody>
          <a:bodyPr/>
          <a:lstStyle>
            <a:lvl1pPr marL="0" indent="0">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million</a:t>
            </a:r>
            <a:endParaRPr lang="lv-LV" dirty="0"/>
          </a:p>
        </p:txBody>
      </p:sp>
      <p:sp>
        <p:nvSpPr>
          <p:cNvPr id="29" name="Teksta vietturis 21">
            <a:extLst>
              <a:ext uri="{FF2B5EF4-FFF2-40B4-BE49-F238E27FC236}">
                <a16:creationId xmlns:a16="http://schemas.microsoft.com/office/drawing/2014/main" id="{5619F296-A00B-4922-8B02-1E710FFB21CB}"/>
              </a:ext>
            </a:extLst>
          </p:cNvPr>
          <p:cNvSpPr>
            <a:spLocks noGrp="1"/>
          </p:cNvSpPr>
          <p:nvPr>
            <p:ph type="body" sz="quarter" idx="15" hasCustomPrompt="1"/>
          </p:nvPr>
        </p:nvSpPr>
        <p:spPr>
          <a:xfrm>
            <a:off x="4188694" y="2907257"/>
            <a:ext cx="1401890" cy="358774"/>
          </a:xfrm>
          <a:prstGeom prst="rect">
            <a:avLst/>
          </a:prstGeom>
        </p:spPr>
        <p:txBody>
          <a:bodyPr/>
          <a:lstStyle>
            <a:lvl1pPr marL="0" indent="0">
              <a:buFontTx/>
              <a:buNone/>
              <a:defRPr sz="2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Deposit</a:t>
            </a:r>
            <a:endParaRPr lang="lv-LV" dirty="0"/>
          </a:p>
        </p:txBody>
      </p:sp>
      <p:cxnSp>
        <p:nvCxnSpPr>
          <p:cNvPr id="38" name="Taisns savienotājs 17">
            <a:extLst>
              <a:ext uri="{FF2B5EF4-FFF2-40B4-BE49-F238E27FC236}">
                <a16:creationId xmlns:a16="http://schemas.microsoft.com/office/drawing/2014/main" id="{F500DB77-8D59-4ECB-9704-A0BA7ABFEB89}"/>
              </a:ext>
            </a:extLst>
          </p:cNvPr>
          <p:cNvCxnSpPr>
            <a:cxnSpLocks/>
          </p:cNvCxnSpPr>
          <p:nvPr userDrawn="1"/>
        </p:nvCxnSpPr>
        <p:spPr>
          <a:xfrm rot="5400000">
            <a:off x="4018080" y="1720825"/>
            <a:ext cx="0" cy="3405675"/>
          </a:xfrm>
          <a:prstGeom prst="straightConnector1">
            <a:avLst/>
          </a:prstGeom>
          <a:ln w="12700">
            <a:solidFill>
              <a:schemeClr val="dk1">
                <a:alpha val="35000"/>
              </a:schemeClr>
            </a:solidFill>
            <a:prstDash val="solid"/>
          </a:ln>
        </p:spPr>
        <p:style>
          <a:lnRef idx="1">
            <a:schemeClr val="dk1"/>
          </a:lnRef>
          <a:fillRef idx="0">
            <a:schemeClr val="dk1"/>
          </a:fillRef>
          <a:effectRef idx="0">
            <a:schemeClr val="dk1"/>
          </a:effectRef>
          <a:fontRef idx="minor">
            <a:schemeClr val="tx1"/>
          </a:fontRef>
        </p:style>
      </p:cxnSp>
      <p:sp>
        <p:nvSpPr>
          <p:cNvPr id="42" name="Teksta vietturis 21">
            <a:extLst>
              <a:ext uri="{FF2B5EF4-FFF2-40B4-BE49-F238E27FC236}">
                <a16:creationId xmlns:a16="http://schemas.microsoft.com/office/drawing/2014/main" id="{DC4EC6EC-1795-44B0-9A35-584A11F3EAD0}"/>
              </a:ext>
            </a:extLst>
          </p:cNvPr>
          <p:cNvSpPr>
            <a:spLocks noGrp="1"/>
          </p:cNvSpPr>
          <p:nvPr>
            <p:ph type="body" sz="quarter" idx="16" hasCustomPrompt="1"/>
          </p:nvPr>
        </p:nvSpPr>
        <p:spPr>
          <a:xfrm>
            <a:off x="4188694" y="3855493"/>
            <a:ext cx="1401890" cy="902837"/>
          </a:xfrm>
          <a:prstGeom prst="rect">
            <a:avLst/>
          </a:prstGeom>
        </p:spPr>
        <p:txBody>
          <a:bodyPr/>
          <a:lstStyle>
            <a:lvl1pPr marL="0" indent="0">
              <a:buFontTx/>
              <a:buNone/>
              <a:defRPr sz="6600">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a:t>5</a:t>
            </a:r>
          </a:p>
        </p:txBody>
      </p:sp>
      <p:sp>
        <p:nvSpPr>
          <p:cNvPr id="43" name="Teksta vietturis 21">
            <a:extLst>
              <a:ext uri="{FF2B5EF4-FFF2-40B4-BE49-F238E27FC236}">
                <a16:creationId xmlns:a16="http://schemas.microsoft.com/office/drawing/2014/main" id="{06CFA70D-1B47-434F-B2FD-A74F99192CB7}"/>
              </a:ext>
            </a:extLst>
          </p:cNvPr>
          <p:cNvSpPr>
            <a:spLocks noGrp="1"/>
          </p:cNvSpPr>
          <p:nvPr>
            <p:ph type="body" sz="quarter" idx="17" hasCustomPrompt="1"/>
          </p:nvPr>
        </p:nvSpPr>
        <p:spPr>
          <a:xfrm>
            <a:off x="4807020" y="3652278"/>
            <a:ext cx="783564" cy="355630"/>
          </a:xfrm>
          <a:prstGeom prst="rect">
            <a:avLst/>
          </a:prstGeom>
        </p:spPr>
        <p:txBody>
          <a:bodyPr/>
          <a:lstStyle>
            <a:lvl1pPr marL="0" indent="0">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million</a:t>
            </a:r>
            <a:endParaRPr lang="lv-LV" dirty="0"/>
          </a:p>
        </p:txBody>
      </p:sp>
      <p:sp>
        <p:nvSpPr>
          <p:cNvPr id="44" name="Teksta vietturis 21">
            <a:extLst>
              <a:ext uri="{FF2B5EF4-FFF2-40B4-BE49-F238E27FC236}">
                <a16:creationId xmlns:a16="http://schemas.microsoft.com/office/drawing/2014/main" id="{A2C86090-3CCC-415F-B63F-CB481B1BBAA9}"/>
              </a:ext>
            </a:extLst>
          </p:cNvPr>
          <p:cNvSpPr>
            <a:spLocks noGrp="1"/>
          </p:cNvSpPr>
          <p:nvPr>
            <p:ph type="body" sz="quarter" idx="18" hasCustomPrompt="1"/>
          </p:nvPr>
        </p:nvSpPr>
        <p:spPr>
          <a:xfrm>
            <a:off x="4188694" y="4794243"/>
            <a:ext cx="1401890" cy="358774"/>
          </a:xfrm>
          <a:prstGeom prst="rect">
            <a:avLst/>
          </a:prstGeom>
        </p:spPr>
        <p:txBody>
          <a:bodyPr/>
          <a:lstStyle>
            <a:lvl1pPr marL="0" indent="0">
              <a:buFontTx/>
              <a:buNone/>
              <a:defRPr sz="2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Deposit</a:t>
            </a:r>
            <a:endParaRPr lang="lv-LV" dirty="0"/>
          </a:p>
        </p:txBody>
      </p:sp>
      <p:sp>
        <p:nvSpPr>
          <p:cNvPr id="45" name="Teksta vietturis 21">
            <a:extLst>
              <a:ext uri="{FF2B5EF4-FFF2-40B4-BE49-F238E27FC236}">
                <a16:creationId xmlns:a16="http://schemas.microsoft.com/office/drawing/2014/main" id="{B2853BF0-275E-4823-B6AF-51FC12B5B59D}"/>
              </a:ext>
            </a:extLst>
          </p:cNvPr>
          <p:cNvSpPr>
            <a:spLocks noGrp="1"/>
          </p:cNvSpPr>
          <p:nvPr>
            <p:ph type="body" sz="quarter" idx="19" hasCustomPrompt="1"/>
          </p:nvPr>
        </p:nvSpPr>
        <p:spPr>
          <a:xfrm>
            <a:off x="2347808" y="3855493"/>
            <a:ext cx="1401890" cy="902837"/>
          </a:xfrm>
          <a:prstGeom prst="rect">
            <a:avLst/>
          </a:prstGeom>
        </p:spPr>
        <p:txBody>
          <a:bodyPr/>
          <a:lstStyle>
            <a:lvl1pPr marL="0" indent="0">
              <a:buFontTx/>
              <a:buNone/>
              <a:defRPr sz="6600">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a:t>5</a:t>
            </a:r>
          </a:p>
        </p:txBody>
      </p:sp>
      <p:sp>
        <p:nvSpPr>
          <p:cNvPr id="46" name="Teksta vietturis 21">
            <a:extLst>
              <a:ext uri="{FF2B5EF4-FFF2-40B4-BE49-F238E27FC236}">
                <a16:creationId xmlns:a16="http://schemas.microsoft.com/office/drawing/2014/main" id="{38EC18DA-4858-438B-95A8-9BC88471EAE3}"/>
              </a:ext>
            </a:extLst>
          </p:cNvPr>
          <p:cNvSpPr>
            <a:spLocks noGrp="1"/>
          </p:cNvSpPr>
          <p:nvPr>
            <p:ph type="body" sz="quarter" idx="20" hasCustomPrompt="1"/>
          </p:nvPr>
        </p:nvSpPr>
        <p:spPr>
          <a:xfrm>
            <a:off x="2966134" y="3652278"/>
            <a:ext cx="783564" cy="355630"/>
          </a:xfrm>
          <a:prstGeom prst="rect">
            <a:avLst/>
          </a:prstGeom>
        </p:spPr>
        <p:txBody>
          <a:bodyPr/>
          <a:lstStyle>
            <a:lvl1pPr marL="0" indent="0">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million</a:t>
            </a:r>
            <a:endParaRPr lang="lv-LV" dirty="0"/>
          </a:p>
        </p:txBody>
      </p:sp>
      <p:sp>
        <p:nvSpPr>
          <p:cNvPr id="47" name="Teksta vietturis 21">
            <a:extLst>
              <a:ext uri="{FF2B5EF4-FFF2-40B4-BE49-F238E27FC236}">
                <a16:creationId xmlns:a16="http://schemas.microsoft.com/office/drawing/2014/main" id="{005DC1A0-77A0-46CA-BB34-17EE53DBED4D}"/>
              </a:ext>
            </a:extLst>
          </p:cNvPr>
          <p:cNvSpPr>
            <a:spLocks noGrp="1"/>
          </p:cNvSpPr>
          <p:nvPr>
            <p:ph type="body" sz="quarter" idx="21" hasCustomPrompt="1"/>
          </p:nvPr>
        </p:nvSpPr>
        <p:spPr>
          <a:xfrm>
            <a:off x="2347808" y="4794243"/>
            <a:ext cx="1401890" cy="358774"/>
          </a:xfrm>
          <a:prstGeom prst="rect">
            <a:avLst/>
          </a:prstGeom>
        </p:spPr>
        <p:txBody>
          <a:bodyPr/>
          <a:lstStyle>
            <a:lvl1pPr marL="0" indent="0">
              <a:buFontTx/>
              <a:buNone/>
              <a:defRPr sz="2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Deposit</a:t>
            </a:r>
            <a:endParaRPr lang="lv-LV" dirty="0"/>
          </a:p>
        </p:txBody>
      </p:sp>
      <p:sp>
        <p:nvSpPr>
          <p:cNvPr id="48" name="Teksta vietturis 21">
            <a:extLst>
              <a:ext uri="{FF2B5EF4-FFF2-40B4-BE49-F238E27FC236}">
                <a16:creationId xmlns:a16="http://schemas.microsoft.com/office/drawing/2014/main" id="{1B4E107B-1C9B-424E-BF2A-1DAA47677678}"/>
              </a:ext>
            </a:extLst>
          </p:cNvPr>
          <p:cNvSpPr>
            <a:spLocks noGrp="1"/>
          </p:cNvSpPr>
          <p:nvPr>
            <p:ph type="body" sz="quarter" idx="22" hasCustomPrompt="1"/>
          </p:nvPr>
        </p:nvSpPr>
        <p:spPr>
          <a:xfrm>
            <a:off x="2373647" y="1968507"/>
            <a:ext cx="1401890" cy="902837"/>
          </a:xfrm>
          <a:prstGeom prst="rect">
            <a:avLst/>
          </a:prstGeom>
        </p:spPr>
        <p:txBody>
          <a:bodyPr/>
          <a:lstStyle>
            <a:lvl1pPr marL="0" indent="0">
              <a:buFontTx/>
              <a:buNone/>
              <a:defRPr sz="6600">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a:t>3</a:t>
            </a:r>
          </a:p>
        </p:txBody>
      </p:sp>
      <p:sp>
        <p:nvSpPr>
          <p:cNvPr id="49" name="Teksta vietturis 21">
            <a:extLst>
              <a:ext uri="{FF2B5EF4-FFF2-40B4-BE49-F238E27FC236}">
                <a16:creationId xmlns:a16="http://schemas.microsoft.com/office/drawing/2014/main" id="{7EFB96F1-B1B4-4ADA-8F4B-4641C5B14997}"/>
              </a:ext>
            </a:extLst>
          </p:cNvPr>
          <p:cNvSpPr>
            <a:spLocks noGrp="1"/>
          </p:cNvSpPr>
          <p:nvPr>
            <p:ph type="body" sz="quarter" idx="23" hasCustomPrompt="1"/>
          </p:nvPr>
        </p:nvSpPr>
        <p:spPr>
          <a:xfrm>
            <a:off x="2991973" y="1765292"/>
            <a:ext cx="783564" cy="355630"/>
          </a:xfrm>
          <a:prstGeom prst="rect">
            <a:avLst/>
          </a:prstGeom>
        </p:spPr>
        <p:txBody>
          <a:bodyPr/>
          <a:lstStyle>
            <a:lvl1pPr marL="0" indent="0">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million</a:t>
            </a:r>
            <a:endParaRPr lang="lv-LV" dirty="0"/>
          </a:p>
        </p:txBody>
      </p:sp>
      <p:sp>
        <p:nvSpPr>
          <p:cNvPr id="50" name="Teksta vietturis 21">
            <a:extLst>
              <a:ext uri="{FF2B5EF4-FFF2-40B4-BE49-F238E27FC236}">
                <a16:creationId xmlns:a16="http://schemas.microsoft.com/office/drawing/2014/main" id="{31F76DBB-F404-4A14-9241-F41FBCFB6DA1}"/>
              </a:ext>
            </a:extLst>
          </p:cNvPr>
          <p:cNvSpPr>
            <a:spLocks noGrp="1"/>
          </p:cNvSpPr>
          <p:nvPr>
            <p:ph type="body" sz="quarter" idx="24" hasCustomPrompt="1"/>
          </p:nvPr>
        </p:nvSpPr>
        <p:spPr>
          <a:xfrm>
            <a:off x="2373647" y="2907257"/>
            <a:ext cx="1401890" cy="358774"/>
          </a:xfrm>
          <a:prstGeom prst="rect">
            <a:avLst/>
          </a:prstGeom>
        </p:spPr>
        <p:txBody>
          <a:bodyPr/>
          <a:lstStyle>
            <a:lvl1pPr marL="0" indent="0">
              <a:buFontTx/>
              <a:buNone/>
              <a:defRPr sz="2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Deposit</a:t>
            </a:r>
            <a:endParaRPr lang="lv-LV" dirty="0"/>
          </a:p>
        </p:txBody>
      </p:sp>
    </p:spTree>
    <p:extLst>
      <p:ext uri="{BB962C8B-B14F-4D97-AF65-F5344CB8AC3E}">
        <p14:creationId xmlns:p14="http://schemas.microsoft.com/office/powerpoint/2010/main" val="3503913963"/>
      </p:ext>
    </p:extLst>
  </p:cSld>
  <p:clrMapOvr>
    <a:masterClrMapping/>
  </p:clrMapOvr>
  <p:extLst>
    <p:ext uri="{DCECCB84-F9BA-43D5-87BE-67443E8EF086}">
      <p15:sldGuideLst xmlns:p15="http://schemas.microsoft.com/office/powerpoint/2012/main">
        <p15:guide id="1" pos="4951" userDrawn="1">
          <p15:clr>
            <a:srgbClr val="FBAE40"/>
          </p15:clr>
        </p15:guide>
        <p15:guide id="2" pos="5042" userDrawn="1">
          <p15:clr>
            <a:srgbClr val="FBAE40"/>
          </p15:clr>
        </p15:guide>
        <p15:guide id="3" orient="horz" pos="799" userDrawn="1">
          <p15:clr>
            <a:srgbClr val="FBAE40"/>
          </p15:clr>
        </p15:guide>
        <p15:guide id="4" orient="horz" pos="361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tu atainojums_3">
    <p:spTree>
      <p:nvGrpSpPr>
        <p:cNvPr id="1" name=""/>
        <p:cNvGrpSpPr/>
        <p:nvPr/>
      </p:nvGrpSpPr>
      <p:grpSpPr>
        <a:xfrm>
          <a:off x="0" y="0"/>
          <a:ext cx="0" cy="0"/>
          <a:chOff x="0" y="0"/>
          <a:chExt cx="0" cy="0"/>
        </a:xfrm>
      </p:grpSpPr>
      <p:cxnSp>
        <p:nvCxnSpPr>
          <p:cNvPr id="18" name="Taisns savienotājs 17">
            <a:extLst>
              <a:ext uri="{FF2B5EF4-FFF2-40B4-BE49-F238E27FC236}">
                <a16:creationId xmlns:a16="http://schemas.microsoft.com/office/drawing/2014/main" id="{0CB0E98D-85F3-4FB2-8C49-640032DF0E8D}"/>
              </a:ext>
            </a:extLst>
          </p:cNvPr>
          <p:cNvCxnSpPr>
            <a:cxnSpLocks/>
          </p:cNvCxnSpPr>
          <p:nvPr userDrawn="1"/>
        </p:nvCxnSpPr>
        <p:spPr>
          <a:xfrm>
            <a:off x="3941537" y="1756850"/>
            <a:ext cx="0" cy="1666812"/>
          </a:xfrm>
          <a:prstGeom prst="straightConnector1">
            <a:avLst/>
          </a:prstGeom>
          <a:ln w="12700">
            <a:solidFill>
              <a:schemeClr val="dk1">
                <a:alpha val="35000"/>
              </a:schemeClr>
            </a:solidFill>
            <a:prstDash val="solid"/>
          </a:ln>
        </p:spPr>
        <p:style>
          <a:lnRef idx="1">
            <a:schemeClr val="dk1"/>
          </a:lnRef>
          <a:fillRef idx="0">
            <a:schemeClr val="dk1"/>
          </a:fillRef>
          <a:effectRef idx="0">
            <a:schemeClr val="dk1"/>
          </a:effectRef>
          <a:fontRef idx="minor">
            <a:schemeClr val="tx1"/>
          </a:fontRef>
        </p:style>
      </p:cxnSp>
      <p:sp>
        <p:nvSpPr>
          <p:cNvPr id="23" name="Teksta vietturis 21">
            <a:extLst>
              <a:ext uri="{FF2B5EF4-FFF2-40B4-BE49-F238E27FC236}">
                <a16:creationId xmlns:a16="http://schemas.microsoft.com/office/drawing/2014/main" id="{23BF840C-C244-4426-8CD6-FA848EA7CA32}"/>
              </a:ext>
            </a:extLst>
          </p:cNvPr>
          <p:cNvSpPr>
            <a:spLocks noGrp="1"/>
          </p:cNvSpPr>
          <p:nvPr>
            <p:ph type="body" sz="quarter" idx="11" hasCustomPrompt="1"/>
          </p:nvPr>
        </p:nvSpPr>
        <p:spPr>
          <a:xfrm>
            <a:off x="4188694" y="1968507"/>
            <a:ext cx="1401890" cy="902837"/>
          </a:xfrm>
          <a:prstGeom prst="rect">
            <a:avLst/>
          </a:prstGeom>
        </p:spPr>
        <p:txBody>
          <a:bodyPr/>
          <a:lstStyle>
            <a:lvl1pPr marL="0" indent="0">
              <a:buFontTx/>
              <a:buNone/>
              <a:defRPr sz="6600">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a:t>3</a:t>
            </a:r>
          </a:p>
        </p:txBody>
      </p:sp>
      <p:sp>
        <p:nvSpPr>
          <p:cNvPr id="26" name="Teksta vietturis 21">
            <a:extLst>
              <a:ext uri="{FF2B5EF4-FFF2-40B4-BE49-F238E27FC236}">
                <a16:creationId xmlns:a16="http://schemas.microsoft.com/office/drawing/2014/main" id="{035F2D81-C030-4421-908C-E3F84B9D862F}"/>
              </a:ext>
            </a:extLst>
          </p:cNvPr>
          <p:cNvSpPr>
            <a:spLocks noGrp="1"/>
          </p:cNvSpPr>
          <p:nvPr>
            <p:ph type="body" sz="quarter" idx="14" hasCustomPrompt="1"/>
          </p:nvPr>
        </p:nvSpPr>
        <p:spPr>
          <a:xfrm>
            <a:off x="4807020" y="1765292"/>
            <a:ext cx="783564" cy="355630"/>
          </a:xfrm>
          <a:prstGeom prst="rect">
            <a:avLst/>
          </a:prstGeom>
        </p:spPr>
        <p:txBody>
          <a:bodyPr/>
          <a:lstStyle>
            <a:lvl1pPr marL="0" indent="0">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million</a:t>
            </a:r>
            <a:endParaRPr lang="lv-LV" dirty="0"/>
          </a:p>
        </p:txBody>
      </p:sp>
      <p:sp>
        <p:nvSpPr>
          <p:cNvPr id="29" name="Teksta vietturis 21">
            <a:extLst>
              <a:ext uri="{FF2B5EF4-FFF2-40B4-BE49-F238E27FC236}">
                <a16:creationId xmlns:a16="http://schemas.microsoft.com/office/drawing/2014/main" id="{5619F296-A00B-4922-8B02-1E710FFB21CB}"/>
              </a:ext>
            </a:extLst>
          </p:cNvPr>
          <p:cNvSpPr>
            <a:spLocks noGrp="1"/>
          </p:cNvSpPr>
          <p:nvPr>
            <p:ph type="body" sz="quarter" idx="15" hasCustomPrompt="1"/>
          </p:nvPr>
        </p:nvSpPr>
        <p:spPr>
          <a:xfrm>
            <a:off x="4188694" y="2907257"/>
            <a:ext cx="1401890" cy="358774"/>
          </a:xfrm>
          <a:prstGeom prst="rect">
            <a:avLst/>
          </a:prstGeom>
        </p:spPr>
        <p:txBody>
          <a:bodyPr/>
          <a:lstStyle>
            <a:lvl1pPr marL="0" indent="0">
              <a:buFontTx/>
              <a:buNone/>
              <a:defRPr sz="2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Deposit</a:t>
            </a:r>
            <a:endParaRPr lang="lv-LV" dirty="0"/>
          </a:p>
        </p:txBody>
      </p:sp>
      <p:cxnSp>
        <p:nvCxnSpPr>
          <p:cNvPr id="38" name="Taisns savienotājs 17">
            <a:extLst>
              <a:ext uri="{FF2B5EF4-FFF2-40B4-BE49-F238E27FC236}">
                <a16:creationId xmlns:a16="http://schemas.microsoft.com/office/drawing/2014/main" id="{F500DB77-8D59-4ECB-9704-A0BA7ABFEB89}"/>
              </a:ext>
            </a:extLst>
          </p:cNvPr>
          <p:cNvCxnSpPr>
            <a:cxnSpLocks/>
          </p:cNvCxnSpPr>
          <p:nvPr userDrawn="1"/>
        </p:nvCxnSpPr>
        <p:spPr>
          <a:xfrm rot="5400000">
            <a:off x="4018080" y="1720825"/>
            <a:ext cx="0" cy="3405675"/>
          </a:xfrm>
          <a:prstGeom prst="straightConnector1">
            <a:avLst/>
          </a:prstGeom>
          <a:ln w="12700">
            <a:solidFill>
              <a:schemeClr val="dk1">
                <a:alpha val="35000"/>
              </a:schemeClr>
            </a:solidFill>
            <a:prstDash val="solid"/>
          </a:ln>
        </p:spPr>
        <p:style>
          <a:lnRef idx="1">
            <a:schemeClr val="dk1"/>
          </a:lnRef>
          <a:fillRef idx="0">
            <a:schemeClr val="dk1"/>
          </a:fillRef>
          <a:effectRef idx="0">
            <a:schemeClr val="dk1"/>
          </a:effectRef>
          <a:fontRef idx="minor">
            <a:schemeClr val="tx1"/>
          </a:fontRef>
        </p:style>
      </p:cxnSp>
      <p:sp>
        <p:nvSpPr>
          <p:cNvPr id="42" name="Teksta vietturis 21">
            <a:extLst>
              <a:ext uri="{FF2B5EF4-FFF2-40B4-BE49-F238E27FC236}">
                <a16:creationId xmlns:a16="http://schemas.microsoft.com/office/drawing/2014/main" id="{DC4EC6EC-1795-44B0-9A35-584A11F3EAD0}"/>
              </a:ext>
            </a:extLst>
          </p:cNvPr>
          <p:cNvSpPr>
            <a:spLocks noGrp="1"/>
          </p:cNvSpPr>
          <p:nvPr>
            <p:ph type="body" sz="quarter" idx="16" hasCustomPrompt="1"/>
          </p:nvPr>
        </p:nvSpPr>
        <p:spPr>
          <a:xfrm>
            <a:off x="3405130" y="3787734"/>
            <a:ext cx="1401890" cy="902837"/>
          </a:xfrm>
          <a:prstGeom prst="rect">
            <a:avLst/>
          </a:prstGeom>
        </p:spPr>
        <p:txBody>
          <a:bodyPr/>
          <a:lstStyle>
            <a:lvl1pPr marL="0" indent="0">
              <a:buFontTx/>
              <a:buNone/>
              <a:defRPr sz="6600">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a:t>5</a:t>
            </a:r>
          </a:p>
        </p:txBody>
      </p:sp>
      <p:sp>
        <p:nvSpPr>
          <p:cNvPr id="43" name="Teksta vietturis 21">
            <a:extLst>
              <a:ext uri="{FF2B5EF4-FFF2-40B4-BE49-F238E27FC236}">
                <a16:creationId xmlns:a16="http://schemas.microsoft.com/office/drawing/2014/main" id="{06CFA70D-1B47-434F-B2FD-A74F99192CB7}"/>
              </a:ext>
            </a:extLst>
          </p:cNvPr>
          <p:cNvSpPr>
            <a:spLocks noGrp="1"/>
          </p:cNvSpPr>
          <p:nvPr>
            <p:ph type="body" sz="quarter" idx="17" hasCustomPrompt="1"/>
          </p:nvPr>
        </p:nvSpPr>
        <p:spPr>
          <a:xfrm>
            <a:off x="4023456" y="3584519"/>
            <a:ext cx="783564" cy="355630"/>
          </a:xfrm>
          <a:prstGeom prst="rect">
            <a:avLst/>
          </a:prstGeom>
        </p:spPr>
        <p:txBody>
          <a:bodyPr/>
          <a:lstStyle>
            <a:lvl1pPr marL="0" indent="0">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million</a:t>
            </a:r>
            <a:endParaRPr lang="lv-LV" dirty="0"/>
          </a:p>
        </p:txBody>
      </p:sp>
      <p:sp>
        <p:nvSpPr>
          <p:cNvPr id="44" name="Teksta vietturis 21">
            <a:extLst>
              <a:ext uri="{FF2B5EF4-FFF2-40B4-BE49-F238E27FC236}">
                <a16:creationId xmlns:a16="http://schemas.microsoft.com/office/drawing/2014/main" id="{A2C86090-3CCC-415F-B63F-CB481B1BBAA9}"/>
              </a:ext>
            </a:extLst>
          </p:cNvPr>
          <p:cNvSpPr>
            <a:spLocks noGrp="1"/>
          </p:cNvSpPr>
          <p:nvPr>
            <p:ph type="body" sz="quarter" idx="18" hasCustomPrompt="1"/>
          </p:nvPr>
        </p:nvSpPr>
        <p:spPr>
          <a:xfrm>
            <a:off x="3405130" y="4726484"/>
            <a:ext cx="1401890" cy="358774"/>
          </a:xfrm>
          <a:prstGeom prst="rect">
            <a:avLst/>
          </a:prstGeom>
        </p:spPr>
        <p:txBody>
          <a:bodyPr/>
          <a:lstStyle>
            <a:lvl1pPr marL="0" indent="0">
              <a:buFontTx/>
              <a:buNone/>
              <a:defRPr sz="2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Deposit</a:t>
            </a:r>
            <a:endParaRPr lang="lv-LV" dirty="0"/>
          </a:p>
        </p:txBody>
      </p:sp>
      <p:sp>
        <p:nvSpPr>
          <p:cNvPr id="48" name="Teksta vietturis 21">
            <a:extLst>
              <a:ext uri="{FF2B5EF4-FFF2-40B4-BE49-F238E27FC236}">
                <a16:creationId xmlns:a16="http://schemas.microsoft.com/office/drawing/2014/main" id="{1B4E107B-1C9B-424E-BF2A-1DAA47677678}"/>
              </a:ext>
            </a:extLst>
          </p:cNvPr>
          <p:cNvSpPr>
            <a:spLocks noGrp="1"/>
          </p:cNvSpPr>
          <p:nvPr>
            <p:ph type="body" sz="quarter" idx="22" hasCustomPrompt="1"/>
          </p:nvPr>
        </p:nvSpPr>
        <p:spPr>
          <a:xfrm>
            <a:off x="2373647" y="1968507"/>
            <a:ext cx="1401890" cy="902837"/>
          </a:xfrm>
          <a:prstGeom prst="rect">
            <a:avLst/>
          </a:prstGeom>
        </p:spPr>
        <p:txBody>
          <a:bodyPr/>
          <a:lstStyle>
            <a:lvl1pPr marL="0" indent="0">
              <a:buFontTx/>
              <a:buNone/>
              <a:defRPr sz="6600">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a:t>3</a:t>
            </a:r>
          </a:p>
        </p:txBody>
      </p:sp>
      <p:sp>
        <p:nvSpPr>
          <p:cNvPr id="49" name="Teksta vietturis 21">
            <a:extLst>
              <a:ext uri="{FF2B5EF4-FFF2-40B4-BE49-F238E27FC236}">
                <a16:creationId xmlns:a16="http://schemas.microsoft.com/office/drawing/2014/main" id="{7EFB96F1-B1B4-4ADA-8F4B-4641C5B14997}"/>
              </a:ext>
            </a:extLst>
          </p:cNvPr>
          <p:cNvSpPr>
            <a:spLocks noGrp="1"/>
          </p:cNvSpPr>
          <p:nvPr>
            <p:ph type="body" sz="quarter" idx="23" hasCustomPrompt="1"/>
          </p:nvPr>
        </p:nvSpPr>
        <p:spPr>
          <a:xfrm>
            <a:off x="2991973" y="1765292"/>
            <a:ext cx="783564" cy="355630"/>
          </a:xfrm>
          <a:prstGeom prst="rect">
            <a:avLst/>
          </a:prstGeom>
        </p:spPr>
        <p:txBody>
          <a:bodyPr/>
          <a:lstStyle>
            <a:lvl1pPr marL="0" indent="0">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million</a:t>
            </a:r>
            <a:endParaRPr lang="lv-LV" dirty="0"/>
          </a:p>
        </p:txBody>
      </p:sp>
      <p:sp>
        <p:nvSpPr>
          <p:cNvPr id="50" name="Teksta vietturis 21">
            <a:extLst>
              <a:ext uri="{FF2B5EF4-FFF2-40B4-BE49-F238E27FC236}">
                <a16:creationId xmlns:a16="http://schemas.microsoft.com/office/drawing/2014/main" id="{31F76DBB-F404-4A14-9241-F41FBCFB6DA1}"/>
              </a:ext>
            </a:extLst>
          </p:cNvPr>
          <p:cNvSpPr>
            <a:spLocks noGrp="1"/>
          </p:cNvSpPr>
          <p:nvPr>
            <p:ph type="body" sz="quarter" idx="24" hasCustomPrompt="1"/>
          </p:nvPr>
        </p:nvSpPr>
        <p:spPr>
          <a:xfrm>
            <a:off x="2373647" y="2907257"/>
            <a:ext cx="1401890" cy="358774"/>
          </a:xfrm>
          <a:prstGeom prst="rect">
            <a:avLst/>
          </a:prstGeom>
        </p:spPr>
        <p:txBody>
          <a:bodyPr/>
          <a:lstStyle>
            <a:lvl1pPr marL="0" indent="0">
              <a:buFontTx/>
              <a:buNone/>
              <a:defRPr sz="2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Deposit</a:t>
            </a:r>
            <a:endParaRPr lang="lv-LV" dirty="0"/>
          </a:p>
        </p:txBody>
      </p:sp>
      <p:sp>
        <p:nvSpPr>
          <p:cNvPr id="19" name="Virsraksts 13">
            <a:extLst>
              <a:ext uri="{FF2B5EF4-FFF2-40B4-BE49-F238E27FC236}">
                <a16:creationId xmlns:a16="http://schemas.microsoft.com/office/drawing/2014/main" id="{B3010BAC-60E1-43D0-88E0-C8032349371A}"/>
              </a:ext>
            </a:extLst>
          </p:cNvPr>
          <p:cNvSpPr>
            <a:spLocks noGrp="1"/>
          </p:cNvSpPr>
          <p:nvPr>
            <p:ph type="title" hasCustomPrompt="1"/>
          </p:nvPr>
        </p:nvSpPr>
        <p:spPr>
          <a:xfrm>
            <a:off x="8004175" y="2590800"/>
            <a:ext cx="3671888" cy="2203444"/>
          </a:xfrm>
          <a:prstGeom prst="rect">
            <a:avLst/>
          </a:prstGeom>
        </p:spPr>
        <p:txBody>
          <a:bodyPr/>
          <a:lstStyle>
            <a:lvl1pPr>
              <a:defRPr sz="5400">
                <a:solidFill>
                  <a:schemeClr val="tx1"/>
                </a:solidFill>
              </a:defRPr>
            </a:lvl1pPr>
          </a:lstStyle>
          <a:p>
            <a:r>
              <a:rPr lang="lv-LV" dirty="0" err="1"/>
              <a:t>Title</a:t>
            </a:r>
            <a:r>
              <a:rPr lang="lv-LV" dirty="0"/>
              <a:t> </a:t>
            </a:r>
            <a:r>
              <a:rPr lang="lv-LV" dirty="0" err="1"/>
              <a:t>of</a:t>
            </a:r>
            <a:r>
              <a:rPr lang="lv-LV" dirty="0"/>
              <a:t> </a:t>
            </a:r>
            <a:r>
              <a:rPr lang="lv-LV" dirty="0" err="1"/>
              <a:t>the</a:t>
            </a:r>
            <a:r>
              <a:rPr lang="lv-LV" dirty="0"/>
              <a:t> </a:t>
            </a:r>
            <a:r>
              <a:rPr lang="lv-LV" dirty="0" err="1"/>
              <a:t>New</a:t>
            </a:r>
            <a:r>
              <a:rPr lang="lv-LV" dirty="0"/>
              <a:t> </a:t>
            </a:r>
            <a:r>
              <a:rPr lang="lv-LV" dirty="0" err="1"/>
              <a:t>Section</a:t>
            </a:r>
            <a:endParaRPr lang="lv-LV" dirty="0"/>
          </a:p>
        </p:txBody>
      </p:sp>
    </p:spTree>
    <p:extLst>
      <p:ext uri="{BB962C8B-B14F-4D97-AF65-F5344CB8AC3E}">
        <p14:creationId xmlns:p14="http://schemas.microsoft.com/office/powerpoint/2010/main" val="1805566953"/>
      </p:ext>
    </p:extLst>
  </p:cSld>
  <p:clrMapOvr>
    <a:masterClrMapping/>
  </p:clrMapOvr>
  <p:extLst>
    <p:ext uri="{DCECCB84-F9BA-43D5-87BE-67443E8EF086}">
      <p15:sldGuideLst xmlns:p15="http://schemas.microsoft.com/office/powerpoint/2012/main">
        <p15:guide id="1" pos="4951">
          <p15:clr>
            <a:srgbClr val="FBAE40"/>
          </p15:clr>
        </p15:guide>
        <p15:guide id="2" pos="5042">
          <p15:clr>
            <a:srgbClr val="FBAE40"/>
          </p15:clr>
        </p15:guide>
        <p15:guide id="3" orient="horz" pos="799">
          <p15:clr>
            <a:srgbClr val="FBAE40"/>
          </p15:clr>
        </p15:guide>
        <p15:guide id="4" orient="horz" pos="36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tu atainojums_2">
    <p:spTree>
      <p:nvGrpSpPr>
        <p:cNvPr id="1" name=""/>
        <p:cNvGrpSpPr/>
        <p:nvPr/>
      </p:nvGrpSpPr>
      <p:grpSpPr>
        <a:xfrm>
          <a:off x="0" y="0"/>
          <a:ext cx="0" cy="0"/>
          <a:chOff x="0" y="0"/>
          <a:chExt cx="0" cy="0"/>
        </a:xfrm>
      </p:grpSpPr>
      <p:cxnSp>
        <p:nvCxnSpPr>
          <p:cNvPr id="18" name="Taisns savienotājs 17">
            <a:extLst>
              <a:ext uri="{FF2B5EF4-FFF2-40B4-BE49-F238E27FC236}">
                <a16:creationId xmlns:a16="http://schemas.microsoft.com/office/drawing/2014/main" id="{0CB0E98D-85F3-4FB2-8C49-640032DF0E8D}"/>
              </a:ext>
            </a:extLst>
          </p:cNvPr>
          <p:cNvCxnSpPr>
            <a:cxnSpLocks/>
          </p:cNvCxnSpPr>
          <p:nvPr userDrawn="1"/>
        </p:nvCxnSpPr>
        <p:spPr>
          <a:xfrm>
            <a:off x="3941537" y="2024743"/>
            <a:ext cx="0" cy="2862943"/>
          </a:xfrm>
          <a:prstGeom prst="straightConnector1">
            <a:avLst/>
          </a:prstGeom>
          <a:ln w="12700">
            <a:solidFill>
              <a:schemeClr val="dk1">
                <a:alpha val="35000"/>
              </a:schemeClr>
            </a:solidFill>
            <a:prstDash val="solid"/>
          </a:ln>
        </p:spPr>
        <p:style>
          <a:lnRef idx="1">
            <a:schemeClr val="dk1"/>
          </a:lnRef>
          <a:fillRef idx="0">
            <a:schemeClr val="dk1"/>
          </a:fillRef>
          <a:effectRef idx="0">
            <a:schemeClr val="dk1"/>
          </a:effectRef>
          <a:fontRef idx="minor">
            <a:schemeClr val="tx1"/>
          </a:fontRef>
        </p:style>
      </p:cxnSp>
      <p:sp>
        <p:nvSpPr>
          <p:cNvPr id="23" name="Teksta vietturis 21">
            <a:extLst>
              <a:ext uri="{FF2B5EF4-FFF2-40B4-BE49-F238E27FC236}">
                <a16:creationId xmlns:a16="http://schemas.microsoft.com/office/drawing/2014/main" id="{23BF840C-C244-4426-8CD6-FA848EA7CA32}"/>
              </a:ext>
            </a:extLst>
          </p:cNvPr>
          <p:cNvSpPr>
            <a:spLocks noGrp="1"/>
          </p:cNvSpPr>
          <p:nvPr>
            <p:ph type="body" sz="quarter" idx="11" hasCustomPrompt="1"/>
          </p:nvPr>
        </p:nvSpPr>
        <p:spPr>
          <a:xfrm>
            <a:off x="4030923" y="3004795"/>
            <a:ext cx="1401890" cy="902837"/>
          </a:xfrm>
          <a:prstGeom prst="rect">
            <a:avLst/>
          </a:prstGeom>
        </p:spPr>
        <p:txBody>
          <a:bodyPr/>
          <a:lstStyle>
            <a:lvl1pPr marL="0" indent="0">
              <a:buFontTx/>
              <a:buNone/>
              <a:defRPr sz="6600">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a:t>2,1</a:t>
            </a:r>
          </a:p>
        </p:txBody>
      </p:sp>
      <p:sp>
        <p:nvSpPr>
          <p:cNvPr id="26" name="Teksta vietturis 21">
            <a:extLst>
              <a:ext uri="{FF2B5EF4-FFF2-40B4-BE49-F238E27FC236}">
                <a16:creationId xmlns:a16="http://schemas.microsoft.com/office/drawing/2014/main" id="{035F2D81-C030-4421-908C-E3F84B9D862F}"/>
              </a:ext>
            </a:extLst>
          </p:cNvPr>
          <p:cNvSpPr>
            <a:spLocks noGrp="1"/>
          </p:cNvSpPr>
          <p:nvPr>
            <p:ph type="body" sz="quarter" idx="14" hasCustomPrompt="1"/>
          </p:nvPr>
        </p:nvSpPr>
        <p:spPr>
          <a:xfrm>
            <a:off x="4947090" y="2638279"/>
            <a:ext cx="783564" cy="355630"/>
          </a:xfrm>
          <a:prstGeom prst="rect">
            <a:avLst/>
          </a:prstGeom>
        </p:spPr>
        <p:txBody>
          <a:bodyPr/>
          <a:lstStyle>
            <a:lvl1pPr marL="0" indent="0">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million</a:t>
            </a:r>
            <a:endParaRPr lang="lv-LV" dirty="0"/>
          </a:p>
        </p:txBody>
      </p:sp>
      <p:sp>
        <p:nvSpPr>
          <p:cNvPr id="29" name="Teksta vietturis 21">
            <a:extLst>
              <a:ext uri="{FF2B5EF4-FFF2-40B4-BE49-F238E27FC236}">
                <a16:creationId xmlns:a16="http://schemas.microsoft.com/office/drawing/2014/main" id="{5619F296-A00B-4922-8B02-1E710FFB21CB}"/>
              </a:ext>
            </a:extLst>
          </p:cNvPr>
          <p:cNvSpPr>
            <a:spLocks noGrp="1"/>
          </p:cNvSpPr>
          <p:nvPr>
            <p:ph type="body" sz="quarter" idx="15" hasCustomPrompt="1"/>
          </p:nvPr>
        </p:nvSpPr>
        <p:spPr>
          <a:xfrm>
            <a:off x="4030923" y="4004560"/>
            <a:ext cx="1401890" cy="358774"/>
          </a:xfrm>
          <a:prstGeom prst="rect">
            <a:avLst/>
          </a:prstGeom>
        </p:spPr>
        <p:txBody>
          <a:bodyPr/>
          <a:lstStyle>
            <a:lvl1pPr marL="0" indent="0">
              <a:buFontTx/>
              <a:buNone/>
              <a:defRPr sz="2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Deposit</a:t>
            </a:r>
            <a:endParaRPr lang="lv-LV" dirty="0"/>
          </a:p>
        </p:txBody>
      </p:sp>
      <p:sp>
        <p:nvSpPr>
          <p:cNvPr id="21" name="Teksta vietturis 21">
            <a:extLst>
              <a:ext uri="{FF2B5EF4-FFF2-40B4-BE49-F238E27FC236}">
                <a16:creationId xmlns:a16="http://schemas.microsoft.com/office/drawing/2014/main" id="{76655050-DD6F-4B26-90F2-521837BDB5CE}"/>
              </a:ext>
            </a:extLst>
          </p:cNvPr>
          <p:cNvSpPr>
            <a:spLocks noGrp="1"/>
          </p:cNvSpPr>
          <p:nvPr>
            <p:ph type="body" sz="quarter" idx="16" hasCustomPrompt="1"/>
          </p:nvPr>
        </p:nvSpPr>
        <p:spPr>
          <a:xfrm>
            <a:off x="2342919" y="3004795"/>
            <a:ext cx="1401890" cy="902837"/>
          </a:xfrm>
          <a:prstGeom prst="rect">
            <a:avLst/>
          </a:prstGeom>
        </p:spPr>
        <p:txBody>
          <a:bodyPr/>
          <a:lstStyle>
            <a:lvl1pPr marL="0" indent="0">
              <a:buFontTx/>
              <a:buNone/>
              <a:defRPr sz="6600">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a:t>2,1</a:t>
            </a:r>
          </a:p>
        </p:txBody>
      </p:sp>
      <p:sp>
        <p:nvSpPr>
          <p:cNvPr id="22" name="Teksta vietturis 21">
            <a:extLst>
              <a:ext uri="{FF2B5EF4-FFF2-40B4-BE49-F238E27FC236}">
                <a16:creationId xmlns:a16="http://schemas.microsoft.com/office/drawing/2014/main" id="{D7534A7D-76E9-4E8B-913B-984962F975F7}"/>
              </a:ext>
            </a:extLst>
          </p:cNvPr>
          <p:cNvSpPr>
            <a:spLocks noGrp="1"/>
          </p:cNvSpPr>
          <p:nvPr>
            <p:ph type="body" sz="quarter" idx="17" hasCustomPrompt="1"/>
          </p:nvPr>
        </p:nvSpPr>
        <p:spPr>
          <a:xfrm>
            <a:off x="3259086" y="2638279"/>
            <a:ext cx="783564" cy="355630"/>
          </a:xfrm>
          <a:prstGeom prst="rect">
            <a:avLst/>
          </a:prstGeom>
        </p:spPr>
        <p:txBody>
          <a:bodyPr/>
          <a:lstStyle>
            <a:lvl1pPr marL="0" indent="0">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million</a:t>
            </a:r>
            <a:endParaRPr lang="lv-LV" dirty="0"/>
          </a:p>
        </p:txBody>
      </p:sp>
      <p:sp>
        <p:nvSpPr>
          <p:cNvPr id="24" name="Teksta vietturis 21">
            <a:extLst>
              <a:ext uri="{FF2B5EF4-FFF2-40B4-BE49-F238E27FC236}">
                <a16:creationId xmlns:a16="http://schemas.microsoft.com/office/drawing/2014/main" id="{727810A1-6CBA-4417-B9D2-BEF985D57CE9}"/>
              </a:ext>
            </a:extLst>
          </p:cNvPr>
          <p:cNvSpPr>
            <a:spLocks noGrp="1"/>
          </p:cNvSpPr>
          <p:nvPr>
            <p:ph type="body" sz="quarter" idx="18" hasCustomPrompt="1"/>
          </p:nvPr>
        </p:nvSpPr>
        <p:spPr>
          <a:xfrm>
            <a:off x="2342919" y="4004560"/>
            <a:ext cx="1401890" cy="358774"/>
          </a:xfrm>
          <a:prstGeom prst="rect">
            <a:avLst/>
          </a:prstGeom>
        </p:spPr>
        <p:txBody>
          <a:bodyPr/>
          <a:lstStyle>
            <a:lvl1pPr marL="0" indent="0">
              <a:buFontTx/>
              <a:buNone/>
              <a:defRPr sz="2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Deposit</a:t>
            </a:r>
            <a:endParaRPr lang="lv-LV" dirty="0"/>
          </a:p>
        </p:txBody>
      </p:sp>
      <p:sp>
        <p:nvSpPr>
          <p:cNvPr id="25" name="Virsraksts 13">
            <a:extLst>
              <a:ext uri="{FF2B5EF4-FFF2-40B4-BE49-F238E27FC236}">
                <a16:creationId xmlns:a16="http://schemas.microsoft.com/office/drawing/2014/main" id="{EE322944-33F5-4E1F-99C7-0BA78AD686DD}"/>
              </a:ext>
            </a:extLst>
          </p:cNvPr>
          <p:cNvSpPr>
            <a:spLocks noGrp="1"/>
          </p:cNvSpPr>
          <p:nvPr>
            <p:ph type="title" hasCustomPrompt="1"/>
          </p:nvPr>
        </p:nvSpPr>
        <p:spPr>
          <a:xfrm>
            <a:off x="8004175" y="2590800"/>
            <a:ext cx="3671888" cy="2203444"/>
          </a:xfrm>
          <a:prstGeom prst="rect">
            <a:avLst/>
          </a:prstGeom>
        </p:spPr>
        <p:txBody>
          <a:bodyPr/>
          <a:lstStyle>
            <a:lvl1pPr>
              <a:defRPr sz="5400">
                <a:solidFill>
                  <a:schemeClr val="tx1"/>
                </a:solidFill>
              </a:defRPr>
            </a:lvl1pPr>
          </a:lstStyle>
          <a:p>
            <a:r>
              <a:rPr lang="lv-LV" dirty="0" err="1"/>
              <a:t>Title</a:t>
            </a:r>
            <a:r>
              <a:rPr lang="lv-LV" dirty="0"/>
              <a:t> </a:t>
            </a:r>
            <a:r>
              <a:rPr lang="lv-LV" dirty="0" err="1"/>
              <a:t>of</a:t>
            </a:r>
            <a:r>
              <a:rPr lang="lv-LV" dirty="0"/>
              <a:t> </a:t>
            </a:r>
            <a:r>
              <a:rPr lang="lv-LV" dirty="0" err="1"/>
              <a:t>the</a:t>
            </a:r>
            <a:r>
              <a:rPr lang="lv-LV" dirty="0"/>
              <a:t> </a:t>
            </a:r>
            <a:r>
              <a:rPr lang="lv-LV" dirty="0" err="1"/>
              <a:t>New</a:t>
            </a:r>
            <a:r>
              <a:rPr lang="lv-LV" dirty="0"/>
              <a:t> </a:t>
            </a:r>
            <a:r>
              <a:rPr lang="lv-LV" dirty="0" err="1"/>
              <a:t>Section</a:t>
            </a:r>
            <a:endParaRPr lang="lv-LV" dirty="0"/>
          </a:p>
        </p:txBody>
      </p:sp>
    </p:spTree>
    <p:extLst>
      <p:ext uri="{BB962C8B-B14F-4D97-AF65-F5344CB8AC3E}">
        <p14:creationId xmlns:p14="http://schemas.microsoft.com/office/powerpoint/2010/main" val="105685525"/>
      </p:ext>
    </p:extLst>
  </p:cSld>
  <p:clrMapOvr>
    <a:masterClrMapping/>
  </p:clrMapOvr>
  <p:extLst>
    <p:ext uri="{DCECCB84-F9BA-43D5-87BE-67443E8EF086}">
      <p15:sldGuideLst xmlns:p15="http://schemas.microsoft.com/office/powerpoint/2012/main">
        <p15:guide id="1" pos="4951">
          <p15:clr>
            <a:srgbClr val="FBAE40"/>
          </p15:clr>
        </p15:guide>
        <p15:guide id="2" pos="5042">
          <p15:clr>
            <a:srgbClr val="FBAE40"/>
          </p15:clr>
        </p15:guide>
        <p15:guide id="3" orient="horz" pos="799">
          <p15:clr>
            <a:srgbClr val="FBAE40"/>
          </p15:clr>
        </p15:guide>
        <p15:guide id="4" orient="horz" pos="36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tu atainojums_4_v">
    <p:bg>
      <p:bgRef idx="1001">
        <a:schemeClr val="bg1"/>
      </p:bgRef>
    </p:bg>
    <p:spTree>
      <p:nvGrpSpPr>
        <p:cNvPr id="1" name=""/>
        <p:cNvGrpSpPr/>
        <p:nvPr/>
      </p:nvGrpSpPr>
      <p:grpSpPr>
        <a:xfrm>
          <a:off x="0" y="0"/>
          <a:ext cx="0" cy="0"/>
          <a:chOff x="0" y="0"/>
          <a:chExt cx="0" cy="0"/>
        </a:xfrm>
      </p:grpSpPr>
      <p:cxnSp>
        <p:nvCxnSpPr>
          <p:cNvPr id="18" name="Taisns savienotājs 17">
            <a:extLst>
              <a:ext uri="{FF2B5EF4-FFF2-40B4-BE49-F238E27FC236}">
                <a16:creationId xmlns:a16="http://schemas.microsoft.com/office/drawing/2014/main" id="{0CB0E98D-85F3-4FB2-8C49-640032DF0E8D}"/>
              </a:ext>
            </a:extLst>
          </p:cNvPr>
          <p:cNvCxnSpPr>
            <a:cxnSpLocks/>
          </p:cNvCxnSpPr>
          <p:nvPr userDrawn="1"/>
        </p:nvCxnSpPr>
        <p:spPr>
          <a:xfrm>
            <a:off x="3941537" y="1756850"/>
            <a:ext cx="0" cy="3405675"/>
          </a:xfrm>
          <a:prstGeom prst="straightConnector1">
            <a:avLst/>
          </a:prstGeom>
          <a:ln w="12700" cmpd="sng">
            <a:solidFill>
              <a:schemeClr val="tx2">
                <a:alpha val="75000"/>
              </a:schemeClr>
            </a:solidFill>
            <a:prstDash val="solid"/>
          </a:ln>
        </p:spPr>
        <p:style>
          <a:lnRef idx="1">
            <a:schemeClr val="dk1"/>
          </a:lnRef>
          <a:fillRef idx="0">
            <a:schemeClr val="dk1"/>
          </a:fillRef>
          <a:effectRef idx="0">
            <a:schemeClr val="dk1"/>
          </a:effectRef>
          <a:fontRef idx="minor">
            <a:schemeClr val="tx1"/>
          </a:fontRef>
        </p:style>
      </p:cxnSp>
      <p:sp>
        <p:nvSpPr>
          <p:cNvPr id="23" name="Teksta vietturis 21">
            <a:extLst>
              <a:ext uri="{FF2B5EF4-FFF2-40B4-BE49-F238E27FC236}">
                <a16:creationId xmlns:a16="http://schemas.microsoft.com/office/drawing/2014/main" id="{23BF840C-C244-4426-8CD6-FA848EA7CA32}"/>
              </a:ext>
            </a:extLst>
          </p:cNvPr>
          <p:cNvSpPr>
            <a:spLocks noGrp="1"/>
          </p:cNvSpPr>
          <p:nvPr>
            <p:ph type="body" sz="quarter" idx="11" hasCustomPrompt="1"/>
          </p:nvPr>
        </p:nvSpPr>
        <p:spPr>
          <a:xfrm>
            <a:off x="4188694" y="1968507"/>
            <a:ext cx="1401890" cy="902837"/>
          </a:xfrm>
          <a:prstGeom prst="rect">
            <a:avLst/>
          </a:prstGeom>
        </p:spPr>
        <p:txBody>
          <a:bodyPr/>
          <a:lstStyle>
            <a:lvl1pPr marL="0" indent="0">
              <a:buFontTx/>
              <a:buNone/>
              <a:defRPr sz="66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a:t>3</a:t>
            </a:r>
          </a:p>
        </p:txBody>
      </p:sp>
      <p:sp>
        <p:nvSpPr>
          <p:cNvPr id="26" name="Teksta vietturis 21">
            <a:extLst>
              <a:ext uri="{FF2B5EF4-FFF2-40B4-BE49-F238E27FC236}">
                <a16:creationId xmlns:a16="http://schemas.microsoft.com/office/drawing/2014/main" id="{035F2D81-C030-4421-908C-E3F84B9D862F}"/>
              </a:ext>
            </a:extLst>
          </p:cNvPr>
          <p:cNvSpPr>
            <a:spLocks noGrp="1"/>
          </p:cNvSpPr>
          <p:nvPr>
            <p:ph type="body" sz="quarter" idx="14" hasCustomPrompt="1"/>
          </p:nvPr>
        </p:nvSpPr>
        <p:spPr>
          <a:xfrm>
            <a:off x="4807020" y="1765292"/>
            <a:ext cx="783564" cy="355630"/>
          </a:xfrm>
          <a:prstGeom prst="rect">
            <a:avLst/>
          </a:prstGeom>
        </p:spPr>
        <p:txBody>
          <a:bodyPr/>
          <a:lstStyle>
            <a:lvl1pPr marL="0" indent="0">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million</a:t>
            </a:r>
            <a:endParaRPr lang="lv-LV" dirty="0"/>
          </a:p>
        </p:txBody>
      </p:sp>
      <p:sp>
        <p:nvSpPr>
          <p:cNvPr id="29" name="Teksta vietturis 21">
            <a:extLst>
              <a:ext uri="{FF2B5EF4-FFF2-40B4-BE49-F238E27FC236}">
                <a16:creationId xmlns:a16="http://schemas.microsoft.com/office/drawing/2014/main" id="{5619F296-A00B-4922-8B02-1E710FFB21CB}"/>
              </a:ext>
            </a:extLst>
          </p:cNvPr>
          <p:cNvSpPr>
            <a:spLocks noGrp="1"/>
          </p:cNvSpPr>
          <p:nvPr>
            <p:ph type="body" sz="quarter" idx="15" hasCustomPrompt="1"/>
          </p:nvPr>
        </p:nvSpPr>
        <p:spPr>
          <a:xfrm>
            <a:off x="4188694" y="2907257"/>
            <a:ext cx="1401890" cy="358774"/>
          </a:xfrm>
          <a:prstGeom prst="rect">
            <a:avLst/>
          </a:prstGeom>
        </p:spPr>
        <p:txBody>
          <a:bodyPr/>
          <a:lstStyle>
            <a:lvl1pPr marL="0" indent="0">
              <a:buFontTx/>
              <a:buNone/>
              <a:defRPr sz="2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Deposit</a:t>
            </a:r>
            <a:endParaRPr lang="lv-LV" dirty="0"/>
          </a:p>
        </p:txBody>
      </p:sp>
      <p:cxnSp>
        <p:nvCxnSpPr>
          <p:cNvPr id="38" name="Taisns savienotājs 17">
            <a:extLst>
              <a:ext uri="{FF2B5EF4-FFF2-40B4-BE49-F238E27FC236}">
                <a16:creationId xmlns:a16="http://schemas.microsoft.com/office/drawing/2014/main" id="{F500DB77-8D59-4ECB-9704-A0BA7ABFEB89}"/>
              </a:ext>
            </a:extLst>
          </p:cNvPr>
          <p:cNvCxnSpPr>
            <a:cxnSpLocks/>
          </p:cNvCxnSpPr>
          <p:nvPr userDrawn="1"/>
        </p:nvCxnSpPr>
        <p:spPr>
          <a:xfrm rot="5400000">
            <a:off x="4018080" y="1720825"/>
            <a:ext cx="0" cy="3405675"/>
          </a:xfrm>
          <a:prstGeom prst="straightConnector1">
            <a:avLst/>
          </a:prstGeom>
          <a:ln w="12700" cmpd="sng">
            <a:solidFill>
              <a:schemeClr val="tx2">
                <a:alpha val="75000"/>
              </a:schemeClr>
            </a:solidFill>
            <a:prstDash val="solid"/>
          </a:ln>
        </p:spPr>
        <p:style>
          <a:lnRef idx="1">
            <a:schemeClr val="dk1"/>
          </a:lnRef>
          <a:fillRef idx="0">
            <a:schemeClr val="dk1"/>
          </a:fillRef>
          <a:effectRef idx="0">
            <a:schemeClr val="dk1"/>
          </a:effectRef>
          <a:fontRef idx="minor">
            <a:schemeClr val="tx1"/>
          </a:fontRef>
        </p:style>
      </p:cxnSp>
      <p:sp>
        <p:nvSpPr>
          <p:cNvPr id="42" name="Teksta vietturis 21">
            <a:extLst>
              <a:ext uri="{FF2B5EF4-FFF2-40B4-BE49-F238E27FC236}">
                <a16:creationId xmlns:a16="http://schemas.microsoft.com/office/drawing/2014/main" id="{DC4EC6EC-1795-44B0-9A35-584A11F3EAD0}"/>
              </a:ext>
            </a:extLst>
          </p:cNvPr>
          <p:cNvSpPr>
            <a:spLocks noGrp="1"/>
          </p:cNvSpPr>
          <p:nvPr>
            <p:ph type="body" sz="quarter" idx="16" hasCustomPrompt="1"/>
          </p:nvPr>
        </p:nvSpPr>
        <p:spPr>
          <a:xfrm>
            <a:off x="4188694" y="3855493"/>
            <a:ext cx="1401890" cy="902837"/>
          </a:xfrm>
          <a:prstGeom prst="rect">
            <a:avLst/>
          </a:prstGeom>
        </p:spPr>
        <p:txBody>
          <a:bodyPr/>
          <a:lstStyle>
            <a:lvl1pPr marL="0" indent="0">
              <a:buFontTx/>
              <a:buNone/>
              <a:defRPr sz="66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a:t>5</a:t>
            </a:r>
          </a:p>
        </p:txBody>
      </p:sp>
      <p:sp>
        <p:nvSpPr>
          <p:cNvPr id="43" name="Teksta vietturis 21">
            <a:extLst>
              <a:ext uri="{FF2B5EF4-FFF2-40B4-BE49-F238E27FC236}">
                <a16:creationId xmlns:a16="http://schemas.microsoft.com/office/drawing/2014/main" id="{06CFA70D-1B47-434F-B2FD-A74F99192CB7}"/>
              </a:ext>
            </a:extLst>
          </p:cNvPr>
          <p:cNvSpPr>
            <a:spLocks noGrp="1"/>
          </p:cNvSpPr>
          <p:nvPr>
            <p:ph type="body" sz="quarter" idx="17" hasCustomPrompt="1"/>
          </p:nvPr>
        </p:nvSpPr>
        <p:spPr>
          <a:xfrm>
            <a:off x="4807020" y="3652278"/>
            <a:ext cx="783564" cy="355630"/>
          </a:xfrm>
          <a:prstGeom prst="rect">
            <a:avLst/>
          </a:prstGeom>
        </p:spPr>
        <p:txBody>
          <a:bodyPr/>
          <a:lstStyle>
            <a:lvl1pPr marL="0" indent="0">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million</a:t>
            </a:r>
            <a:endParaRPr lang="lv-LV" dirty="0"/>
          </a:p>
        </p:txBody>
      </p:sp>
      <p:sp>
        <p:nvSpPr>
          <p:cNvPr id="44" name="Teksta vietturis 21">
            <a:extLst>
              <a:ext uri="{FF2B5EF4-FFF2-40B4-BE49-F238E27FC236}">
                <a16:creationId xmlns:a16="http://schemas.microsoft.com/office/drawing/2014/main" id="{A2C86090-3CCC-415F-B63F-CB481B1BBAA9}"/>
              </a:ext>
            </a:extLst>
          </p:cNvPr>
          <p:cNvSpPr>
            <a:spLocks noGrp="1"/>
          </p:cNvSpPr>
          <p:nvPr>
            <p:ph type="body" sz="quarter" idx="18" hasCustomPrompt="1"/>
          </p:nvPr>
        </p:nvSpPr>
        <p:spPr>
          <a:xfrm>
            <a:off x="4188694" y="4794243"/>
            <a:ext cx="1401890" cy="358774"/>
          </a:xfrm>
          <a:prstGeom prst="rect">
            <a:avLst/>
          </a:prstGeom>
        </p:spPr>
        <p:txBody>
          <a:bodyPr/>
          <a:lstStyle>
            <a:lvl1pPr marL="0" indent="0">
              <a:buFontTx/>
              <a:buNone/>
              <a:defRPr sz="2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Deposit</a:t>
            </a:r>
            <a:endParaRPr lang="lv-LV" dirty="0"/>
          </a:p>
        </p:txBody>
      </p:sp>
      <p:sp>
        <p:nvSpPr>
          <p:cNvPr id="45" name="Teksta vietturis 21">
            <a:extLst>
              <a:ext uri="{FF2B5EF4-FFF2-40B4-BE49-F238E27FC236}">
                <a16:creationId xmlns:a16="http://schemas.microsoft.com/office/drawing/2014/main" id="{B2853BF0-275E-4823-B6AF-51FC12B5B59D}"/>
              </a:ext>
            </a:extLst>
          </p:cNvPr>
          <p:cNvSpPr>
            <a:spLocks noGrp="1"/>
          </p:cNvSpPr>
          <p:nvPr>
            <p:ph type="body" sz="quarter" idx="19" hasCustomPrompt="1"/>
          </p:nvPr>
        </p:nvSpPr>
        <p:spPr>
          <a:xfrm>
            <a:off x="2347808" y="3855493"/>
            <a:ext cx="1401890" cy="902837"/>
          </a:xfrm>
          <a:prstGeom prst="rect">
            <a:avLst/>
          </a:prstGeom>
        </p:spPr>
        <p:txBody>
          <a:bodyPr/>
          <a:lstStyle>
            <a:lvl1pPr marL="0" indent="0">
              <a:buFontTx/>
              <a:buNone/>
              <a:defRPr sz="66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a:t>5</a:t>
            </a:r>
          </a:p>
        </p:txBody>
      </p:sp>
      <p:sp>
        <p:nvSpPr>
          <p:cNvPr id="46" name="Teksta vietturis 21">
            <a:extLst>
              <a:ext uri="{FF2B5EF4-FFF2-40B4-BE49-F238E27FC236}">
                <a16:creationId xmlns:a16="http://schemas.microsoft.com/office/drawing/2014/main" id="{38EC18DA-4858-438B-95A8-9BC88471EAE3}"/>
              </a:ext>
            </a:extLst>
          </p:cNvPr>
          <p:cNvSpPr>
            <a:spLocks noGrp="1"/>
          </p:cNvSpPr>
          <p:nvPr>
            <p:ph type="body" sz="quarter" idx="20" hasCustomPrompt="1"/>
          </p:nvPr>
        </p:nvSpPr>
        <p:spPr>
          <a:xfrm>
            <a:off x="2966134" y="3652278"/>
            <a:ext cx="783564" cy="355630"/>
          </a:xfrm>
          <a:prstGeom prst="rect">
            <a:avLst/>
          </a:prstGeom>
        </p:spPr>
        <p:txBody>
          <a:bodyPr/>
          <a:lstStyle>
            <a:lvl1pPr marL="0" indent="0">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million</a:t>
            </a:r>
            <a:endParaRPr lang="lv-LV" dirty="0"/>
          </a:p>
        </p:txBody>
      </p:sp>
      <p:sp>
        <p:nvSpPr>
          <p:cNvPr id="47" name="Teksta vietturis 21">
            <a:extLst>
              <a:ext uri="{FF2B5EF4-FFF2-40B4-BE49-F238E27FC236}">
                <a16:creationId xmlns:a16="http://schemas.microsoft.com/office/drawing/2014/main" id="{005DC1A0-77A0-46CA-BB34-17EE53DBED4D}"/>
              </a:ext>
            </a:extLst>
          </p:cNvPr>
          <p:cNvSpPr>
            <a:spLocks noGrp="1"/>
          </p:cNvSpPr>
          <p:nvPr>
            <p:ph type="body" sz="quarter" idx="21" hasCustomPrompt="1"/>
          </p:nvPr>
        </p:nvSpPr>
        <p:spPr>
          <a:xfrm>
            <a:off x="2347808" y="4794243"/>
            <a:ext cx="1401890" cy="358774"/>
          </a:xfrm>
          <a:prstGeom prst="rect">
            <a:avLst/>
          </a:prstGeom>
        </p:spPr>
        <p:txBody>
          <a:bodyPr/>
          <a:lstStyle>
            <a:lvl1pPr marL="0" indent="0">
              <a:buFontTx/>
              <a:buNone/>
              <a:defRPr sz="2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Deposit</a:t>
            </a:r>
            <a:endParaRPr lang="lv-LV" dirty="0"/>
          </a:p>
        </p:txBody>
      </p:sp>
      <p:sp>
        <p:nvSpPr>
          <p:cNvPr id="48" name="Teksta vietturis 21">
            <a:extLst>
              <a:ext uri="{FF2B5EF4-FFF2-40B4-BE49-F238E27FC236}">
                <a16:creationId xmlns:a16="http://schemas.microsoft.com/office/drawing/2014/main" id="{1B4E107B-1C9B-424E-BF2A-1DAA47677678}"/>
              </a:ext>
            </a:extLst>
          </p:cNvPr>
          <p:cNvSpPr>
            <a:spLocks noGrp="1"/>
          </p:cNvSpPr>
          <p:nvPr>
            <p:ph type="body" sz="quarter" idx="22" hasCustomPrompt="1"/>
          </p:nvPr>
        </p:nvSpPr>
        <p:spPr>
          <a:xfrm>
            <a:off x="2373647" y="1968507"/>
            <a:ext cx="1401890" cy="902837"/>
          </a:xfrm>
          <a:prstGeom prst="rect">
            <a:avLst/>
          </a:prstGeom>
        </p:spPr>
        <p:txBody>
          <a:bodyPr/>
          <a:lstStyle>
            <a:lvl1pPr marL="0" indent="0">
              <a:buFontTx/>
              <a:buNone/>
              <a:defRPr sz="66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a:t>3</a:t>
            </a:r>
          </a:p>
        </p:txBody>
      </p:sp>
      <p:sp>
        <p:nvSpPr>
          <p:cNvPr id="49" name="Teksta vietturis 21">
            <a:extLst>
              <a:ext uri="{FF2B5EF4-FFF2-40B4-BE49-F238E27FC236}">
                <a16:creationId xmlns:a16="http://schemas.microsoft.com/office/drawing/2014/main" id="{7EFB96F1-B1B4-4ADA-8F4B-4641C5B14997}"/>
              </a:ext>
            </a:extLst>
          </p:cNvPr>
          <p:cNvSpPr>
            <a:spLocks noGrp="1"/>
          </p:cNvSpPr>
          <p:nvPr>
            <p:ph type="body" sz="quarter" idx="23" hasCustomPrompt="1"/>
          </p:nvPr>
        </p:nvSpPr>
        <p:spPr>
          <a:xfrm>
            <a:off x="2991973" y="1765292"/>
            <a:ext cx="783564" cy="355630"/>
          </a:xfrm>
          <a:prstGeom prst="rect">
            <a:avLst/>
          </a:prstGeom>
        </p:spPr>
        <p:txBody>
          <a:bodyPr/>
          <a:lstStyle>
            <a:lvl1pPr marL="0" indent="0">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million</a:t>
            </a:r>
            <a:endParaRPr lang="lv-LV" dirty="0"/>
          </a:p>
        </p:txBody>
      </p:sp>
      <p:sp>
        <p:nvSpPr>
          <p:cNvPr id="50" name="Teksta vietturis 21">
            <a:extLst>
              <a:ext uri="{FF2B5EF4-FFF2-40B4-BE49-F238E27FC236}">
                <a16:creationId xmlns:a16="http://schemas.microsoft.com/office/drawing/2014/main" id="{31F76DBB-F404-4A14-9241-F41FBCFB6DA1}"/>
              </a:ext>
            </a:extLst>
          </p:cNvPr>
          <p:cNvSpPr>
            <a:spLocks noGrp="1"/>
          </p:cNvSpPr>
          <p:nvPr>
            <p:ph type="body" sz="quarter" idx="24" hasCustomPrompt="1"/>
          </p:nvPr>
        </p:nvSpPr>
        <p:spPr>
          <a:xfrm>
            <a:off x="2373647" y="2907257"/>
            <a:ext cx="1401890" cy="358774"/>
          </a:xfrm>
          <a:prstGeom prst="rect">
            <a:avLst/>
          </a:prstGeom>
        </p:spPr>
        <p:txBody>
          <a:bodyPr/>
          <a:lstStyle>
            <a:lvl1pPr marL="0" indent="0">
              <a:buFontTx/>
              <a:buNone/>
              <a:defRPr sz="2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Deposit</a:t>
            </a:r>
            <a:endParaRPr lang="lv-LV" dirty="0"/>
          </a:p>
        </p:txBody>
      </p:sp>
      <p:sp>
        <p:nvSpPr>
          <p:cNvPr id="19" name="Virsraksts 13">
            <a:extLst>
              <a:ext uri="{FF2B5EF4-FFF2-40B4-BE49-F238E27FC236}">
                <a16:creationId xmlns:a16="http://schemas.microsoft.com/office/drawing/2014/main" id="{7D8306B5-2466-4356-A001-0EF69C5F0D9A}"/>
              </a:ext>
            </a:extLst>
          </p:cNvPr>
          <p:cNvSpPr>
            <a:spLocks noGrp="1"/>
          </p:cNvSpPr>
          <p:nvPr>
            <p:ph type="title" hasCustomPrompt="1"/>
          </p:nvPr>
        </p:nvSpPr>
        <p:spPr>
          <a:xfrm>
            <a:off x="8004175" y="2590800"/>
            <a:ext cx="3671888" cy="2203444"/>
          </a:xfrm>
          <a:prstGeom prst="rect">
            <a:avLst/>
          </a:prstGeom>
        </p:spPr>
        <p:txBody>
          <a:bodyPr/>
          <a:lstStyle>
            <a:lvl1pPr>
              <a:defRPr sz="5400">
                <a:solidFill>
                  <a:schemeClr val="tx1"/>
                </a:solidFill>
              </a:defRPr>
            </a:lvl1pPr>
          </a:lstStyle>
          <a:p>
            <a:r>
              <a:rPr lang="lv-LV" dirty="0" err="1"/>
              <a:t>Title</a:t>
            </a:r>
            <a:r>
              <a:rPr lang="lv-LV" dirty="0"/>
              <a:t> </a:t>
            </a:r>
            <a:r>
              <a:rPr lang="lv-LV" dirty="0" err="1"/>
              <a:t>of</a:t>
            </a:r>
            <a:r>
              <a:rPr lang="lv-LV" dirty="0"/>
              <a:t> </a:t>
            </a:r>
            <a:r>
              <a:rPr lang="lv-LV" dirty="0" err="1"/>
              <a:t>the</a:t>
            </a:r>
            <a:r>
              <a:rPr lang="lv-LV" dirty="0"/>
              <a:t> </a:t>
            </a:r>
            <a:r>
              <a:rPr lang="lv-LV" dirty="0" err="1"/>
              <a:t>New</a:t>
            </a:r>
            <a:r>
              <a:rPr lang="lv-LV" dirty="0"/>
              <a:t> </a:t>
            </a:r>
            <a:r>
              <a:rPr lang="lv-LV" dirty="0" err="1"/>
              <a:t>Section</a:t>
            </a:r>
            <a:endParaRPr lang="lv-LV" dirty="0"/>
          </a:p>
        </p:txBody>
      </p:sp>
      <p:pic>
        <p:nvPicPr>
          <p:cNvPr id="20" name="Grafika 19">
            <a:extLst>
              <a:ext uri="{FF2B5EF4-FFF2-40B4-BE49-F238E27FC236}">
                <a16:creationId xmlns:a16="http://schemas.microsoft.com/office/drawing/2014/main" id="{1C7840B2-533E-44AC-8709-3FDB04CDAF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4" y="5956553"/>
            <a:ext cx="547200" cy="911356"/>
          </a:xfrm>
          <a:prstGeom prst="rect">
            <a:avLst/>
          </a:prstGeom>
        </p:spPr>
      </p:pic>
    </p:spTree>
    <p:extLst>
      <p:ext uri="{BB962C8B-B14F-4D97-AF65-F5344CB8AC3E}">
        <p14:creationId xmlns:p14="http://schemas.microsoft.com/office/powerpoint/2010/main" val="17559998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951">
          <p15:clr>
            <a:srgbClr val="FBAE40"/>
          </p15:clr>
        </p15:guide>
        <p15:guide id="2" pos="5042">
          <p15:clr>
            <a:srgbClr val="FBAE40"/>
          </p15:clr>
        </p15:guide>
        <p15:guide id="3" orient="horz" pos="799">
          <p15:clr>
            <a:srgbClr val="FBAE40"/>
          </p15:clr>
        </p15:guide>
        <p15:guide id="4" orient="horz" pos="36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 satura bloki">
    <p:bg>
      <p:bgRef idx="1001">
        <a:schemeClr val="bg1"/>
      </p:bgRef>
    </p:bg>
    <p:spTree>
      <p:nvGrpSpPr>
        <p:cNvPr id="1" name=""/>
        <p:cNvGrpSpPr/>
        <p:nvPr/>
      </p:nvGrpSpPr>
      <p:grpSpPr>
        <a:xfrm>
          <a:off x="0" y="0"/>
          <a:ext cx="0" cy="0"/>
          <a:chOff x="0" y="0"/>
          <a:chExt cx="0" cy="0"/>
        </a:xfrm>
      </p:grpSpPr>
      <p:sp>
        <p:nvSpPr>
          <p:cNvPr id="10" name="Attēla vietturis 9">
            <a:extLst>
              <a:ext uri="{FF2B5EF4-FFF2-40B4-BE49-F238E27FC236}">
                <a16:creationId xmlns:a16="http://schemas.microsoft.com/office/drawing/2014/main" id="{24D4ABCE-51E9-4B99-BA53-3DF2BEFB2140}"/>
              </a:ext>
            </a:extLst>
          </p:cNvPr>
          <p:cNvSpPr>
            <a:spLocks noGrp="1"/>
          </p:cNvSpPr>
          <p:nvPr>
            <p:ph type="pic" sz="quarter" idx="10" hasCustomPrompt="1"/>
          </p:nvPr>
        </p:nvSpPr>
        <p:spPr>
          <a:xfrm>
            <a:off x="4665662" y="2091439"/>
            <a:ext cx="7010400" cy="3617340"/>
          </a:xfrm>
          <a:prstGeom prst="rect">
            <a:avLst/>
          </a:prstGeom>
        </p:spPr>
        <p:txBody>
          <a:bodyPr/>
          <a:lstStyle>
            <a:lvl1pPr marL="0" indent="0">
              <a:buNone/>
              <a:defRPr/>
            </a:lvl1pPr>
          </a:lstStyle>
          <a:p>
            <a:r>
              <a:rPr lang="lv-LV" dirty="0"/>
              <a:t>Picture</a:t>
            </a:r>
          </a:p>
        </p:txBody>
      </p:sp>
      <p:sp>
        <p:nvSpPr>
          <p:cNvPr id="6" name="Teksta vietturis 2">
            <a:extLst>
              <a:ext uri="{FF2B5EF4-FFF2-40B4-BE49-F238E27FC236}">
                <a16:creationId xmlns:a16="http://schemas.microsoft.com/office/drawing/2014/main" id="{7146A171-4AD1-4D0D-A806-40D3F767959A}"/>
              </a:ext>
            </a:extLst>
          </p:cNvPr>
          <p:cNvSpPr>
            <a:spLocks noGrp="1"/>
          </p:cNvSpPr>
          <p:nvPr>
            <p:ph idx="12" hasCustomPrompt="1"/>
          </p:nvPr>
        </p:nvSpPr>
        <p:spPr>
          <a:xfrm>
            <a:off x="515938" y="2076580"/>
            <a:ext cx="3600450" cy="3632199"/>
          </a:xfrm>
          <a:prstGeom prst="rect">
            <a:avLst/>
          </a:prstGeom>
        </p:spPr>
        <p:txBody>
          <a:bodyPr vert="horz" lIns="91440" tIns="45720" rIns="91440" bIns="45720" rtlCol="0">
            <a:normAutofit/>
          </a:bodyPr>
          <a:lstStyle>
            <a:lvl1pPr marL="0" indent="0">
              <a:buFont typeface="Arial" panose="020B0604020202020204" pitchFamily="34" charset="0"/>
              <a:buNone/>
              <a:defRPr sz="2000">
                <a:solidFill>
                  <a:srgbClr val="63003D"/>
                </a:solidFill>
                <a:latin typeface="Arial" panose="020B0604020202020204" pitchFamily="34" charset="0"/>
                <a:cs typeface="Arial" panose="020B0604020202020204" pitchFamily="34" charset="0"/>
              </a:defRPr>
            </a:lvl1pPr>
            <a:lvl2pPr marL="742950" indent="-285750">
              <a:buFontTx/>
              <a:buBlip>
                <a:blip r:embed="rId2"/>
              </a:buBlip>
              <a:defRPr sz="1800">
                <a:solidFill>
                  <a:srgbClr val="63003D"/>
                </a:solidFill>
                <a:latin typeface="Arial" panose="020B0604020202020204" pitchFamily="34" charset="0"/>
                <a:cs typeface="Arial" panose="020B0604020202020204" pitchFamily="34" charset="0"/>
              </a:defRPr>
            </a:lvl2pPr>
            <a:lvl3pPr marL="1200150" indent="-285750">
              <a:buFontTx/>
              <a:buBlip>
                <a:blip r:embed="rId2"/>
              </a:buBlip>
              <a:defRPr sz="1600">
                <a:solidFill>
                  <a:srgbClr val="63003D"/>
                </a:solidFill>
                <a:latin typeface="Arial" panose="020B0604020202020204" pitchFamily="34" charset="0"/>
                <a:cs typeface="Arial" panose="020B0604020202020204" pitchFamily="34" charset="0"/>
              </a:defRPr>
            </a:lvl3pPr>
            <a:lvl4pPr marL="1371600" indent="0">
              <a:buFontTx/>
              <a:buNone/>
              <a:defRPr sz="1600">
                <a:solidFill>
                  <a:srgbClr val="63003D"/>
                </a:solidFill>
                <a:latin typeface="Arial" panose="020B0604020202020204" pitchFamily="34" charset="0"/>
                <a:cs typeface="Arial" panose="020B0604020202020204" pitchFamily="34" charset="0"/>
              </a:defRPr>
            </a:lvl4pPr>
          </a:lstStyle>
          <a:p>
            <a:pPr lvl="0"/>
            <a:r>
              <a:rPr lang="lv-LV" dirty="0" err="1"/>
              <a:t>Text</a:t>
            </a:r>
            <a:endParaRPr lang="lv-LV" dirty="0"/>
          </a:p>
        </p:txBody>
      </p:sp>
      <p:sp>
        <p:nvSpPr>
          <p:cNvPr id="8" name="Virsraksta vietturis 1">
            <a:extLst>
              <a:ext uri="{FF2B5EF4-FFF2-40B4-BE49-F238E27FC236}">
                <a16:creationId xmlns:a16="http://schemas.microsoft.com/office/drawing/2014/main" id="{8FCF702D-925D-4471-B70F-11F2BA39E478}"/>
              </a:ext>
            </a:extLst>
          </p:cNvPr>
          <p:cNvSpPr>
            <a:spLocks noGrp="1"/>
          </p:cNvSpPr>
          <p:nvPr>
            <p:ph type="title" hasCustomPrompt="1"/>
          </p:nvPr>
        </p:nvSpPr>
        <p:spPr>
          <a:xfrm>
            <a:off x="515938" y="476250"/>
            <a:ext cx="11160125" cy="1325563"/>
          </a:xfrm>
          <a:prstGeom prst="rect">
            <a:avLst/>
          </a:prstGeom>
        </p:spPr>
        <p:txBody>
          <a:bodyPr vert="horz" lIns="91440" tIns="45720" rIns="91440" bIns="45720" rtlCol="0" anchor="ctr">
            <a:normAutofit/>
          </a:bodyPr>
          <a:lstStyle>
            <a:lvl1pPr>
              <a:defRPr>
                <a:solidFill>
                  <a:schemeClr val="tx1"/>
                </a:solidFill>
              </a:defRPr>
            </a:lvl1pPr>
          </a:lstStyle>
          <a:p>
            <a:r>
              <a:rPr lang="lv-LV" dirty="0" err="1"/>
              <a:t>Title</a:t>
            </a:r>
            <a:r>
              <a:rPr lang="lv-LV" dirty="0"/>
              <a:t> </a:t>
            </a:r>
            <a:r>
              <a:rPr lang="lv-LV" dirty="0" err="1"/>
              <a:t>of</a:t>
            </a:r>
            <a:r>
              <a:rPr lang="lv-LV" dirty="0"/>
              <a:t> </a:t>
            </a:r>
            <a:r>
              <a:rPr lang="lv-LV" dirty="0" err="1"/>
              <a:t>the</a:t>
            </a:r>
            <a:r>
              <a:rPr lang="lv-LV" dirty="0"/>
              <a:t> </a:t>
            </a:r>
            <a:r>
              <a:rPr lang="lv-LV" dirty="0" err="1"/>
              <a:t>New</a:t>
            </a:r>
            <a:r>
              <a:rPr lang="lv-LV" dirty="0"/>
              <a:t> </a:t>
            </a:r>
            <a:r>
              <a:rPr lang="lv-LV" dirty="0" err="1"/>
              <a:t>section</a:t>
            </a:r>
            <a:endParaRPr lang="lv-LV" dirty="0"/>
          </a:p>
        </p:txBody>
      </p:sp>
    </p:spTree>
    <p:extLst>
      <p:ext uri="{BB962C8B-B14F-4D97-AF65-F5344CB8AC3E}">
        <p14:creationId xmlns:p14="http://schemas.microsoft.com/office/powerpoint/2010/main" val="7952930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tu atainojums_4_s">
    <p:bg>
      <p:bgRef idx="1001">
        <a:schemeClr val="bg2"/>
      </p:bgRef>
    </p:bg>
    <p:spTree>
      <p:nvGrpSpPr>
        <p:cNvPr id="1" name=""/>
        <p:cNvGrpSpPr/>
        <p:nvPr/>
      </p:nvGrpSpPr>
      <p:grpSpPr>
        <a:xfrm>
          <a:off x="0" y="0"/>
          <a:ext cx="0" cy="0"/>
          <a:chOff x="0" y="0"/>
          <a:chExt cx="0" cy="0"/>
        </a:xfrm>
      </p:grpSpPr>
      <p:cxnSp>
        <p:nvCxnSpPr>
          <p:cNvPr id="18" name="Taisns savienotājs 17">
            <a:extLst>
              <a:ext uri="{FF2B5EF4-FFF2-40B4-BE49-F238E27FC236}">
                <a16:creationId xmlns:a16="http://schemas.microsoft.com/office/drawing/2014/main" id="{0CB0E98D-85F3-4FB2-8C49-640032DF0E8D}"/>
              </a:ext>
            </a:extLst>
          </p:cNvPr>
          <p:cNvCxnSpPr>
            <a:cxnSpLocks/>
          </p:cNvCxnSpPr>
          <p:nvPr userDrawn="1"/>
        </p:nvCxnSpPr>
        <p:spPr>
          <a:xfrm>
            <a:off x="3941537" y="1756850"/>
            <a:ext cx="0" cy="3405675"/>
          </a:xfrm>
          <a:prstGeom prst="straightConnector1">
            <a:avLst/>
          </a:prstGeom>
          <a:ln w="12700" cmpd="sng">
            <a:solidFill>
              <a:schemeClr val="tx1">
                <a:alpha val="35000"/>
              </a:schemeClr>
            </a:solidFill>
            <a:prstDash val="solid"/>
          </a:ln>
        </p:spPr>
        <p:style>
          <a:lnRef idx="1">
            <a:schemeClr val="dk1"/>
          </a:lnRef>
          <a:fillRef idx="0">
            <a:schemeClr val="dk1"/>
          </a:fillRef>
          <a:effectRef idx="0">
            <a:schemeClr val="dk1"/>
          </a:effectRef>
          <a:fontRef idx="minor">
            <a:schemeClr val="tx1"/>
          </a:fontRef>
        </p:style>
      </p:cxnSp>
      <p:sp>
        <p:nvSpPr>
          <p:cNvPr id="23" name="Teksta vietturis 21">
            <a:extLst>
              <a:ext uri="{FF2B5EF4-FFF2-40B4-BE49-F238E27FC236}">
                <a16:creationId xmlns:a16="http://schemas.microsoft.com/office/drawing/2014/main" id="{23BF840C-C244-4426-8CD6-FA848EA7CA32}"/>
              </a:ext>
            </a:extLst>
          </p:cNvPr>
          <p:cNvSpPr>
            <a:spLocks noGrp="1"/>
          </p:cNvSpPr>
          <p:nvPr>
            <p:ph type="body" sz="quarter" idx="11" hasCustomPrompt="1"/>
          </p:nvPr>
        </p:nvSpPr>
        <p:spPr>
          <a:xfrm>
            <a:off x="4188694" y="1968507"/>
            <a:ext cx="1401890" cy="902837"/>
          </a:xfrm>
          <a:prstGeom prst="rect">
            <a:avLst/>
          </a:prstGeom>
        </p:spPr>
        <p:txBody>
          <a:bodyPr/>
          <a:lstStyle>
            <a:lvl1pPr marL="0" indent="0">
              <a:buFontTx/>
              <a:buNone/>
              <a:defRPr sz="66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a:t>3</a:t>
            </a:r>
          </a:p>
        </p:txBody>
      </p:sp>
      <p:sp>
        <p:nvSpPr>
          <p:cNvPr id="26" name="Teksta vietturis 21">
            <a:extLst>
              <a:ext uri="{FF2B5EF4-FFF2-40B4-BE49-F238E27FC236}">
                <a16:creationId xmlns:a16="http://schemas.microsoft.com/office/drawing/2014/main" id="{035F2D81-C030-4421-908C-E3F84B9D862F}"/>
              </a:ext>
            </a:extLst>
          </p:cNvPr>
          <p:cNvSpPr>
            <a:spLocks noGrp="1"/>
          </p:cNvSpPr>
          <p:nvPr>
            <p:ph type="body" sz="quarter" idx="14" hasCustomPrompt="1"/>
          </p:nvPr>
        </p:nvSpPr>
        <p:spPr>
          <a:xfrm>
            <a:off x="4807020" y="1765292"/>
            <a:ext cx="783564" cy="355630"/>
          </a:xfrm>
          <a:prstGeom prst="rect">
            <a:avLst/>
          </a:prstGeom>
        </p:spPr>
        <p:txBody>
          <a:bodyPr/>
          <a:lstStyle>
            <a:lvl1pPr marL="0" indent="0">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million</a:t>
            </a:r>
            <a:endParaRPr lang="lv-LV" dirty="0"/>
          </a:p>
        </p:txBody>
      </p:sp>
      <p:sp>
        <p:nvSpPr>
          <p:cNvPr id="29" name="Teksta vietturis 21">
            <a:extLst>
              <a:ext uri="{FF2B5EF4-FFF2-40B4-BE49-F238E27FC236}">
                <a16:creationId xmlns:a16="http://schemas.microsoft.com/office/drawing/2014/main" id="{5619F296-A00B-4922-8B02-1E710FFB21CB}"/>
              </a:ext>
            </a:extLst>
          </p:cNvPr>
          <p:cNvSpPr>
            <a:spLocks noGrp="1"/>
          </p:cNvSpPr>
          <p:nvPr>
            <p:ph type="body" sz="quarter" idx="15" hasCustomPrompt="1"/>
          </p:nvPr>
        </p:nvSpPr>
        <p:spPr>
          <a:xfrm>
            <a:off x="4188694" y="2907257"/>
            <a:ext cx="1401890" cy="358774"/>
          </a:xfrm>
          <a:prstGeom prst="rect">
            <a:avLst/>
          </a:prstGeom>
        </p:spPr>
        <p:txBody>
          <a:bodyPr/>
          <a:lstStyle>
            <a:lvl1pPr marL="0" indent="0">
              <a:buFontTx/>
              <a:buNone/>
              <a:defRPr sz="2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Deposit</a:t>
            </a:r>
            <a:endParaRPr lang="lv-LV" dirty="0"/>
          </a:p>
        </p:txBody>
      </p:sp>
      <p:cxnSp>
        <p:nvCxnSpPr>
          <p:cNvPr id="38" name="Taisns savienotājs 17">
            <a:extLst>
              <a:ext uri="{FF2B5EF4-FFF2-40B4-BE49-F238E27FC236}">
                <a16:creationId xmlns:a16="http://schemas.microsoft.com/office/drawing/2014/main" id="{F500DB77-8D59-4ECB-9704-A0BA7ABFEB89}"/>
              </a:ext>
            </a:extLst>
          </p:cNvPr>
          <p:cNvCxnSpPr>
            <a:cxnSpLocks/>
          </p:cNvCxnSpPr>
          <p:nvPr userDrawn="1"/>
        </p:nvCxnSpPr>
        <p:spPr>
          <a:xfrm rot="5400000">
            <a:off x="4018080" y="1720825"/>
            <a:ext cx="0" cy="3405675"/>
          </a:xfrm>
          <a:prstGeom prst="straightConnector1">
            <a:avLst/>
          </a:prstGeom>
          <a:ln w="12700" cmpd="sng">
            <a:solidFill>
              <a:schemeClr val="tx1">
                <a:alpha val="35000"/>
              </a:schemeClr>
            </a:solidFill>
            <a:prstDash val="solid"/>
          </a:ln>
        </p:spPr>
        <p:style>
          <a:lnRef idx="1">
            <a:schemeClr val="dk1"/>
          </a:lnRef>
          <a:fillRef idx="0">
            <a:schemeClr val="dk1"/>
          </a:fillRef>
          <a:effectRef idx="0">
            <a:schemeClr val="dk1"/>
          </a:effectRef>
          <a:fontRef idx="minor">
            <a:schemeClr val="tx1"/>
          </a:fontRef>
        </p:style>
      </p:cxnSp>
      <p:sp>
        <p:nvSpPr>
          <p:cNvPr id="42" name="Teksta vietturis 21">
            <a:extLst>
              <a:ext uri="{FF2B5EF4-FFF2-40B4-BE49-F238E27FC236}">
                <a16:creationId xmlns:a16="http://schemas.microsoft.com/office/drawing/2014/main" id="{DC4EC6EC-1795-44B0-9A35-584A11F3EAD0}"/>
              </a:ext>
            </a:extLst>
          </p:cNvPr>
          <p:cNvSpPr>
            <a:spLocks noGrp="1"/>
          </p:cNvSpPr>
          <p:nvPr>
            <p:ph type="body" sz="quarter" idx="16" hasCustomPrompt="1"/>
          </p:nvPr>
        </p:nvSpPr>
        <p:spPr>
          <a:xfrm>
            <a:off x="4188694" y="3855493"/>
            <a:ext cx="1401890" cy="902837"/>
          </a:xfrm>
          <a:prstGeom prst="rect">
            <a:avLst/>
          </a:prstGeom>
        </p:spPr>
        <p:txBody>
          <a:bodyPr/>
          <a:lstStyle>
            <a:lvl1pPr marL="0" indent="0">
              <a:buFontTx/>
              <a:buNone/>
              <a:defRPr sz="66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a:t>5</a:t>
            </a:r>
          </a:p>
        </p:txBody>
      </p:sp>
      <p:sp>
        <p:nvSpPr>
          <p:cNvPr id="43" name="Teksta vietturis 21">
            <a:extLst>
              <a:ext uri="{FF2B5EF4-FFF2-40B4-BE49-F238E27FC236}">
                <a16:creationId xmlns:a16="http://schemas.microsoft.com/office/drawing/2014/main" id="{06CFA70D-1B47-434F-B2FD-A74F99192CB7}"/>
              </a:ext>
            </a:extLst>
          </p:cNvPr>
          <p:cNvSpPr>
            <a:spLocks noGrp="1"/>
          </p:cNvSpPr>
          <p:nvPr>
            <p:ph type="body" sz="quarter" idx="17" hasCustomPrompt="1"/>
          </p:nvPr>
        </p:nvSpPr>
        <p:spPr>
          <a:xfrm>
            <a:off x="4807020" y="3652278"/>
            <a:ext cx="783564" cy="355630"/>
          </a:xfrm>
          <a:prstGeom prst="rect">
            <a:avLst/>
          </a:prstGeom>
        </p:spPr>
        <p:txBody>
          <a:bodyPr/>
          <a:lstStyle>
            <a:lvl1pPr marL="0" indent="0">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million</a:t>
            </a:r>
            <a:endParaRPr lang="lv-LV" dirty="0"/>
          </a:p>
        </p:txBody>
      </p:sp>
      <p:sp>
        <p:nvSpPr>
          <p:cNvPr id="44" name="Teksta vietturis 21">
            <a:extLst>
              <a:ext uri="{FF2B5EF4-FFF2-40B4-BE49-F238E27FC236}">
                <a16:creationId xmlns:a16="http://schemas.microsoft.com/office/drawing/2014/main" id="{A2C86090-3CCC-415F-B63F-CB481B1BBAA9}"/>
              </a:ext>
            </a:extLst>
          </p:cNvPr>
          <p:cNvSpPr>
            <a:spLocks noGrp="1"/>
          </p:cNvSpPr>
          <p:nvPr>
            <p:ph type="body" sz="quarter" idx="18" hasCustomPrompt="1"/>
          </p:nvPr>
        </p:nvSpPr>
        <p:spPr>
          <a:xfrm>
            <a:off x="4188694" y="4794243"/>
            <a:ext cx="1401890" cy="358774"/>
          </a:xfrm>
          <a:prstGeom prst="rect">
            <a:avLst/>
          </a:prstGeom>
        </p:spPr>
        <p:txBody>
          <a:bodyPr/>
          <a:lstStyle>
            <a:lvl1pPr marL="0" indent="0">
              <a:buFontTx/>
              <a:buNone/>
              <a:defRPr sz="2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Deposit</a:t>
            </a:r>
            <a:endParaRPr lang="lv-LV" dirty="0"/>
          </a:p>
        </p:txBody>
      </p:sp>
      <p:sp>
        <p:nvSpPr>
          <p:cNvPr id="45" name="Teksta vietturis 21">
            <a:extLst>
              <a:ext uri="{FF2B5EF4-FFF2-40B4-BE49-F238E27FC236}">
                <a16:creationId xmlns:a16="http://schemas.microsoft.com/office/drawing/2014/main" id="{B2853BF0-275E-4823-B6AF-51FC12B5B59D}"/>
              </a:ext>
            </a:extLst>
          </p:cNvPr>
          <p:cNvSpPr>
            <a:spLocks noGrp="1"/>
          </p:cNvSpPr>
          <p:nvPr>
            <p:ph type="body" sz="quarter" idx="19" hasCustomPrompt="1"/>
          </p:nvPr>
        </p:nvSpPr>
        <p:spPr>
          <a:xfrm>
            <a:off x="2347808" y="3855493"/>
            <a:ext cx="1401890" cy="902837"/>
          </a:xfrm>
          <a:prstGeom prst="rect">
            <a:avLst/>
          </a:prstGeom>
        </p:spPr>
        <p:txBody>
          <a:bodyPr/>
          <a:lstStyle>
            <a:lvl1pPr marL="0" indent="0">
              <a:buFontTx/>
              <a:buNone/>
              <a:defRPr sz="66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a:t>5</a:t>
            </a:r>
          </a:p>
        </p:txBody>
      </p:sp>
      <p:sp>
        <p:nvSpPr>
          <p:cNvPr id="46" name="Teksta vietturis 21">
            <a:extLst>
              <a:ext uri="{FF2B5EF4-FFF2-40B4-BE49-F238E27FC236}">
                <a16:creationId xmlns:a16="http://schemas.microsoft.com/office/drawing/2014/main" id="{38EC18DA-4858-438B-95A8-9BC88471EAE3}"/>
              </a:ext>
            </a:extLst>
          </p:cNvPr>
          <p:cNvSpPr>
            <a:spLocks noGrp="1"/>
          </p:cNvSpPr>
          <p:nvPr>
            <p:ph type="body" sz="quarter" idx="20" hasCustomPrompt="1"/>
          </p:nvPr>
        </p:nvSpPr>
        <p:spPr>
          <a:xfrm>
            <a:off x="2966134" y="3652278"/>
            <a:ext cx="783564" cy="355630"/>
          </a:xfrm>
          <a:prstGeom prst="rect">
            <a:avLst/>
          </a:prstGeom>
        </p:spPr>
        <p:txBody>
          <a:bodyPr/>
          <a:lstStyle>
            <a:lvl1pPr marL="0" indent="0">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million</a:t>
            </a:r>
            <a:endParaRPr lang="lv-LV" dirty="0"/>
          </a:p>
        </p:txBody>
      </p:sp>
      <p:sp>
        <p:nvSpPr>
          <p:cNvPr id="47" name="Teksta vietturis 21">
            <a:extLst>
              <a:ext uri="{FF2B5EF4-FFF2-40B4-BE49-F238E27FC236}">
                <a16:creationId xmlns:a16="http://schemas.microsoft.com/office/drawing/2014/main" id="{005DC1A0-77A0-46CA-BB34-17EE53DBED4D}"/>
              </a:ext>
            </a:extLst>
          </p:cNvPr>
          <p:cNvSpPr>
            <a:spLocks noGrp="1"/>
          </p:cNvSpPr>
          <p:nvPr>
            <p:ph type="body" sz="quarter" idx="21" hasCustomPrompt="1"/>
          </p:nvPr>
        </p:nvSpPr>
        <p:spPr>
          <a:xfrm>
            <a:off x="2347808" y="4794243"/>
            <a:ext cx="1401890" cy="358774"/>
          </a:xfrm>
          <a:prstGeom prst="rect">
            <a:avLst/>
          </a:prstGeom>
        </p:spPr>
        <p:txBody>
          <a:bodyPr/>
          <a:lstStyle>
            <a:lvl1pPr marL="0" indent="0">
              <a:buFontTx/>
              <a:buNone/>
              <a:defRPr sz="2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Deposit</a:t>
            </a:r>
            <a:endParaRPr lang="lv-LV" dirty="0"/>
          </a:p>
        </p:txBody>
      </p:sp>
      <p:sp>
        <p:nvSpPr>
          <p:cNvPr id="48" name="Teksta vietturis 21">
            <a:extLst>
              <a:ext uri="{FF2B5EF4-FFF2-40B4-BE49-F238E27FC236}">
                <a16:creationId xmlns:a16="http://schemas.microsoft.com/office/drawing/2014/main" id="{1B4E107B-1C9B-424E-BF2A-1DAA47677678}"/>
              </a:ext>
            </a:extLst>
          </p:cNvPr>
          <p:cNvSpPr>
            <a:spLocks noGrp="1"/>
          </p:cNvSpPr>
          <p:nvPr>
            <p:ph type="body" sz="quarter" idx="22" hasCustomPrompt="1"/>
          </p:nvPr>
        </p:nvSpPr>
        <p:spPr>
          <a:xfrm>
            <a:off x="2373647" y="1968507"/>
            <a:ext cx="1401890" cy="902837"/>
          </a:xfrm>
          <a:prstGeom prst="rect">
            <a:avLst/>
          </a:prstGeom>
        </p:spPr>
        <p:txBody>
          <a:bodyPr/>
          <a:lstStyle>
            <a:lvl1pPr marL="0" indent="0">
              <a:buFontTx/>
              <a:buNone/>
              <a:defRPr sz="66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a:t>3</a:t>
            </a:r>
          </a:p>
        </p:txBody>
      </p:sp>
      <p:sp>
        <p:nvSpPr>
          <p:cNvPr id="49" name="Teksta vietturis 21">
            <a:extLst>
              <a:ext uri="{FF2B5EF4-FFF2-40B4-BE49-F238E27FC236}">
                <a16:creationId xmlns:a16="http://schemas.microsoft.com/office/drawing/2014/main" id="{7EFB96F1-B1B4-4ADA-8F4B-4641C5B14997}"/>
              </a:ext>
            </a:extLst>
          </p:cNvPr>
          <p:cNvSpPr>
            <a:spLocks noGrp="1"/>
          </p:cNvSpPr>
          <p:nvPr>
            <p:ph type="body" sz="quarter" idx="23" hasCustomPrompt="1"/>
          </p:nvPr>
        </p:nvSpPr>
        <p:spPr>
          <a:xfrm>
            <a:off x="2991973" y="1765292"/>
            <a:ext cx="783564" cy="355630"/>
          </a:xfrm>
          <a:prstGeom prst="rect">
            <a:avLst/>
          </a:prstGeom>
        </p:spPr>
        <p:txBody>
          <a:bodyPr/>
          <a:lstStyle>
            <a:lvl1pPr marL="0" indent="0">
              <a:buFontTx/>
              <a:buNone/>
              <a:defRPr sz="1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million</a:t>
            </a:r>
            <a:endParaRPr lang="lv-LV" dirty="0"/>
          </a:p>
        </p:txBody>
      </p:sp>
      <p:sp>
        <p:nvSpPr>
          <p:cNvPr id="50" name="Teksta vietturis 21">
            <a:extLst>
              <a:ext uri="{FF2B5EF4-FFF2-40B4-BE49-F238E27FC236}">
                <a16:creationId xmlns:a16="http://schemas.microsoft.com/office/drawing/2014/main" id="{31F76DBB-F404-4A14-9241-F41FBCFB6DA1}"/>
              </a:ext>
            </a:extLst>
          </p:cNvPr>
          <p:cNvSpPr>
            <a:spLocks noGrp="1"/>
          </p:cNvSpPr>
          <p:nvPr>
            <p:ph type="body" sz="quarter" idx="24" hasCustomPrompt="1"/>
          </p:nvPr>
        </p:nvSpPr>
        <p:spPr>
          <a:xfrm>
            <a:off x="2373647" y="2907257"/>
            <a:ext cx="1401890" cy="358774"/>
          </a:xfrm>
          <a:prstGeom prst="rect">
            <a:avLst/>
          </a:prstGeom>
        </p:spPr>
        <p:txBody>
          <a:bodyPr/>
          <a:lstStyle>
            <a:lvl1pPr marL="0" indent="0">
              <a:buFontTx/>
              <a:buNone/>
              <a:defRPr sz="2400">
                <a:solidFill>
                  <a:schemeClr val="tx1"/>
                </a:solidFill>
                <a:latin typeface="Arial" panose="020B0604020202020204" pitchFamily="34" charset="0"/>
                <a:cs typeface="Arial" panose="020B0604020202020204" pitchFamily="34" charset="0"/>
              </a:defRPr>
            </a:lvl1pPr>
            <a:lvl2pPr marL="457200" indent="0">
              <a:buFontTx/>
              <a:buNone/>
              <a:defRPr sz="900">
                <a:latin typeface="Arial" panose="020B0604020202020204" pitchFamily="34" charset="0"/>
                <a:cs typeface="Arial" panose="020B0604020202020204" pitchFamily="34" charset="0"/>
              </a:defRPr>
            </a:lvl2pPr>
            <a:lvl3pPr marL="914400" indent="0">
              <a:buFontTx/>
              <a:buNone/>
              <a:defRPr sz="800">
                <a:latin typeface="Arial" panose="020B0604020202020204" pitchFamily="34" charset="0"/>
                <a:cs typeface="Arial" panose="020B0604020202020204" pitchFamily="34" charset="0"/>
              </a:defRPr>
            </a:lvl3pPr>
            <a:lvl4pPr marL="1371600" indent="0">
              <a:buFontTx/>
              <a:buNone/>
              <a:defRPr sz="700">
                <a:latin typeface="Arial" panose="020B0604020202020204" pitchFamily="34" charset="0"/>
                <a:cs typeface="Arial" panose="020B0604020202020204" pitchFamily="34" charset="0"/>
              </a:defRPr>
            </a:lvl4pPr>
            <a:lvl5pPr marL="1828800" indent="0">
              <a:buFontTx/>
              <a:buNone/>
              <a:defRPr sz="700">
                <a:latin typeface="Arial" panose="020B0604020202020204" pitchFamily="34" charset="0"/>
                <a:cs typeface="Arial" panose="020B0604020202020204" pitchFamily="34" charset="0"/>
              </a:defRPr>
            </a:lvl5pPr>
          </a:lstStyle>
          <a:p>
            <a:pPr lvl="0"/>
            <a:r>
              <a:rPr lang="lv-LV" dirty="0" err="1"/>
              <a:t>Deposit</a:t>
            </a:r>
            <a:endParaRPr lang="lv-LV" dirty="0"/>
          </a:p>
        </p:txBody>
      </p:sp>
      <p:sp>
        <p:nvSpPr>
          <p:cNvPr id="19" name="Virsraksts 13">
            <a:extLst>
              <a:ext uri="{FF2B5EF4-FFF2-40B4-BE49-F238E27FC236}">
                <a16:creationId xmlns:a16="http://schemas.microsoft.com/office/drawing/2014/main" id="{7FDFF377-FB62-48B0-A10C-475BD4FBAFA2}"/>
              </a:ext>
            </a:extLst>
          </p:cNvPr>
          <p:cNvSpPr>
            <a:spLocks noGrp="1"/>
          </p:cNvSpPr>
          <p:nvPr>
            <p:ph type="title" hasCustomPrompt="1"/>
          </p:nvPr>
        </p:nvSpPr>
        <p:spPr>
          <a:xfrm>
            <a:off x="8004175" y="2590800"/>
            <a:ext cx="3671888" cy="2203444"/>
          </a:xfrm>
          <a:prstGeom prst="rect">
            <a:avLst/>
          </a:prstGeom>
        </p:spPr>
        <p:txBody>
          <a:bodyPr/>
          <a:lstStyle>
            <a:lvl1pPr>
              <a:defRPr sz="5400">
                <a:solidFill>
                  <a:schemeClr val="tx1"/>
                </a:solidFill>
              </a:defRPr>
            </a:lvl1pPr>
          </a:lstStyle>
          <a:p>
            <a:r>
              <a:rPr lang="lv-LV" dirty="0" err="1"/>
              <a:t>Title</a:t>
            </a:r>
            <a:r>
              <a:rPr lang="lv-LV" dirty="0"/>
              <a:t> </a:t>
            </a:r>
            <a:r>
              <a:rPr lang="lv-LV" dirty="0" err="1"/>
              <a:t>of</a:t>
            </a:r>
            <a:r>
              <a:rPr lang="lv-LV" dirty="0"/>
              <a:t> </a:t>
            </a:r>
            <a:r>
              <a:rPr lang="lv-LV" dirty="0" err="1"/>
              <a:t>the</a:t>
            </a:r>
            <a:r>
              <a:rPr lang="lv-LV" dirty="0"/>
              <a:t> </a:t>
            </a:r>
            <a:r>
              <a:rPr lang="lv-LV" dirty="0" err="1"/>
              <a:t>New</a:t>
            </a:r>
            <a:r>
              <a:rPr lang="lv-LV" dirty="0"/>
              <a:t> </a:t>
            </a:r>
            <a:r>
              <a:rPr lang="lv-LV" dirty="0" err="1"/>
              <a:t>section</a:t>
            </a:r>
            <a:endParaRPr lang="lv-LV" dirty="0"/>
          </a:p>
        </p:txBody>
      </p:sp>
      <p:sp>
        <p:nvSpPr>
          <p:cNvPr id="17" name="Slide_Number_Placeholder">
            <a:extLst>
              <a:ext uri="{FF2B5EF4-FFF2-40B4-BE49-F238E27FC236}">
                <a16:creationId xmlns:a16="http://schemas.microsoft.com/office/drawing/2014/main" id="{371ED5B9-8A65-4AC2-8B3F-A1F2A1BA7262}"/>
              </a:ext>
            </a:extLst>
          </p:cNvPr>
          <p:cNvSpPr>
            <a:spLocks noGrp="1"/>
          </p:cNvSpPr>
          <p:nvPr>
            <p:ph type="sldNum" sz="quarter" idx="4"/>
          </p:nvPr>
        </p:nvSpPr>
        <p:spPr>
          <a:xfrm>
            <a:off x="11643199" y="6494460"/>
            <a:ext cx="169918" cy="138499"/>
          </a:xfrm>
          <a:prstGeom prst="rect">
            <a:avLst/>
          </a:prstGeom>
        </p:spPr>
        <p:txBody>
          <a:bodyPr vert="horz" wrap="none" lIns="0" tIns="0" rIns="0" bIns="0" rtlCol="0" anchor="ctr">
            <a:spAutoFit/>
          </a:bodyPr>
          <a:lstStyle>
            <a:lvl1pPr algn="r" rtl="0" fontAlgn="base">
              <a:spcBef>
                <a:spcPct val="0"/>
              </a:spcBef>
              <a:spcAft>
                <a:spcPct val="0"/>
              </a:spcAft>
              <a:defRPr lang="en-US" sz="900" kern="1200" smtClean="0">
                <a:solidFill>
                  <a:schemeClr val="tx1"/>
                </a:solidFill>
                <a:latin typeface="Georgia" pitchFamily="18" charset="0"/>
                <a:ea typeface="+mn-ea"/>
                <a:cs typeface="Arial" charset="0"/>
              </a:defRPr>
            </a:lvl1pPr>
          </a:lstStyle>
          <a:p>
            <a:fld id="{A4E8FD29-E1D2-48C4-99D8-E65FB2387B86}" type="slidenum">
              <a:rPr lang="en-US" smtClean="0"/>
              <a:t>‹#›</a:t>
            </a:fld>
            <a:endParaRPr lang="en-US" dirty="0"/>
          </a:p>
        </p:txBody>
      </p:sp>
    </p:spTree>
    <p:extLst>
      <p:ext uri="{BB962C8B-B14F-4D97-AF65-F5344CB8AC3E}">
        <p14:creationId xmlns:p14="http://schemas.microsoft.com/office/powerpoint/2010/main" val="4672510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951">
          <p15:clr>
            <a:srgbClr val="FBAE40"/>
          </p15:clr>
        </p15:guide>
        <p15:guide id="2" pos="5042">
          <p15:clr>
            <a:srgbClr val="FBAE40"/>
          </p15:clr>
        </p15:guide>
        <p15:guide id="3" orient="horz" pos="799">
          <p15:clr>
            <a:srgbClr val="FBAE40"/>
          </p15:clr>
        </p15:guide>
        <p15:guide id="4" orient="horz" pos="36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ielāgots izkārtojums">
    <p:spTree>
      <p:nvGrpSpPr>
        <p:cNvPr id="1" name=""/>
        <p:cNvGrpSpPr/>
        <p:nvPr/>
      </p:nvGrpSpPr>
      <p:grpSpPr>
        <a:xfrm>
          <a:off x="0" y="0"/>
          <a:ext cx="0" cy="0"/>
          <a:chOff x="0" y="0"/>
          <a:chExt cx="0" cy="0"/>
        </a:xfrm>
      </p:grpSpPr>
      <p:sp>
        <p:nvSpPr>
          <p:cNvPr id="7" name="Teksta vietturis 6">
            <a:extLst>
              <a:ext uri="{FF2B5EF4-FFF2-40B4-BE49-F238E27FC236}">
                <a16:creationId xmlns:a16="http://schemas.microsoft.com/office/drawing/2014/main" id="{CDD8E6E7-8280-456F-8940-C6E9B7EE511F}"/>
              </a:ext>
            </a:extLst>
          </p:cNvPr>
          <p:cNvSpPr>
            <a:spLocks noGrp="1"/>
          </p:cNvSpPr>
          <p:nvPr>
            <p:ph type="body" sz="quarter" idx="10" hasCustomPrompt="1"/>
          </p:nvPr>
        </p:nvSpPr>
        <p:spPr>
          <a:xfrm>
            <a:off x="3722463" y="1284061"/>
            <a:ext cx="1419225" cy="1419225"/>
          </a:xfrm>
          <a:prstGeom prst="rect">
            <a:avLst/>
          </a:prstGeom>
          <a:ln w="3175">
            <a:solidFill>
              <a:schemeClr val="accent1"/>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8" name="Teksta vietturis 6">
            <a:extLst>
              <a:ext uri="{FF2B5EF4-FFF2-40B4-BE49-F238E27FC236}">
                <a16:creationId xmlns:a16="http://schemas.microsoft.com/office/drawing/2014/main" id="{3ECB1511-6FF2-4AA5-BBBC-3A3EDC5C9E8C}"/>
              </a:ext>
            </a:extLst>
          </p:cNvPr>
          <p:cNvSpPr>
            <a:spLocks noGrp="1"/>
          </p:cNvSpPr>
          <p:nvPr>
            <p:ph type="body" sz="quarter" idx="11" hasCustomPrompt="1"/>
          </p:nvPr>
        </p:nvSpPr>
        <p:spPr>
          <a:xfrm>
            <a:off x="7061659" y="1284061"/>
            <a:ext cx="1419225" cy="1419225"/>
          </a:xfrm>
          <a:prstGeom prst="rect">
            <a:avLst/>
          </a:prstGeom>
          <a:ln w="3175">
            <a:solidFill>
              <a:schemeClr val="accent1"/>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9" name="Teksta vietturis 6">
            <a:extLst>
              <a:ext uri="{FF2B5EF4-FFF2-40B4-BE49-F238E27FC236}">
                <a16:creationId xmlns:a16="http://schemas.microsoft.com/office/drawing/2014/main" id="{8CFEC493-C302-42EC-B901-AE38403F0FFF}"/>
              </a:ext>
            </a:extLst>
          </p:cNvPr>
          <p:cNvSpPr>
            <a:spLocks noGrp="1"/>
          </p:cNvSpPr>
          <p:nvPr>
            <p:ph type="body" sz="quarter" idx="12" hasCustomPrompt="1"/>
          </p:nvPr>
        </p:nvSpPr>
        <p:spPr>
          <a:xfrm>
            <a:off x="5392061" y="1284061"/>
            <a:ext cx="1419225" cy="1419225"/>
          </a:xfrm>
          <a:prstGeom prst="rect">
            <a:avLst/>
          </a:prstGeom>
          <a:ln w="3175">
            <a:solidFill>
              <a:schemeClr val="accent1"/>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13" name="Teksta vietturis 6">
            <a:extLst>
              <a:ext uri="{FF2B5EF4-FFF2-40B4-BE49-F238E27FC236}">
                <a16:creationId xmlns:a16="http://schemas.microsoft.com/office/drawing/2014/main" id="{859FB641-FD5B-4A37-9D47-3742D9C3C275}"/>
              </a:ext>
            </a:extLst>
          </p:cNvPr>
          <p:cNvSpPr>
            <a:spLocks noGrp="1"/>
          </p:cNvSpPr>
          <p:nvPr>
            <p:ph type="body" sz="quarter" idx="15" hasCustomPrompt="1"/>
          </p:nvPr>
        </p:nvSpPr>
        <p:spPr>
          <a:xfrm>
            <a:off x="3722463" y="2971346"/>
            <a:ext cx="1419225" cy="1419225"/>
          </a:xfrm>
          <a:prstGeom prst="rect">
            <a:avLst/>
          </a:prstGeom>
          <a:ln w="3175">
            <a:solidFill>
              <a:schemeClr val="accent1"/>
            </a:solidFill>
          </a:ln>
        </p:spPr>
        <p:txBody>
          <a:bodyPr>
            <a:normAutofit/>
          </a:bodyPr>
          <a:lstStyle>
            <a:lvl1pPr marL="0" indent="0" algn="ctr">
              <a:buNone/>
              <a:defRPr sz="1800"/>
            </a:lvl1pPr>
            <a:lvl5pPr marL="1828800" indent="0">
              <a:buNone/>
              <a:defRPr/>
            </a:lvl5pPr>
          </a:lstStyle>
          <a:p>
            <a:pPr lvl="0"/>
            <a:r>
              <a:rPr lang="lv-LV" dirty="0" err="1"/>
              <a:t>Texts</a:t>
            </a:r>
            <a:endParaRPr lang="lv-LV" dirty="0"/>
          </a:p>
        </p:txBody>
      </p:sp>
      <p:sp>
        <p:nvSpPr>
          <p:cNvPr id="14" name="Teksta vietturis 6">
            <a:extLst>
              <a:ext uri="{FF2B5EF4-FFF2-40B4-BE49-F238E27FC236}">
                <a16:creationId xmlns:a16="http://schemas.microsoft.com/office/drawing/2014/main" id="{3441792A-3DD5-49BD-A97F-2A23DC9E88C8}"/>
              </a:ext>
            </a:extLst>
          </p:cNvPr>
          <p:cNvSpPr>
            <a:spLocks noGrp="1"/>
          </p:cNvSpPr>
          <p:nvPr>
            <p:ph type="body" sz="quarter" idx="16" hasCustomPrompt="1"/>
          </p:nvPr>
        </p:nvSpPr>
        <p:spPr>
          <a:xfrm>
            <a:off x="7061659" y="2971346"/>
            <a:ext cx="1419225" cy="1419225"/>
          </a:xfrm>
          <a:prstGeom prst="rect">
            <a:avLst/>
          </a:prstGeom>
          <a:ln w="3175">
            <a:solidFill>
              <a:schemeClr val="accent1"/>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15" name="Teksta vietturis 6">
            <a:extLst>
              <a:ext uri="{FF2B5EF4-FFF2-40B4-BE49-F238E27FC236}">
                <a16:creationId xmlns:a16="http://schemas.microsoft.com/office/drawing/2014/main" id="{1B512450-9173-4FDC-9F23-0E434EB09DA8}"/>
              </a:ext>
            </a:extLst>
          </p:cNvPr>
          <p:cNvSpPr>
            <a:spLocks noGrp="1"/>
          </p:cNvSpPr>
          <p:nvPr>
            <p:ph type="body" sz="quarter" idx="17" hasCustomPrompt="1"/>
          </p:nvPr>
        </p:nvSpPr>
        <p:spPr>
          <a:xfrm>
            <a:off x="5392061" y="2971346"/>
            <a:ext cx="1419225" cy="1419225"/>
          </a:xfrm>
          <a:prstGeom prst="rect">
            <a:avLst/>
          </a:prstGeom>
          <a:ln w="3175">
            <a:solidFill>
              <a:schemeClr val="accent1"/>
            </a:solidFill>
          </a:ln>
        </p:spPr>
        <p:txBody>
          <a:bodyPr>
            <a:normAutofit/>
          </a:bodyPr>
          <a:lstStyle>
            <a:lvl1pPr marL="0" indent="0" algn="ctr">
              <a:buNone/>
              <a:defRPr sz="1800"/>
            </a:lvl1pPr>
            <a:lvl5pPr marL="1828800" indent="0">
              <a:buNone/>
              <a:defRPr/>
            </a:lvl5pPr>
          </a:lstStyle>
          <a:p>
            <a:pPr lvl="0"/>
            <a:r>
              <a:rPr lang="lv-LV" dirty="0" err="1"/>
              <a:t>Texts</a:t>
            </a:r>
            <a:endParaRPr lang="lv-LV" dirty="0"/>
          </a:p>
        </p:txBody>
      </p:sp>
      <p:sp>
        <p:nvSpPr>
          <p:cNvPr id="17" name="Teksta vietturis 6">
            <a:extLst>
              <a:ext uri="{FF2B5EF4-FFF2-40B4-BE49-F238E27FC236}">
                <a16:creationId xmlns:a16="http://schemas.microsoft.com/office/drawing/2014/main" id="{D9F4CC26-3EE7-47B5-9DDD-11B0DCC30EE0}"/>
              </a:ext>
            </a:extLst>
          </p:cNvPr>
          <p:cNvSpPr>
            <a:spLocks noGrp="1"/>
          </p:cNvSpPr>
          <p:nvPr>
            <p:ph type="body" sz="quarter" idx="19" hasCustomPrompt="1"/>
          </p:nvPr>
        </p:nvSpPr>
        <p:spPr>
          <a:xfrm>
            <a:off x="3722463" y="4658631"/>
            <a:ext cx="1419225" cy="1419225"/>
          </a:xfrm>
          <a:prstGeom prst="rect">
            <a:avLst/>
          </a:prstGeom>
          <a:ln w="3175">
            <a:solidFill>
              <a:schemeClr val="accent1"/>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18" name="Teksta vietturis 6">
            <a:extLst>
              <a:ext uri="{FF2B5EF4-FFF2-40B4-BE49-F238E27FC236}">
                <a16:creationId xmlns:a16="http://schemas.microsoft.com/office/drawing/2014/main" id="{4B1422E3-5A2E-4B6D-9F1F-2E554A3BB113}"/>
              </a:ext>
            </a:extLst>
          </p:cNvPr>
          <p:cNvSpPr>
            <a:spLocks noGrp="1"/>
          </p:cNvSpPr>
          <p:nvPr>
            <p:ph type="body" sz="quarter" idx="20" hasCustomPrompt="1"/>
          </p:nvPr>
        </p:nvSpPr>
        <p:spPr>
          <a:xfrm>
            <a:off x="7061659" y="4658631"/>
            <a:ext cx="1419225" cy="1419225"/>
          </a:xfrm>
          <a:prstGeom prst="rect">
            <a:avLst/>
          </a:prstGeom>
          <a:ln w="3175">
            <a:solidFill>
              <a:schemeClr val="accent1"/>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19" name="Teksta vietturis 6">
            <a:extLst>
              <a:ext uri="{FF2B5EF4-FFF2-40B4-BE49-F238E27FC236}">
                <a16:creationId xmlns:a16="http://schemas.microsoft.com/office/drawing/2014/main" id="{C963F708-AFEF-48A8-B268-9698131B613B}"/>
              </a:ext>
            </a:extLst>
          </p:cNvPr>
          <p:cNvSpPr>
            <a:spLocks noGrp="1"/>
          </p:cNvSpPr>
          <p:nvPr>
            <p:ph type="body" sz="quarter" idx="21" hasCustomPrompt="1"/>
          </p:nvPr>
        </p:nvSpPr>
        <p:spPr>
          <a:xfrm>
            <a:off x="5392061" y="4658631"/>
            <a:ext cx="1419225" cy="1419225"/>
          </a:xfrm>
          <a:prstGeom prst="rect">
            <a:avLst/>
          </a:prstGeom>
          <a:ln w="3175">
            <a:solidFill>
              <a:schemeClr val="accent1"/>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20" name="Virsraksta vietturis 1">
            <a:extLst>
              <a:ext uri="{FF2B5EF4-FFF2-40B4-BE49-F238E27FC236}">
                <a16:creationId xmlns:a16="http://schemas.microsoft.com/office/drawing/2014/main" id="{F26141CB-B7B1-4577-813A-F8849C00C6D5}"/>
              </a:ext>
            </a:extLst>
          </p:cNvPr>
          <p:cNvSpPr txBox="1">
            <a:spLocks/>
          </p:cNvSpPr>
          <p:nvPr userDrawn="1"/>
        </p:nvSpPr>
        <p:spPr>
          <a:xfrm>
            <a:off x="515938" y="535033"/>
            <a:ext cx="3635375" cy="30752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lv-LV" dirty="0" err="1">
                <a:solidFill>
                  <a:schemeClr val="tx1"/>
                </a:solidFill>
              </a:rPr>
              <a:t>Title</a:t>
            </a:r>
            <a:r>
              <a:rPr lang="lv-LV" dirty="0">
                <a:solidFill>
                  <a:schemeClr val="tx1"/>
                </a:solidFill>
              </a:rPr>
              <a:t> </a:t>
            </a:r>
            <a:r>
              <a:rPr lang="lv-LV" dirty="0" err="1">
                <a:solidFill>
                  <a:schemeClr val="tx1"/>
                </a:solidFill>
              </a:rPr>
              <a:t>of</a:t>
            </a:r>
            <a:r>
              <a:rPr lang="lv-LV" dirty="0">
                <a:solidFill>
                  <a:schemeClr val="tx1"/>
                </a:solidFill>
              </a:rPr>
              <a:t> </a:t>
            </a:r>
            <a:r>
              <a:rPr lang="lv-LV" dirty="0" err="1">
                <a:solidFill>
                  <a:schemeClr val="tx1"/>
                </a:solidFill>
              </a:rPr>
              <a:t>the</a:t>
            </a:r>
            <a:r>
              <a:rPr lang="lv-LV" dirty="0">
                <a:solidFill>
                  <a:schemeClr val="tx1"/>
                </a:solidFill>
              </a:rPr>
              <a:t> </a:t>
            </a:r>
            <a:r>
              <a:rPr lang="lv-LV" dirty="0" err="1">
                <a:solidFill>
                  <a:schemeClr val="tx1"/>
                </a:solidFill>
              </a:rPr>
              <a:t>New</a:t>
            </a:r>
            <a:r>
              <a:rPr lang="lv-LV" dirty="0">
                <a:solidFill>
                  <a:schemeClr val="tx1"/>
                </a:solidFill>
              </a:rPr>
              <a:t> </a:t>
            </a:r>
            <a:r>
              <a:rPr lang="lv-LV" dirty="0" err="1">
                <a:solidFill>
                  <a:schemeClr val="tx1"/>
                </a:solidFill>
              </a:rPr>
              <a:t>Section</a:t>
            </a:r>
            <a:endParaRPr lang="lv-LV" dirty="0">
              <a:solidFill>
                <a:schemeClr val="tx1"/>
              </a:solidFill>
            </a:endParaRPr>
          </a:p>
        </p:txBody>
      </p:sp>
      <p:sp>
        <p:nvSpPr>
          <p:cNvPr id="12" name="Slide_Number_Placeholder">
            <a:extLst>
              <a:ext uri="{FF2B5EF4-FFF2-40B4-BE49-F238E27FC236}">
                <a16:creationId xmlns:a16="http://schemas.microsoft.com/office/drawing/2014/main" id="{1ACB2975-CD8A-4E9B-9333-124495AF49AF}"/>
              </a:ext>
            </a:extLst>
          </p:cNvPr>
          <p:cNvSpPr>
            <a:spLocks noGrp="1"/>
          </p:cNvSpPr>
          <p:nvPr>
            <p:ph type="sldNum" sz="quarter" idx="4"/>
          </p:nvPr>
        </p:nvSpPr>
        <p:spPr>
          <a:xfrm>
            <a:off x="11643199" y="6494460"/>
            <a:ext cx="169918" cy="138499"/>
          </a:xfrm>
          <a:prstGeom prst="rect">
            <a:avLst/>
          </a:prstGeom>
        </p:spPr>
        <p:txBody>
          <a:bodyPr vert="horz" wrap="none" lIns="0" tIns="0" rIns="0" bIns="0" rtlCol="0" anchor="ctr">
            <a:spAutoFit/>
          </a:bodyPr>
          <a:lstStyle>
            <a:lvl1pPr algn="r" rtl="0" fontAlgn="base">
              <a:spcBef>
                <a:spcPct val="0"/>
              </a:spcBef>
              <a:spcAft>
                <a:spcPct val="0"/>
              </a:spcAft>
              <a:defRPr lang="en-US" sz="900" kern="1200" smtClean="0">
                <a:solidFill>
                  <a:schemeClr val="tx1"/>
                </a:solidFill>
                <a:latin typeface="Georgia" pitchFamily="18" charset="0"/>
                <a:ea typeface="+mn-ea"/>
                <a:cs typeface="Arial" charset="0"/>
              </a:defRPr>
            </a:lvl1pPr>
          </a:lstStyle>
          <a:p>
            <a:fld id="{A4E8FD29-E1D2-48C4-99D8-E65FB2387B86}" type="slidenum">
              <a:rPr lang="en-US" smtClean="0"/>
              <a:t>‹#›</a:t>
            </a:fld>
            <a:endParaRPr lang="en-US" dirty="0"/>
          </a:p>
        </p:txBody>
      </p:sp>
    </p:spTree>
    <p:extLst>
      <p:ext uri="{BB962C8B-B14F-4D97-AF65-F5344CB8AC3E}">
        <p14:creationId xmlns:p14="http://schemas.microsoft.com/office/powerpoint/2010/main" val="283388331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ielāgots izkārtojums">
    <p:spTree>
      <p:nvGrpSpPr>
        <p:cNvPr id="1" name=""/>
        <p:cNvGrpSpPr/>
        <p:nvPr/>
      </p:nvGrpSpPr>
      <p:grpSpPr>
        <a:xfrm>
          <a:off x="0" y="0"/>
          <a:ext cx="0" cy="0"/>
          <a:chOff x="0" y="0"/>
          <a:chExt cx="0" cy="0"/>
        </a:xfrm>
      </p:grpSpPr>
      <p:sp>
        <p:nvSpPr>
          <p:cNvPr id="7" name="Teksta vietturis 6">
            <a:extLst>
              <a:ext uri="{FF2B5EF4-FFF2-40B4-BE49-F238E27FC236}">
                <a16:creationId xmlns:a16="http://schemas.microsoft.com/office/drawing/2014/main" id="{CDD8E6E7-8280-456F-8940-C6E9B7EE511F}"/>
              </a:ext>
            </a:extLst>
          </p:cNvPr>
          <p:cNvSpPr>
            <a:spLocks noGrp="1"/>
          </p:cNvSpPr>
          <p:nvPr>
            <p:ph type="body" sz="quarter" idx="10" hasCustomPrompt="1"/>
          </p:nvPr>
        </p:nvSpPr>
        <p:spPr>
          <a:xfrm>
            <a:off x="3722463" y="1284061"/>
            <a:ext cx="2134051" cy="2134051"/>
          </a:xfrm>
          <a:prstGeom prst="rect">
            <a:avLst/>
          </a:prstGeom>
          <a:ln w="3175">
            <a:solidFill>
              <a:schemeClr val="accent1">
                <a:alpha val="35000"/>
              </a:schemeClr>
            </a:solidFill>
          </a:ln>
        </p:spPr>
        <p:txBody>
          <a:bodyPr>
            <a:normAutofit/>
          </a:bodyPr>
          <a:lstStyle>
            <a:lvl1pPr marL="0" indent="0" algn="ctr">
              <a:buNone/>
              <a:defRPr sz="2000"/>
            </a:lvl1pPr>
            <a:lvl5pPr marL="1828800" indent="0">
              <a:buNone/>
              <a:defRPr/>
            </a:lvl5pPr>
          </a:lstStyle>
          <a:p>
            <a:pPr lvl="0"/>
            <a:r>
              <a:rPr lang="lv-LV" dirty="0" err="1"/>
              <a:t>Text</a:t>
            </a:r>
            <a:endParaRPr lang="lv-LV" dirty="0"/>
          </a:p>
        </p:txBody>
      </p:sp>
      <p:sp>
        <p:nvSpPr>
          <p:cNvPr id="12" name="Teksta vietturis 6">
            <a:extLst>
              <a:ext uri="{FF2B5EF4-FFF2-40B4-BE49-F238E27FC236}">
                <a16:creationId xmlns:a16="http://schemas.microsoft.com/office/drawing/2014/main" id="{B054F1C6-2F42-41FF-8ADC-86E6ADE4A823}"/>
              </a:ext>
            </a:extLst>
          </p:cNvPr>
          <p:cNvSpPr>
            <a:spLocks noGrp="1"/>
          </p:cNvSpPr>
          <p:nvPr>
            <p:ph type="body" sz="quarter" idx="11" hasCustomPrompt="1"/>
          </p:nvPr>
        </p:nvSpPr>
        <p:spPr>
          <a:xfrm>
            <a:off x="6313263" y="1284060"/>
            <a:ext cx="2134051" cy="2134051"/>
          </a:xfrm>
          <a:prstGeom prst="rect">
            <a:avLst/>
          </a:prstGeom>
          <a:ln w="3175">
            <a:solidFill>
              <a:schemeClr val="accent1">
                <a:alpha val="35000"/>
              </a:schemeClr>
            </a:solidFill>
          </a:ln>
        </p:spPr>
        <p:txBody>
          <a:bodyPr>
            <a:normAutofit/>
          </a:bodyPr>
          <a:lstStyle>
            <a:lvl1pPr marL="0" indent="0" algn="ctr">
              <a:buNone/>
              <a:defRPr sz="2000"/>
            </a:lvl1pPr>
            <a:lvl5pPr marL="1828800" indent="0">
              <a:buNone/>
              <a:defRPr/>
            </a:lvl5pPr>
          </a:lstStyle>
          <a:p>
            <a:pPr lvl="0"/>
            <a:r>
              <a:rPr lang="lv-LV" dirty="0" err="1"/>
              <a:t>Text</a:t>
            </a:r>
            <a:endParaRPr lang="lv-LV" dirty="0"/>
          </a:p>
        </p:txBody>
      </p:sp>
      <p:sp>
        <p:nvSpPr>
          <p:cNvPr id="16" name="Teksta vietturis 6">
            <a:extLst>
              <a:ext uri="{FF2B5EF4-FFF2-40B4-BE49-F238E27FC236}">
                <a16:creationId xmlns:a16="http://schemas.microsoft.com/office/drawing/2014/main" id="{58A51900-8C5E-4DB6-9C06-7951A2B87497}"/>
              </a:ext>
            </a:extLst>
          </p:cNvPr>
          <p:cNvSpPr>
            <a:spLocks noGrp="1"/>
          </p:cNvSpPr>
          <p:nvPr>
            <p:ph type="body" sz="quarter" idx="12" hasCustomPrompt="1"/>
          </p:nvPr>
        </p:nvSpPr>
        <p:spPr>
          <a:xfrm>
            <a:off x="3722463" y="3722461"/>
            <a:ext cx="2134051" cy="2134051"/>
          </a:xfrm>
          <a:prstGeom prst="rect">
            <a:avLst/>
          </a:prstGeom>
          <a:ln w="3175">
            <a:solidFill>
              <a:schemeClr val="accent1">
                <a:alpha val="35000"/>
              </a:schemeClr>
            </a:solidFill>
          </a:ln>
        </p:spPr>
        <p:txBody>
          <a:bodyPr>
            <a:normAutofit/>
          </a:bodyPr>
          <a:lstStyle>
            <a:lvl1pPr marL="0" indent="0" algn="ctr">
              <a:buNone/>
              <a:defRPr sz="2000"/>
            </a:lvl1pPr>
            <a:lvl5pPr marL="1828800" indent="0">
              <a:buNone/>
              <a:defRPr/>
            </a:lvl5pPr>
          </a:lstStyle>
          <a:p>
            <a:pPr lvl="0"/>
            <a:r>
              <a:rPr lang="lv-LV" dirty="0" err="1"/>
              <a:t>Text</a:t>
            </a:r>
            <a:endParaRPr lang="lv-LV" dirty="0"/>
          </a:p>
        </p:txBody>
      </p:sp>
      <p:sp>
        <p:nvSpPr>
          <p:cNvPr id="20" name="Teksta vietturis 6">
            <a:extLst>
              <a:ext uri="{FF2B5EF4-FFF2-40B4-BE49-F238E27FC236}">
                <a16:creationId xmlns:a16="http://schemas.microsoft.com/office/drawing/2014/main" id="{93284579-E33E-4258-A411-CE6E451A970F}"/>
              </a:ext>
            </a:extLst>
          </p:cNvPr>
          <p:cNvSpPr>
            <a:spLocks noGrp="1"/>
          </p:cNvSpPr>
          <p:nvPr>
            <p:ph type="body" sz="quarter" idx="13" hasCustomPrompt="1"/>
          </p:nvPr>
        </p:nvSpPr>
        <p:spPr>
          <a:xfrm>
            <a:off x="6313263" y="3722460"/>
            <a:ext cx="2134051" cy="2134051"/>
          </a:xfrm>
          <a:prstGeom prst="rect">
            <a:avLst/>
          </a:prstGeom>
          <a:ln w="3175">
            <a:solidFill>
              <a:schemeClr val="accent1">
                <a:alpha val="35000"/>
              </a:schemeClr>
            </a:solidFill>
          </a:ln>
        </p:spPr>
        <p:txBody>
          <a:bodyPr>
            <a:normAutofit/>
          </a:bodyPr>
          <a:lstStyle>
            <a:lvl1pPr marL="0" indent="0" algn="ctr">
              <a:buNone/>
              <a:defRPr sz="2000"/>
            </a:lvl1pPr>
            <a:lvl5pPr marL="1828800" indent="0">
              <a:buNone/>
              <a:defRPr/>
            </a:lvl5pPr>
          </a:lstStyle>
          <a:p>
            <a:pPr lvl="0"/>
            <a:r>
              <a:rPr lang="lv-LV" dirty="0" err="1"/>
              <a:t>Text</a:t>
            </a:r>
            <a:endParaRPr lang="lv-LV" dirty="0"/>
          </a:p>
        </p:txBody>
      </p:sp>
      <p:sp>
        <p:nvSpPr>
          <p:cNvPr id="21" name="Virsraksta vietturis 1">
            <a:extLst>
              <a:ext uri="{FF2B5EF4-FFF2-40B4-BE49-F238E27FC236}">
                <a16:creationId xmlns:a16="http://schemas.microsoft.com/office/drawing/2014/main" id="{423C3FA1-1F21-4338-AFFB-9CEFFAB4C403}"/>
              </a:ext>
            </a:extLst>
          </p:cNvPr>
          <p:cNvSpPr txBox="1">
            <a:spLocks/>
          </p:cNvSpPr>
          <p:nvPr userDrawn="1"/>
        </p:nvSpPr>
        <p:spPr>
          <a:xfrm>
            <a:off x="515938" y="535033"/>
            <a:ext cx="3635375" cy="30752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lv-LV" dirty="0" err="1">
                <a:solidFill>
                  <a:schemeClr val="tx1"/>
                </a:solidFill>
              </a:rPr>
              <a:t>Title</a:t>
            </a:r>
            <a:r>
              <a:rPr lang="lv-LV" dirty="0">
                <a:solidFill>
                  <a:schemeClr val="tx1"/>
                </a:solidFill>
              </a:rPr>
              <a:t> </a:t>
            </a:r>
            <a:r>
              <a:rPr lang="lv-LV" dirty="0" err="1">
                <a:solidFill>
                  <a:schemeClr val="tx1"/>
                </a:solidFill>
              </a:rPr>
              <a:t>of</a:t>
            </a:r>
            <a:r>
              <a:rPr lang="lv-LV" dirty="0">
                <a:solidFill>
                  <a:schemeClr val="tx1"/>
                </a:solidFill>
              </a:rPr>
              <a:t> </a:t>
            </a:r>
            <a:r>
              <a:rPr lang="lv-LV" dirty="0" err="1">
                <a:solidFill>
                  <a:schemeClr val="tx1"/>
                </a:solidFill>
              </a:rPr>
              <a:t>the</a:t>
            </a:r>
            <a:r>
              <a:rPr lang="lv-LV" dirty="0">
                <a:solidFill>
                  <a:schemeClr val="tx1"/>
                </a:solidFill>
              </a:rPr>
              <a:t> </a:t>
            </a:r>
            <a:r>
              <a:rPr lang="lv-LV" dirty="0" err="1">
                <a:solidFill>
                  <a:schemeClr val="tx1"/>
                </a:solidFill>
              </a:rPr>
              <a:t>New</a:t>
            </a:r>
            <a:r>
              <a:rPr lang="lv-LV" dirty="0">
                <a:solidFill>
                  <a:schemeClr val="tx1"/>
                </a:solidFill>
              </a:rPr>
              <a:t> </a:t>
            </a:r>
            <a:r>
              <a:rPr lang="lv-LV" dirty="0" err="1">
                <a:solidFill>
                  <a:schemeClr val="tx1"/>
                </a:solidFill>
              </a:rPr>
              <a:t>Section</a:t>
            </a:r>
            <a:endParaRPr lang="lv-LV" dirty="0">
              <a:solidFill>
                <a:schemeClr val="tx1"/>
              </a:solidFill>
            </a:endParaRPr>
          </a:p>
        </p:txBody>
      </p:sp>
      <p:sp>
        <p:nvSpPr>
          <p:cNvPr id="8" name="Slide_Number_Placeholder">
            <a:extLst>
              <a:ext uri="{FF2B5EF4-FFF2-40B4-BE49-F238E27FC236}">
                <a16:creationId xmlns:a16="http://schemas.microsoft.com/office/drawing/2014/main" id="{DFAC1A9E-4F29-4472-A353-92EFFB4E95B3}"/>
              </a:ext>
            </a:extLst>
          </p:cNvPr>
          <p:cNvSpPr>
            <a:spLocks noGrp="1"/>
          </p:cNvSpPr>
          <p:nvPr>
            <p:ph type="sldNum" sz="quarter" idx="4"/>
          </p:nvPr>
        </p:nvSpPr>
        <p:spPr>
          <a:xfrm>
            <a:off x="11643199" y="6494460"/>
            <a:ext cx="169918" cy="138499"/>
          </a:xfrm>
          <a:prstGeom prst="rect">
            <a:avLst/>
          </a:prstGeom>
        </p:spPr>
        <p:txBody>
          <a:bodyPr vert="horz" wrap="none" lIns="0" tIns="0" rIns="0" bIns="0" rtlCol="0" anchor="ctr">
            <a:spAutoFit/>
          </a:bodyPr>
          <a:lstStyle>
            <a:lvl1pPr algn="r" rtl="0" fontAlgn="base">
              <a:spcBef>
                <a:spcPct val="0"/>
              </a:spcBef>
              <a:spcAft>
                <a:spcPct val="0"/>
              </a:spcAft>
              <a:defRPr lang="en-US" sz="900" kern="1200" smtClean="0">
                <a:solidFill>
                  <a:schemeClr val="tx1"/>
                </a:solidFill>
                <a:latin typeface="Georgia" pitchFamily="18" charset="0"/>
                <a:ea typeface="+mn-ea"/>
                <a:cs typeface="Arial" charset="0"/>
              </a:defRPr>
            </a:lvl1pPr>
          </a:lstStyle>
          <a:p>
            <a:fld id="{A4E8FD29-E1D2-48C4-99D8-E65FB2387B86}" type="slidenum">
              <a:rPr lang="en-US" smtClean="0"/>
              <a:t>‹#›</a:t>
            </a:fld>
            <a:endParaRPr lang="en-US" dirty="0"/>
          </a:p>
        </p:txBody>
      </p:sp>
    </p:spTree>
    <p:extLst>
      <p:ext uri="{BB962C8B-B14F-4D97-AF65-F5344CB8AC3E}">
        <p14:creationId xmlns:p14="http://schemas.microsoft.com/office/powerpoint/2010/main" val="332653506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Pielāgots izkārtojums">
    <p:bg>
      <p:bgRef idx="1001">
        <a:schemeClr val="bg1"/>
      </p:bgRef>
    </p:bg>
    <p:spTree>
      <p:nvGrpSpPr>
        <p:cNvPr id="1" name=""/>
        <p:cNvGrpSpPr/>
        <p:nvPr/>
      </p:nvGrpSpPr>
      <p:grpSpPr>
        <a:xfrm>
          <a:off x="0" y="0"/>
          <a:ext cx="0" cy="0"/>
          <a:chOff x="0" y="0"/>
          <a:chExt cx="0" cy="0"/>
        </a:xfrm>
      </p:grpSpPr>
      <p:sp>
        <p:nvSpPr>
          <p:cNvPr id="7" name="Teksta vietturis 6">
            <a:extLst>
              <a:ext uri="{FF2B5EF4-FFF2-40B4-BE49-F238E27FC236}">
                <a16:creationId xmlns:a16="http://schemas.microsoft.com/office/drawing/2014/main" id="{CDD8E6E7-8280-456F-8940-C6E9B7EE511F}"/>
              </a:ext>
            </a:extLst>
          </p:cNvPr>
          <p:cNvSpPr>
            <a:spLocks noGrp="1"/>
          </p:cNvSpPr>
          <p:nvPr>
            <p:ph type="body" sz="quarter" idx="10" hasCustomPrompt="1"/>
          </p:nvPr>
        </p:nvSpPr>
        <p:spPr>
          <a:xfrm>
            <a:off x="3722463" y="1284061"/>
            <a:ext cx="1419225" cy="1419225"/>
          </a:xfrm>
          <a:prstGeom prst="rect">
            <a:avLst/>
          </a:prstGeom>
          <a:noFill/>
          <a:ln w="3175">
            <a:solidFill>
              <a:schemeClr val="tx2"/>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8" name="Teksta vietturis 6">
            <a:extLst>
              <a:ext uri="{FF2B5EF4-FFF2-40B4-BE49-F238E27FC236}">
                <a16:creationId xmlns:a16="http://schemas.microsoft.com/office/drawing/2014/main" id="{3ECB1511-6FF2-4AA5-BBBC-3A3EDC5C9E8C}"/>
              </a:ext>
            </a:extLst>
          </p:cNvPr>
          <p:cNvSpPr>
            <a:spLocks noGrp="1"/>
          </p:cNvSpPr>
          <p:nvPr>
            <p:ph type="body" sz="quarter" idx="11" hasCustomPrompt="1"/>
          </p:nvPr>
        </p:nvSpPr>
        <p:spPr>
          <a:xfrm>
            <a:off x="7061659" y="1284061"/>
            <a:ext cx="1419225" cy="1419225"/>
          </a:xfrm>
          <a:prstGeom prst="rect">
            <a:avLst/>
          </a:prstGeom>
          <a:noFill/>
          <a:ln w="3175">
            <a:solidFill>
              <a:schemeClr val="tx2"/>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9" name="Teksta vietturis 6">
            <a:extLst>
              <a:ext uri="{FF2B5EF4-FFF2-40B4-BE49-F238E27FC236}">
                <a16:creationId xmlns:a16="http://schemas.microsoft.com/office/drawing/2014/main" id="{8CFEC493-C302-42EC-B901-AE38403F0FFF}"/>
              </a:ext>
            </a:extLst>
          </p:cNvPr>
          <p:cNvSpPr>
            <a:spLocks noGrp="1"/>
          </p:cNvSpPr>
          <p:nvPr>
            <p:ph type="body" sz="quarter" idx="12" hasCustomPrompt="1"/>
          </p:nvPr>
        </p:nvSpPr>
        <p:spPr>
          <a:xfrm>
            <a:off x="5392061" y="1284061"/>
            <a:ext cx="1419225" cy="1419225"/>
          </a:xfrm>
          <a:prstGeom prst="rect">
            <a:avLst/>
          </a:prstGeom>
          <a:noFill/>
          <a:ln w="3175">
            <a:solidFill>
              <a:schemeClr val="tx2"/>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13" name="Teksta vietturis 6">
            <a:extLst>
              <a:ext uri="{FF2B5EF4-FFF2-40B4-BE49-F238E27FC236}">
                <a16:creationId xmlns:a16="http://schemas.microsoft.com/office/drawing/2014/main" id="{859FB641-FD5B-4A37-9D47-3742D9C3C275}"/>
              </a:ext>
            </a:extLst>
          </p:cNvPr>
          <p:cNvSpPr>
            <a:spLocks noGrp="1"/>
          </p:cNvSpPr>
          <p:nvPr>
            <p:ph type="body" sz="quarter" idx="15" hasCustomPrompt="1"/>
          </p:nvPr>
        </p:nvSpPr>
        <p:spPr>
          <a:xfrm>
            <a:off x="3722463" y="2949575"/>
            <a:ext cx="1419225" cy="1419225"/>
          </a:xfrm>
          <a:prstGeom prst="rect">
            <a:avLst/>
          </a:prstGeom>
          <a:noFill/>
          <a:ln w="3175">
            <a:solidFill>
              <a:schemeClr val="tx2"/>
            </a:solidFill>
          </a:ln>
        </p:spPr>
        <p:txBody>
          <a:bodyPr>
            <a:normAutofit/>
          </a:bodyPr>
          <a:lstStyle>
            <a:lvl1pPr marL="0" indent="0" algn="ctr">
              <a:buNone/>
              <a:defRPr sz="2000"/>
            </a:lvl1pPr>
            <a:lvl5pPr marL="1828800" indent="0">
              <a:buNone/>
              <a:defRPr/>
            </a:lvl5pPr>
          </a:lstStyle>
          <a:p>
            <a:pPr lvl="0"/>
            <a:r>
              <a:rPr lang="lv-LV" dirty="0" err="1"/>
              <a:t>Text</a:t>
            </a:r>
            <a:endParaRPr lang="lv-LV" dirty="0"/>
          </a:p>
        </p:txBody>
      </p:sp>
      <p:sp>
        <p:nvSpPr>
          <p:cNvPr id="14" name="Teksta vietturis 6">
            <a:extLst>
              <a:ext uri="{FF2B5EF4-FFF2-40B4-BE49-F238E27FC236}">
                <a16:creationId xmlns:a16="http://schemas.microsoft.com/office/drawing/2014/main" id="{3441792A-3DD5-49BD-A97F-2A23DC9E88C8}"/>
              </a:ext>
            </a:extLst>
          </p:cNvPr>
          <p:cNvSpPr>
            <a:spLocks noGrp="1"/>
          </p:cNvSpPr>
          <p:nvPr>
            <p:ph type="body" sz="quarter" idx="16" hasCustomPrompt="1"/>
          </p:nvPr>
        </p:nvSpPr>
        <p:spPr>
          <a:xfrm>
            <a:off x="7061659" y="2949575"/>
            <a:ext cx="1419225" cy="1419225"/>
          </a:xfrm>
          <a:prstGeom prst="rect">
            <a:avLst/>
          </a:prstGeom>
          <a:noFill/>
          <a:ln w="3175">
            <a:solidFill>
              <a:schemeClr val="tx2"/>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15" name="Teksta vietturis 6">
            <a:extLst>
              <a:ext uri="{FF2B5EF4-FFF2-40B4-BE49-F238E27FC236}">
                <a16:creationId xmlns:a16="http://schemas.microsoft.com/office/drawing/2014/main" id="{1B512450-9173-4FDC-9F23-0E434EB09DA8}"/>
              </a:ext>
            </a:extLst>
          </p:cNvPr>
          <p:cNvSpPr>
            <a:spLocks noGrp="1"/>
          </p:cNvSpPr>
          <p:nvPr>
            <p:ph type="body" sz="quarter" idx="17" hasCustomPrompt="1"/>
          </p:nvPr>
        </p:nvSpPr>
        <p:spPr>
          <a:xfrm>
            <a:off x="5392061" y="2949575"/>
            <a:ext cx="1419225" cy="1419225"/>
          </a:xfrm>
          <a:prstGeom prst="rect">
            <a:avLst/>
          </a:prstGeom>
          <a:noFill/>
          <a:ln w="3175">
            <a:solidFill>
              <a:schemeClr val="tx2"/>
            </a:solidFill>
          </a:ln>
        </p:spPr>
        <p:txBody>
          <a:bodyPr>
            <a:normAutofit/>
          </a:bodyPr>
          <a:lstStyle>
            <a:lvl1pPr marL="0" indent="0" algn="ctr">
              <a:buNone/>
              <a:defRPr sz="2000"/>
            </a:lvl1pPr>
            <a:lvl5pPr marL="1828800" indent="0">
              <a:buNone/>
              <a:defRPr/>
            </a:lvl5pPr>
          </a:lstStyle>
          <a:p>
            <a:pPr lvl="0"/>
            <a:r>
              <a:rPr lang="lv-LV" dirty="0" err="1"/>
              <a:t>Text</a:t>
            </a:r>
            <a:endParaRPr lang="lv-LV" dirty="0"/>
          </a:p>
        </p:txBody>
      </p:sp>
      <p:sp>
        <p:nvSpPr>
          <p:cNvPr id="17" name="Teksta vietturis 6">
            <a:extLst>
              <a:ext uri="{FF2B5EF4-FFF2-40B4-BE49-F238E27FC236}">
                <a16:creationId xmlns:a16="http://schemas.microsoft.com/office/drawing/2014/main" id="{D9F4CC26-3EE7-47B5-9DDD-11B0DCC30EE0}"/>
              </a:ext>
            </a:extLst>
          </p:cNvPr>
          <p:cNvSpPr>
            <a:spLocks noGrp="1"/>
          </p:cNvSpPr>
          <p:nvPr>
            <p:ph type="body" sz="quarter" idx="19" hasCustomPrompt="1"/>
          </p:nvPr>
        </p:nvSpPr>
        <p:spPr>
          <a:xfrm>
            <a:off x="3722463" y="4615089"/>
            <a:ext cx="1419225" cy="1419225"/>
          </a:xfrm>
          <a:prstGeom prst="rect">
            <a:avLst/>
          </a:prstGeom>
          <a:noFill/>
          <a:ln w="3175">
            <a:solidFill>
              <a:schemeClr val="tx2"/>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18" name="Teksta vietturis 6">
            <a:extLst>
              <a:ext uri="{FF2B5EF4-FFF2-40B4-BE49-F238E27FC236}">
                <a16:creationId xmlns:a16="http://schemas.microsoft.com/office/drawing/2014/main" id="{4B1422E3-5A2E-4B6D-9F1F-2E554A3BB113}"/>
              </a:ext>
            </a:extLst>
          </p:cNvPr>
          <p:cNvSpPr>
            <a:spLocks noGrp="1"/>
          </p:cNvSpPr>
          <p:nvPr>
            <p:ph type="body" sz="quarter" idx="20" hasCustomPrompt="1"/>
          </p:nvPr>
        </p:nvSpPr>
        <p:spPr>
          <a:xfrm>
            <a:off x="7061659" y="4615089"/>
            <a:ext cx="1419225" cy="1419225"/>
          </a:xfrm>
          <a:prstGeom prst="rect">
            <a:avLst/>
          </a:prstGeom>
          <a:noFill/>
          <a:ln w="3175">
            <a:solidFill>
              <a:schemeClr val="tx2"/>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19" name="Teksta vietturis 6">
            <a:extLst>
              <a:ext uri="{FF2B5EF4-FFF2-40B4-BE49-F238E27FC236}">
                <a16:creationId xmlns:a16="http://schemas.microsoft.com/office/drawing/2014/main" id="{C963F708-AFEF-48A8-B268-9698131B613B}"/>
              </a:ext>
            </a:extLst>
          </p:cNvPr>
          <p:cNvSpPr>
            <a:spLocks noGrp="1"/>
          </p:cNvSpPr>
          <p:nvPr>
            <p:ph type="body" sz="quarter" idx="21" hasCustomPrompt="1"/>
          </p:nvPr>
        </p:nvSpPr>
        <p:spPr>
          <a:xfrm>
            <a:off x="5392061" y="4615089"/>
            <a:ext cx="1419225" cy="1419225"/>
          </a:xfrm>
          <a:prstGeom prst="rect">
            <a:avLst/>
          </a:prstGeom>
          <a:noFill/>
          <a:ln w="3175">
            <a:solidFill>
              <a:schemeClr val="tx2"/>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12" name="Virsraksta vietturis 1">
            <a:extLst>
              <a:ext uri="{FF2B5EF4-FFF2-40B4-BE49-F238E27FC236}">
                <a16:creationId xmlns:a16="http://schemas.microsoft.com/office/drawing/2014/main" id="{C99F2E16-7672-4C09-A27E-B84F0F046D65}"/>
              </a:ext>
            </a:extLst>
          </p:cNvPr>
          <p:cNvSpPr txBox="1">
            <a:spLocks/>
          </p:cNvSpPr>
          <p:nvPr userDrawn="1"/>
        </p:nvSpPr>
        <p:spPr>
          <a:xfrm>
            <a:off x="515938" y="535033"/>
            <a:ext cx="3635375" cy="30752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lv-LV" dirty="0" err="1">
                <a:solidFill>
                  <a:schemeClr val="tx1"/>
                </a:solidFill>
              </a:rPr>
              <a:t>Title</a:t>
            </a:r>
            <a:r>
              <a:rPr lang="lv-LV" dirty="0">
                <a:solidFill>
                  <a:schemeClr val="tx1"/>
                </a:solidFill>
              </a:rPr>
              <a:t> </a:t>
            </a:r>
            <a:r>
              <a:rPr lang="lv-LV" dirty="0" err="1">
                <a:solidFill>
                  <a:schemeClr val="tx1"/>
                </a:solidFill>
              </a:rPr>
              <a:t>of</a:t>
            </a:r>
            <a:r>
              <a:rPr lang="lv-LV" dirty="0">
                <a:solidFill>
                  <a:schemeClr val="tx1"/>
                </a:solidFill>
              </a:rPr>
              <a:t> </a:t>
            </a:r>
            <a:r>
              <a:rPr lang="lv-LV" dirty="0" err="1">
                <a:solidFill>
                  <a:schemeClr val="tx1"/>
                </a:solidFill>
              </a:rPr>
              <a:t>the</a:t>
            </a:r>
            <a:r>
              <a:rPr lang="lv-LV" dirty="0">
                <a:solidFill>
                  <a:schemeClr val="tx1"/>
                </a:solidFill>
              </a:rPr>
              <a:t> </a:t>
            </a:r>
            <a:r>
              <a:rPr lang="lv-LV" dirty="0" err="1">
                <a:solidFill>
                  <a:schemeClr val="tx1"/>
                </a:solidFill>
              </a:rPr>
              <a:t>New</a:t>
            </a:r>
            <a:r>
              <a:rPr lang="lv-LV" dirty="0">
                <a:solidFill>
                  <a:schemeClr val="tx1"/>
                </a:solidFill>
              </a:rPr>
              <a:t> </a:t>
            </a:r>
            <a:r>
              <a:rPr lang="lv-LV" dirty="0" err="1">
                <a:solidFill>
                  <a:schemeClr val="tx1"/>
                </a:solidFill>
              </a:rPr>
              <a:t>Section</a:t>
            </a:r>
            <a:endParaRPr lang="lv-LV" dirty="0">
              <a:solidFill>
                <a:schemeClr val="tx1"/>
              </a:solidFill>
            </a:endParaRPr>
          </a:p>
        </p:txBody>
      </p:sp>
      <p:pic>
        <p:nvPicPr>
          <p:cNvPr id="20" name="Grafika 19">
            <a:extLst>
              <a:ext uri="{FF2B5EF4-FFF2-40B4-BE49-F238E27FC236}">
                <a16:creationId xmlns:a16="http://schemas.microsoft.com/office/drawing/2014/main" id="{D1A8787C-5191-4A32-9363-A7C2CDAC21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4" y="5956553"/>
            <a:ext cx="547200" cy="911356"/>
          </a:xfrm>
          <a:prstGeom prst="rect">
            <a:avLst/>
          </a:prstGeom>
        </p:spPr>
      </p:pic>
    </p:spTree>
    <p:extLst>
      <p:ext uri="{BB962C8B-B14F-4D97-AF65-F5344CB8AC3E}">
        <p14:creationId xmlns:p14="http://schemas.microsoft.com/office/powerpoint/2010/main" val="19255323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Pielāgots izkārtojums">
    <p:bg>
      <p:bgRef idx="1001">
        <a:schemeClr val="bg2"/>
      </p:bgRef>
    </p:bg>
    <p:spTree>
      <p:nvGrpSpPr>
        <p:cNvPr id="1" name=""/>
        <p:cNvGrpSpPr/>
        <p:nvPr/>
      </p:nvGrpSpPr>
      <p:grpSpPr>
        <a:xfrm>
          <a:off x="0" y="0"/>
          <a:ext cx="0" cy="0"/>
          <a:chOff x="0" y="0"/>
          <a:chExt cx="0" cy="0"/>
        </a:xfrm>
      </p:grpSpPr>
      <p:sp>
        <p:nvSpPr>
          <p:cNvPr id="7" name="Teksta vietturis 6">
            <a:extLst>
              <a:ext uri="{FF2B5EF4-FFF2-40B4-BE49-F238E27FC236}">
                <a16:creationId xmlns:a16="http://schemas.microsoft.com/office/drawing/2014/main" id="{CDD8E6E7-8280-456F-8940-C6E9B7EE511F}"/>
              </a:ext>
            </a:extLst>
          </p:cNvPr>
          <p:cNvSpPr>
            <a:spLocks noGrp="1"/>
          </p:cNvSpPr>
          <p:nvPr>
            <p:ph type="body" sz="quarter" idx="10" hasCustomPrompt="1"/>
          </p:nvPr>
        </p:nvSpPr>
        <p:spPr>
          <a:xfrm>
            <a:off x="3722463" y="1284061"/>
            <a:ext cx="1419225" cy="1419225"/>
          </a:xfrm>
          <a:prstGeom prst="rect">
            <a:avLst/>
          </a:prstGeom>
          <a:noFill/>
          <a:ln w="3175">
            <a:solidFill>
              <a:schemeClr val="tx1"/>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8" name="Teksta vietturis 6">
            <a:extLst>
              <a:ext uri="{FF2B5EF4-FFF2-40B4-BE49-F238E27FC236}">
                <a16:creationId xmlns:a16="http://schemas.microsoft.com/office/drawing/2014/main" id="{3ECB1511-6FF2-4AA5-BBBC-3A3EDC5C9E8C}"/>
              </a:ext>
            </a:extLst>
          </p:cNvPr>
          <p:cNvSpPr>
            <a:spLocks noGrp="1"/>
          </p:cNvSpPr>
          <p:nvPr>
            <p:ph type="body" sz="quarter" idx="11" hasCustomPrompt="1"/>
          </p:nvPr>
        </p:nvSpPr>
        <p:spPr>
          <a:xfrm>
            <a:off x="7061659" y="1284061"/>
            <a:ext cx="1419225" cy="1419225"/>
          </a:xfrm>
          <a:prstGeom prst="rect">
            <a:avLst/>
          </a:prstGeom>
          <a:noFill/>
          <a:ln w="3175">
            <a:solidFill>
              <a:schemeClr val="tx1"/>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9" name="Teksta vietturis 6">
            <a:extLst>
              <a:ext uri="{FF2B5EF4-FFF2-40B4-BE49-F238E27FC236}">
                <a16:creationId xmlns:a16="http://schemas.microsoft.com/office/drawing/2014/main" id="{8CFEC493-C302-42EC-B901-AE38403F0FFF}"/>
              </a:ext>
            </a:extLst>
          </p:cNvPr>
          <p:cNvSpPr>
            <a:spLocks noGrp="1"/>
          </p:cNvSpPr>
          <p:nvPr>
            <p:ph type="body" sz="quarter" idx="12" hasCustomPrompt="1"/>
          </p:nvPr>
        </p:nvSpPr>
        <p:spPr>
          <a:xfrm>
            <a:off x="5392061" y="1284061"/>
            <a:ext cx="1419225" cy="1419225"/>
          </a:xfrm>
          <a:prstGeom prst="rect">
            <a:avLst/>
          </a:prstGeom>
          <a:noFill/>
          <a:ln w="3175">
            <a:solidFill>
              <a:schemeClr val="tx1"/>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13" name="Teksta vietturis 6">
            <a:extLst>
              <a:ext uri="{FF2B5EF4-FFF2-40B4-BE49-F238E27FC236}">
                <a16:creationId xmlns:a16="http://schemas.microsoft.com/office/drawing/2014/main" id="{859FB641-FD5B-4A37-9D47-3742D9C3C275}"/>
              </a:ext>
            </a:extLst>
          </p:cNvPr>
          <p:cNvSpPr>
            <a:spLocks noGrp="1"/>
          </p:cNvSpPr>
          <p:nvPr>
            <p:ph type="body" sz="quarter" idx="15" hasCustomPrompt="1"/>
          </p:nvPr>
        </p:nvSpPr>
        <p:spPr>
          <a:xfrm>
            <a:off x="3722463" y="2949575"/>
            <a:ext cx="1419225" cy="1419225"/>
          </a:xfrm>
          <a:prstGeom prst="rect">
            <a:avLst/>
          </a:prstGeom>
          <a:noFill/>
          <a:ln w="3175">
            <a:solidFill>
              <a:schemeClr val="tx1"/>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14" name="Teksta vietturis 6">
            <a:extLst>
              <a:ext uri="{FF2B5EF4-FFF2-40B4-BE49-F238E27FC236}">
                <a16:creationId xmlns:a16="http://schemas.microsoft.com/office/drawing/2014/main" id="{3441792A-3DD5-49BD-A97F-2A23DC9E88C8}"/>
              </a:ext>
            </a:extLst>
          </p:cNvPr>
          <p:cNvSpPr>
            <a:spLocks noGrp="1"/>
          </p:cNvSpPr>
          <p:nvPr>
            <p:ph type="body" sz="quarter" idx="16" hasCustomPrompt="1"/>
          </p:nvPr>
        </p:nvSpPr>
        <p:spPr>
          <a:xfrm>
            <a:off x="7061659" y="2949575"/>
            <a:ext cx="1419225" cy="1419225"/>
          </a:xfrm>
          <a:prstGeom prst="rect">
            <a:avLst/>
          </a:prstGeom>
          <a:noFill/>
          <a:ln w="3175">
            <a:solidFill>
              <a:schemeClr val="tx1"/>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15" name="Teksta vietturis 6">
            <a:extLst>
              <a:ext uri="{FF2B5EF4-FFF2-40B4-BE49-F238E27FC236}">
                <a16:creationId xmlns:a16="http://schemas.microsoft.com/office/drawing/2014/main" id="{1B512450-9173-4FDC-9F23-0E434EB09DA8}"/>
              </a:ext>
            </a:extLst>
          </p:cNvPr>
          <p:cNvSpPr>
            <a:spLocks noGrp="1"/>
          </p:cNvSpPr>
          <p:nvPr>
            <p:ph type="body" sz="quarter" idx="17" hasCustomPrompt="1"/>
          </p:nvPr>
        </p:nvSpPr>
        <p:spPr>
          <a:xfrm>
            <a:off x="5392061" y="2949575"/>
            <a:ext cx="1419225" cy="1419225"/>
          </a:xfrm>
          <a:prstGeom prst="rect">
            <a:avLst/>
          </a:prstGeom>
          <a:noFill/>
          <a:ln w="3175">
            <a:solidFill>
              <a:schemeClr val="tx1"/>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17" name="Teksta vietturis 6">
            <a:extLst>
              <a:ext uri="{FF2B5EF4-FFF2-40B4-BE49-F238E27FC236}">
                <a16:creationId xmlns:a16="http://schemas.microsoft.com/office/drawing/2014/main" id="{D9F4CC26-3EE7-47B5-9DDD-11B0DCC30EE0}"/>
              </a:ext>
            </a:extLst>
          </p:cNvPr>
          <p:cNvSpPr>
            <a:spLocks noGrp="1"/>
          </p:cNvSpPr>
          <p:nvPr>
            <p:ph type="body" sz="quarter" idx="19" hasCustomPrompt="1"/>
          </p:nvPr>
        </p:nvSpPr>
        <p:spPr>
          <a:xfrm>
            <a:off x="3722463" y="4615089"/>
            <a:ext cx="1419225" cy="1419225"/>
          </a:xfrm>
          <a:prstGeom prst="rect">
            <a:avLst/>
          </a:prstGeom>
          <a:noFill/>
          <a:ln w="3175">
            <a:solidFill>
              <a:schemeClr val="tx1"/>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18" name="Teksta vietturis 6">
            <a:extLst>
              <a:ext uri="{FF2B5EF4-FFF2-40B4-BE49-F238E27FC236}">
                <a16:creationId xmlns:a16="http://schemas.microsoft.com/office/drawing/2014/main" id="{4B1422E3-5A2E-4B6D-9F1F-2E554A3BB113}"/>
              </a:ext>
            </a:extLst>
          </p:cNvPr>
          <p:cNvSpPr>
            <a:spLocks noGrp="1"/>
          </p:cNvSpPr>
          <p:nvPr>
            <p:ph type="body" sz="quarter" idx="20" hasCustomPrompt="1"/>
          </p:nvPr>
        </p:nvSpPr>
        <p:spPr>
          <a:xfrm>
            <a:off x="7061659" y="4615089"/>
            <a:ext cx="1419225" cy="1419225"/>
          </a:xfrm>
          <a:prstGeom prst="rect">
            <a:avLst/>
          </a:prstGeom>
          <a:noFill/>
          <a:ln w="3175">
            <a:solidFill>
              <a:schemeClr val="tx1"/>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19" name="Teksta vietturis 6">
            <a:extLst>
              <a:ext uri="{FF2B5EF4-FFF2-40B4-BE49-F238E27FC236}">
                <a16:creationId xmlns:a16="http://schemas.microsoft.com/office/drawing/2014/main" id="{C963F708-AFEF-48A8-B268-9698131B613B}"/>
              </a:ext>
            </a:extLst>
          </p:cNvPr>
          <p:cNvSpPr>
            <a:spLocks noGrp="1"/>
          </p:cNvSpPr>
          <p:nvPr>
            <p:ph type="body" sz="quarter" idx="21" hasCustomPrompt="1"/>
          </p:nvPr>
        </p:nvSpPr>
        <p:spPr>
          <a:xfrm>
            <a:off x="5392061" y="4615089"/>
            <a:ext cx="1419225" cy="1419225"/>
          </a:xfrm>
          <a:prstGeom prst="rect">
            <a:avLst/>
          </a:prstGeom>
          <a:noFill/>
          <a:ln w="3175">
            <a:solidFill>
              <a:schemeClr val="tx1"/>
            </a:solidFill>
          </a:ln>
        </p:spPr>
        <p:txBody>
          <a:bodyPr>
            <a:normAutofit/>
          </a:bodyPr>
          <a:lstStyle>
            <a:lvl1pPr marL="0" indent="0" algn="ctr">
              <a:buNone/>
              <a:defRPr sz="1800"/>
            </a:lvl1pPr>
            <a:lvl5pPr marL="1828800" indent="0">
              <a:buNone/>
              <a:defRPr/>
            </a:lvl5pPr>
          </a:lstStyle>
          <a:p>
            <a:pPr lvl="0"/>
            <a:r>
              <a:rPr lang="lv-LV" dirty="0" err="1"/>
              <a:t>Text</a:t>
            </a:r>
            <a:endParaRPr lang="lv-LV" dirty="0"/>
          </a:p>
        </p:txBody>
      </p:sp>
      <p:sp>
        <p:nvSpPr>
          <p:cNvPr id="12" name="Virsraksta vietturis 1">
            <a:extLst>
              <a:ext uri="{FF2B5EF4-FFF2-40B4-BE49-F238E27FC236}">
                <a16:creationId xmlns:a16="http://schemas.microsoft.com/office/drawing/2014/main" id="{4ABD4F23-C19E-4684-B217-193442F1A807}"/>
              </a:ext>
            </a:extLst>
          </p:cNvPr>
          <p:cNvSpPr txBox="1">
            <a:spLocks/>
          </p:cNvSpPr>
          <p:nvPr userDrawn="1"/>
        </p:nvSpPr>
        <p:spPr>
          <a:xfrm>
            <a:off x="515938" y="535033"/>
            <a:ext cx="3635375" cy="30752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lv-LV" dirty="0" err="1">
                <a:solidFill>
                  <a:schemeClr val="tx1"/>
                </a:solidFill>
              </a:rPr>
              <a:t>Title</a:t>
            </a:r>
            <a:r>
              <a:rPr lang="lv-LV" dirty="0">
                <a:solidFill>
                  <a:schemeClr val="tx1"/>
                </a:solidFill>
              </a:rPr>
              <a:t> </a:t>
            </a:r>
            <a:r>
              <a:rPr lang="lv-LV" dirty="0" err="1">
                <a:solidFill>
                  <a:schemeClr val="tx1"/>
                </a:solidFill>
              </a:rPr>
              <a:t>of</a:t>
            </a:r>
            <a:r>
              <a:rPr lang="lv-LV" dirty="0">
                <a:solidFill>
                  <a:schemeClr val="tx1"/>
                </a:solidFill>
              </a:rPr>
              <a:t> </a:t>
            </a:r>
            <a:r>
              <a:rPr lang="lv-LV" dirty="0" err="1">
                <a:solidFill>
                  <a:schemeClr val="tx1"/>
                </a:solidFill>
              </a:rPr>
              <a:t>the</a:t>
            </a:r>
            <a:r>
              <a:rPr lang="lv-LV" dirty="0">
                <a:solidFill>
                  <a:schemeClr val="tx1"/>
                </a:solidFill>
              </a:rPr>
              <a:t> </a:t>
            </a:r>
            <a:r>
              <a:rPr lang="lv-LV" dirty="0" err="1">
                <a:solidFill>
                  <a:schemeClr val="tx1"/>
                </a:solidFill>
              </a:rPr>
              <a:t>New</a:t>
            </a:r>
            <a:r>
              <a:rPr lang="lv-LV" dirty="0">
                <a:solidFill>
                  <a:schemeClr val="tx1"/>
                </a:solidFill>
              </a:rPr>
              <a:t> </a:t>
            </a:r>
            <a:r>
              <a:rPr lang="lv-LV" dirty="0" err="1">
                <a:solidFill>
                  <a:schemeClr val="tx1"/>
                </a:solidFill>
              </a:rPr>
              <a:t>Section</a:t>
            </a:r>
            <a:endParaRPr lang="lv-LV" dirty="0">
              <a:solidFill>
                <a:schemeClr val="tx1"/>
              </a:solidFill>
            </a:endParaRPr>
          </a:p>
        </p:txBody>
      </p:sp>
    </p:spTree>
    <p:extLst>
      <p:ext uri="{BB962C8B-B14F-4D97-AF65-F5344CB8AC3E}">
        <p14:creationId xmlns:p14="http://schemas.microsoft.com/office/powerpoint/2010/main" val="25374936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Pielāgots izkārtojums">
    <p:bg>
      <p:bgRef idx="1001">
        <a:schemeClr val="bg1"/>
      </p:bgRef>
    </p:bg>
    <p:spTree>
      <p:nvGrpSpPr>
        <p:cNvPr id="1" name=""/>
        <p:cNvGrpSpPr/>
        <p:nvPr/>
      </p:nvGrpSpPr>
      <p:grpSpPr>
        <a:xfrm>
          <a:off x="0" y="0"/>
          <a:ext cx="0" cy="0"/>
          <a:chOff x="0" y="0"/>
          <a:chExt cx="0" cy="0"/>
        </a:xfrm>
      </p:grpSpPr>
      <p:sp>
        <p:nvSpPr>
          <p:cNvPr id="7" name="Teksta vietturis 6">
            <a:extLst>
              <a:ext uri="{FF2B5EF4-FFF2-40B4-BE49-F238E27FC236}">
                <a16:creationId xmlns:a16="http://schemas.microsoft.com/office/drawing/2014/main" id="{CDD8E6E7-8280-456F-8940-C6E9B7EE511F}"/>
              </a:ext>
            </a:extLst>
          </p:cNvPr>
          <p:cNvSpPr>
            <a:spLocks noGrp="1"/>
          </p:cNvSpPr>
          <p:nvPr>
            <p:ph type="body" sz="quarter" idx="10" hasCustomPrompt="1"/>
          </p:nvPr>
        </p:nvSpPr>
        <p:spPr>
          <a:xfrm>
            <a:off x="3722463" y="1284061"/>
            <a:ext cx="2134051" cy="2134051"/>
          </a:xfrm>
          <a:prstGeom prst="rect">
            <a:avLst/>
          </a:prstGeom>
          <a:noFill/>
          <a:ln w="3175">
            <a:solidFill>
              <a:schemeClr val="tx2"/>
            </a:solidFill>
          </a:ln>
        </p:spPr>
        <p:txBody>
          <a:bodyPr>
            <a:normAutofit/>
          </a:bodyPr>
          <a:lstStyle>
            <a:lvl1pPr marL="0" indent="0" algn="ctr">
              <a:buNone/>
              <a:defRPr sz="2000"/>
            </a:lvl1pPr>
            <a:lvl5pPr marL="1828800" indent="0">
              <a:buNone/>
              <a:defRPr/>
            </a:lvl5pPr>
          </a:lstStyle>
          <a:p>
            <a:pPr lvl="0"/>
            <a:r>
              <a:rPr lang="lv-LV" dirty="0" err="1"/>
              <a:t>Text</a:t>
            </a:r>
            <a:endParaRPr lang="lv-LV" dirty="0"/>
          </a:p>
        </p:txBody>
      </p:sp>
      <p:sp>
        <p:nvSpPr>
          <p:cNvPr id="12" name="Teksta vietturis 6">
            <a:extLst>
              <a:ext uri="{FF2B5EF4-FFF2-40B4-BE49-F238E27FC236}">
                <a16:creationId xmlns:a16="http://schemas.microsoft.com/office/drawing/2014/main" id="{B054F1C6-2F42-41FF-8ADC-86E6ADE4A823}"/>
              </a:ext>
            </a:extLst>
          </p:cNvPr>
          <p:cNvSpPr>
            <a:spLocks noGrp="1"/>
          </p:cNvSpPr>
          <p:nvPr>
            <p:ph type="body" sz="quarter" idx="11" hasCustomPrompt="1"/>
          </p:nvPr>
        </p:nvSpPr>
        <p:spPr>
          <a:xfrm>
            <a:off x="6313263" y="1284060"/>
            <a:ext cx="2134051" cy="2134051"/>
          </a:xfrm>
          <a:prstGeom prst="rect">
            <a:avLst/>
          </a:prstGeom>
          <a:noFill/>
          <a:ln w="3175">
            <a:solidFill>
              <a:schemeClr val="tx2"/>
            </a:solidFill>
          </a:ln>
        </p:spPr>
        <p:txBody>
          <a:bodyPr>
            <a:normAutofit/>
          </a:bodyPr>
          <a:lstStyle>
            <a:lvl1pPr marL="0" indent="0" algn="ctr">
              <a:buNone/>
              <a:defRPr sz="2000"/>
            </a:lvl1pPr>
            <a:lvl5pPr marL="1828800" indent="0">
              <a:buNone/>
              <a:defRPr/>
            </a:lvl5pPr>
          </a:lstStyle>
          <a:p>
            <a:pPr lvl="0"/>
            <a:r>
              <a:rPr lang="lv-LV" dirty="0" err="1"/>
              <a:t>Text</a:t>
            </a:r>
            <a:endParaRPr lang="lv-LV" dirty="0"/>
          </a:p>
        </p:txBody>
      </p:sp>
      <p:sp>
        <p:nvSpPr>
          <p:cNvPr id="16" name="Teksta vietturis 6">
            <a:extLst>
              <a:ext uri="{FF2B5EF4-FFF2-40B4-BE49-F238E27FC236}">
                <a16:creationId xmlns:a16="http://schemas.microsoft.com/office/drawing/2014/main" id="{58A51900-8C5E-4DB6-9C06-7951A2B87497}"/>
              </a:ext>
            </a:extLst>
          </p:cNvPr>
          <p:cNvSpPr>
            <a:spLocks noGrp="1"/>
          </p:cNvSpPr>
          <p:nvPr>
            <p:ph type="body" sz="quarter" idx="12" hasCustomPrompt="1"/>
          </p:nvPr>
        </p:nvSpPr>
        <p:spPr>
          <a:xfrm>
            <a:off x="3722463" y="3722461"/>
            <a:ext cx="2134051" cy="2134051"/>
          </a:xfrm>
          <a:prstGeom prst="rect">
            <a:avLst/>
          </a:prstGeom>
          <a:noFill/>
          <a:ln w="3175">
            <a:solidFill>
              <a:schemeClr val="tx2"/>
            </a:solidFill>
          </a:ln>
        </p:spPr>
        <p:txBody>
          <a:bodyPr>
            <a:normAutofit/>
          </a:bodyPr>
          <a:lstStyle>
            <a:lvl1pPr marL="0" indent="0" algn="ctr">
              <a:buNone/>
              <a:defRPr sz="2000"/>
            </a:lvl1pPr>
            <a:lvl5pPr marL="1828800" indent="0">
              <a:buNone/>
              <a:defRPr/>
            </a:lvl5pPr>
          </a:lstStyle>
          <a:p>
            <a:pPr lvl="0"/>
            <a:r>
              <a:rPr lang="lv-LV" dirty="0" err="1"/>
              <a:t>Text</a:t>
            </a:r>
            <a:endParaRPr lang="lv-LV" dirty="0"/>
          </a:p>
        </p:txBody>
      </p:sp>
      <p:sp>
        <p:nvSpPr>
          <p:cNvPr id="20" name="Teksta vietturis 6">
            <a:extLst>
              <a:ext uri="{FF2B5EF4-FFF2-40B4-BE49-F238E27FC236}">
                <a16:creationId xmlns:a16="http://schemas.microsoft.com/office/drawing/2014/main" id="{93284579-E33E-4258-A411-CE6E451A970F}"/>
              </a:ext>
            </a:extLst>
          </p:cNvPr>
          <p:cNvSpPr>
            <a:spLocks noGrp="1"/>
          </p:cNvSpPr>
          <p:nvPr>
            <p:ph type="body" sz="quarter" idx="13" hasCustomPrompt="1"/>
          </p:nvPr>
        </p:nvSpPr>
        <p:spPr>
          <a:xfrm>
            <a:off x="6313263" y="3722460"/>
            <a:ext cx="2134051" cy="2134051"/>
          </a:xfrm>
          <a:prstGeom prst="rect">
            <a:avLst/>
          </a:prstGeom>
          <a:noFill/>
          <a:ln w="3175">
            <a:solidFill>
              <a:schemeClr val="tx2"/>
            </a:solidFill>
          </a:ln>
        </p:spPr>
        <p:txBody>
          <a:bodyPr>
            <a:normAutofit/>
          </a:bodyPr>
          <a:lstStyle>
            <a:lvl1pPr marL="0" indent="0" algn="ctr">
              <a:buNone/>
              <a:defRPr sz="2000"/>
            </a:lvl1pPr>
            <a:lvl5pPr marL="1828800" indent="0">
              <a:buNone/>
              <a:defRPr/>
            </a:lvl5pPr>
          </a:lstStyle>
          <a:p>
            <a:pPr lvl="0"/>
            <a:r>
              <a:rPr lang="lv-LV" dirty="0" err="1"/>
              <a:t>Text</a:t>
            </a:r>
            <a:endParaRPr lang="lv-LV" dirty="0"/>
          </a:p>
        </p:txBody>
      </p:sp>
      <p:sp>
        <p:nvSpPr>
          <p:cNvPr id="8" name="Virsraksta vietturis 1">
            <a:extLst>
              <a:ext uri="{FF2B5EF4-FFF2-40B4-BE49-F238E27FC236}">
                <a16:creationId xmlns:a16="http://schemas.microsoft.com/office/drawing/2014/main" id="{B6A1A1D6-D823-4547-9B79-82D28B42B30F}"/>
              </a:ext>
            </a:extLst>
          </p:cNvPr>
          <p:cNvSpPr txBox="1">
            <a:spLocks/>
          </p:cNvSpPr>
          <p:nvPr userDrawn="1"/>
        </p:nvSpPr>
        <p:spPr>
          <a:xfrm>
            <a:off x="515938" y="535033"/>
            <a:ext cx="3635375" cy="30752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lv-LV" dirty="0" err="1">
                <a:solidFill>
                  <a:schemeClr val="tx1"/>
                </a:solidFill>
              </a:rPr>
              <a:t>Title</a:t>
            </a:r>
            <a:r>
              <a:rPr lang="lv-LV" dirty="0">
                <a:solidFill>
                  <a:schemeClr val="tx1"/>
                </a:solidFill>
              </a:rPr>
              <a:t> </a:t>
            </a:r>
            <a:r>
              <a:rPr lang="lv-LV" dirty="0" err="1">
                <a:solidFill>
                  <a:schemeClr val="tx1"/>
                </a:solidFill>
              </a:rPr>
              <a:t>of</a:t>
            </a:r>
            <a:r>
              <a:rPr lang="lv-LV" dirty="0">
                <a:solidFill>
                  <a:schemeClr val="tx1"/>
                </a:solidFill>
              </a:rPr>
              <a:t> </a:t>
            </a:r>
            <a:r>
              <a:rPr lang="lv-LV" dirty="0" err="1">
                <a:solidFill>
                  <a:schemeClr val="tx1"/>
                </a:solidFill>
              </a:rPr>
              <a:t>the</a:t>
            </a:r>
            <a:r>
              <a:rPr lang="lv-LV" dirty="0">
                <a:solidFill>
                  <a:schemeClr val="tx1"/>
                </a:solidFill>
              </a:rPr>
              <a:t> </a:t>
            </a:r>
            <a:r>
              <a:rPr lang="lv-LV" dirty="0" err="1">
                <a:solidFill>
                  <a:schemeClr val="tx1"/>
                </a:solidFill>
              </a:rPr>
              <a:t>New</a:t>
            </a:r>
            <a:r>
              <a:rPr lang="lv-LV" dirty="0">
                <a:solidFill>
                  <a:schemeClr val="tx1"/>
                </a:solidFill>
              </a:rPr>
              <a:t> </a:t>
            </a:r>
            <a:r>
              <a:rPr lang="lv-LV" dirty="0" err="1">
                <a:solidFill>
                  <a:schemeClr val="tx1"/>
                </a:solidFill>
              </a:rPr>
              <a:t>Section</a:t>
            </a:r>
            <a:endParaRPr lang="lv-LV" dirty="0">
              <a:solidFill>
                <a:schemeClr val="tx1"/>
              </a:solidFill>
            </a:endParaRPr>
          </a:p>
        </p:txBody>
      </p:sp>
      <p:pic>
        <p:nvPicPr>
          <p:cNvPr id="10" name="Grafika 9">
            <a:extLst>
              <a:ext uri="{FF2B5EF4-FFF2-40B4-BE49-F238E27FC236}">
                <a16:creationId xmlns:a16="http://schemas.microsoft.com/office/drawing/2014/main" id="{96D3BFF0-FAFC-45AF-ADAB-EDE42E34D8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4" y="5956553"/>
            <a:ext cx="547200" cy="911356"/>
          </a:xfrm>
          <a:prstGeom prst="rect">
            <a:avLst/>
          </a:prstGeom>
        </p:spPr>
      </p:pic>
    </p:spTree>
    <p:extLst>
      <p:ext uri="{BB962C8B-B14F-4D97-AF65-F5344CB8AC3E}">
        <p14:creationId xmlns:p14="http://schemas.microsoft.com/office/powerpoint/2010/main" val="36777034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Pielāgots izkārtojums">
    <p:bg>
      <p:bgRef idx="1001">
        <a:schemeClr val="bg2"/>
      </p:bgRef>
    </p:bg>
    <p:spTree>
      <p:nvGrpSpPr>
        <p:cNvPr id="1" name=""/>
        <p:cNvGrpSpPr/>
        <p:nvPr/>
      </p:nvGrpSpPr>
      <p:grpSpPr>
        <a:xfrm>
          <a:off x="0" y="0"/>
          <a:ext cx="0" cy="0"/>
          <a:chOff x="0" y="0"/>
          <a:chExt cx="0" cy="0"/>
        </a:xfrm>
      </p:grpSpPr>
      <p:sp>
        <p:nvSpPr>
          <p:cNvPr id="7" name="Teksta vietturis 6">
            <a:extLst>
              <a:ext uri="{FF2B5EF4-FFF2-40B4-BE49-F238E27FC236}">
                <a16:creationId xmlns:a16="http://schemas.microsoft.com/office/drawing/2014/main" id="{CDD8E6E7-8280-456F-8940-C6E9B7EE511F}"/>
              </a:ext>
            </a:extLst>
          </p:cNvPr>
          <p:cNvSpPr>
            <a:spLocks noGrp="1"/>
          </p:cNvSpPr>
          <p:nvPr>
            <p:ph type="body" sz="quarter" idx="10" hasCustomPrompt="1"/>
          </p:nvPr>
        </p:nvSpPr>
        <p:spPr>
          <a:xfrm>
            <a:off x="3722463" y="1284061"/>
            <a:ext cx="2134051" cy="2134051"/>
          </a:xfrm>
          <a:prstGeom prst="rect">
            <a:avLst/>
          </a:prstGeom>
          <a:noFill/>
          <a:ln w="3175">
            <a:solidFill>
              <a:schemeClr val="tx1"/>
            </a:solidFill>
          </a:ln>
        </p:spPr>
        <p:txBody>
          <a:bodyPr>
            <a:normAutofit/>
          </a:bodyPr>
          <a:lstStyle>
            <a:lvl1pPr marL="0" indent="0" algn="ctr">
              <a:buNone/>
              <a:defRPr sz="2000"/>
            </a:lvl1pPr>
            <a:lvl5pPr marL="1828800" indent="0">
              <a:buNone/>
              <a:defRPr/>
            </a:lvl5pPr>
          </a:lstStyle>
          <a:p>
            <a:pPr lvl="0"/>
            <a:r>
              <a:rPr lang="lv-LV" dirty="0" err="1"/>
              <a:t>Text</a:t>
            </a:r>
            <a:endParaRPr lang="lv-LV" dirty="0"/>
          </a:p>
        </p:txBody>
      </p:sp>
      <p:sp>
        <p:nvSpPr>
          <p:cNvPr id="12" name="Teksta vietturis 6">
            <a:extLst>
              <a:ext uri="{FF2B5EF4-FFF2-40B4-BE49-F238E27FC236}">
                <a16:creationId xmlns:a16="http://schemas.microsoft.com/office/drawing/2014/main" id="{B054F1C6-2F42-41FF-8ADC-86E6ADE4A823}"/>
              </a:ext>
            </a:extLst>
          </p:cNvPr>
          <p:cNvSpPr>
            <a:spLocks noGrp="1"/>
          </p:cNvSpPr>
          <p:nvPr>
            <p:ph type="body" sz="quarter" idx="11" hasCustomPrompt="1"/>
          </p:nvPr>
        </p:nvSpPr>
        <p:spPr>
          <a:xfrm>
            <a:off x="6313263" y="1284060"/>
            <a:ext cx="2134051" cy="2134051"/>
          </a:xfrm>
          <a:prstGeom prst="rect">
            <a:avLst/>
          </a:prstGeom>
          <a:noFill/>
          <a:ln w="3175">
            <a:solidFill>
              <a:schemeClr val="tx1"/>
            </a:solidFill>
          </a:ln>
        </p:spPr>
        <p:txBody>
          <a:bodyPr>
            <a:normAutofit/>
          </a:bodyPr>
          <a:lstStyle>
            <a:lvl1pPr marL="0" indent="0" algn="ctr">
              <a:buNone/>
              <a:defRPr sz="2000"/>
            </a:lvl1pPr>
            <a:lvl5pPr marL="1828800" indent="0">
              <a:buNone/>
              <a:defRPr/>
            </a:lvl5pPr>
          </a:lstStyle>
          <a:p>
            <a:pPr lvl="0"/>
            <a:r>
              <a:rPr lang="lv-LV" dirty="0" err="1"/>
              <a:t>Text</a:t>
            </a:r>
            <a:endParaRPr lang="lv-LV" dirty="0"/>
          </a:p>
        </p:txBody>
      </p:sp>
      <p:sp>
        <p:nvSpPr>
          <p:cNvPr id="16" name="Teksta vietturis 6">
            <a:extLst>
              <a:ext uri="{FF2B5EF4-FFF2-40B4-BE49-F238E27FC236}">
                <a16:creationId xmlns:a16="http://schemas.microsoft.com/office/drawing/2014/main" id="{58A51900-8C5E-4DB6-9C06-7951A2B87497}"/>
              </a:ext>
            </a:extLst>
          </p:cNvPr>
          <p:cNvSpPr>
            <a:spLocks noGrp="1"/>
          </p:cNvSpPr>
          <p:nvPr>
            <p:ph type="body" sz="quarter" idx="12" hasCustomPrompt="1"/>
          </p:nvPr>
        </p:nvSpPr>
        <p:spPr>
          <a:xfrm>
            <a:off x="3722463" y="3722461"/>
            <a:ext cx="2134051" cy="2134051"/>
          </a:xfrm>
          <a:prstGeom prst="rect">
            <a:avLst/>
          </a:prstGeom>
          <a:noFill/>
          <a:ln w="3175">
            <a:solidFill>
              <a:schemeClr val="tx1"/>
            </a:solidFill>
          </a:ln>
        </p:spPr>
        <p:txBody>
          <a:bodyPr>
            <a:normAutofit/>
          </a:bodyPr>
          <a:lstStyle>
            <a:lvl1pPr marL="0" indent="0" algn="ctr">
              <a:buNone/>
              <a:defRPr sz="2000"/>
            </a:lvl1pPr>
            <a:lvl5pPr marL="1828800" indent="0">
              <a:buNone/>
              <a:defRPr/>
            </a:lvl5pPr>
          </a:lstStyle>
          <a:p>
            <a:pPr lvl="0"/>
            <a:r>
              <a:rPr lang="lv-LV" dirty="0" err="1"/>
              <a:t>Text</a:t>
            </a:r>
            <a:endParaRPr lang="lv-LV" dirty="0"/>
          </a:p>
        </p:txBody>
      </p:sp>
      <p:sp>
        <p:nvSpPr>
          <p:cNvPr id="20" name="Teksta vietturis 6">
            <a:extLst>
              <a:ext uri="{FF2B5EF4-FFF2-40B4-BE49-F238E27FC236}">
                <a16:creationId xmlns:a16="http://schemas.microsoft.com/office/drawing/2014/main" id="{93284579-E33E-4258-A411-CE6E451A970F}"/>
              </a:ext>
            </a:extLst>
          </p:cNvPr>
          <p:cNvSpPr>
            <a:spLocks noGrp="1"/>
          </p:cNvSpPr>
          <p:nvPr>
            <p:ph type="body" sz="quarter" idx="13" hasCustomPrompt="1"/>
          </p:nvPr>
        </p:nvSpPr>
        <p:spPr>
          <a:xfrm>
            <a:off x="6313263" y="3722460"/>
            <a:ext cx="2134051" cy="2134051"/>
          </a:xfrm>
          <a:prstGeom prst="rect">
            <a:avLst/>
          </a:prstGeom>
          <a:noFill/>
          <a:ln w="3175">
            <a:solidFill>
              <a:schemeClr val="tx1"/>
            </a:solidFill>
          </a:ln>
        </p:spPr>
        <p:txBody>
          <a:bodyPr>
            <a:normAutofit/>
          </a:bodyPr>
          <a:lstStyle>
            <a:lvl1pPr marL="0" indent="0" algn="ctr">
              <a:buNone/>
              <a:defRPr sz="2000"/>
            </a:lvl1pPr>
            <a:lvl5pPr marL="1828800" indent="0">
              <a:buNone/>
              <a:defRPr/>
            </a:lvl5pPr>
          </a:lstStyle>
          <a:p>
            <a:pPr lvl="0"/>
            <a:r>
              <a:rPr lang="lv-LV" dirty="0" err="1"/>
              <a:t>Text</a:t>
            </a:r>
            <a:endParaRPr lang="lv-LV" dirty="0"/>
          </a:p>
        </p:txBody>
      </p:sp>
      <p:sp>
        <p:nvSpPr>
          <p:cNvPr id="8" name="Virsraksta vietturis 1">
            <a:extLst>
              <a:ext uri="{FF2B5EF4-FFF2-40B4-BE49-F238E27FC236}">
                <a16:creationId xmlns:a16="http://schemas.microsoft.com/office/drawing/2014/main" id="{C8635B26-2879-420F-BF98-DF1A0D3F0D98}"/>
              </a:ext>
            </a:extLst>
          </p:cNvPr>
          <p:cNvSpPr txBox="1">
            <a:spLocks/>
          </p:cNvSpPr>
          <p:nvPr userDrawn="1"/>
        </p:nvSpPr>
        <p:spPr>
          <a:xfrm>
            <a:off x="515938" y="535033"/>
            <a:ext cx="3635375" cy="30752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lv-LV" dirty="0" err="1">
                <a:solidFill>
                  <a:schemeClr val="tx1"/>
                </a:solidFill>
              </a:rPr>
              <a:t>Title</a:t>
            </a:r>
            <a:r>
              <a:rPr lang="lv-LV" dirty="0">
                <a:solidFill>
                  <a:schemeClr val="tx1"/>
                </a:solidFill>
              </a:rPr>
              <a:t> </a:t>
            </a:r>
            <a:r>
              <a:rPr lang="lv-LV" dirty="0" err="1">
                <a:solidFill>
                  <a:schemeClr val="tx1"/>
                </a:solidFill>
              </a:rPr>
              <a:t>of</a:t>
            </a:r>
            <a:r>
              <a:rPr lang="lv-LV" dirty="0">
                <a:solidFill>
                  <a:schemeClr val="tx1"/>
                </a:solidFill>
              </a:rPr>
              <a:t> </a:t>
            </a:r>
            <a:r>
              <a:rPr lang="lv-LV" dirty="0" err="1">
                <a:solidFill>
                  <a:schemeClr val="tx1"/>
                </a:solidFill>
              </a:rPr>
              <a:t>the</a:t>
            </a:r>
            <a:r>
              <a:rPr lang="lv-LV" dirty="0">
                <a:solidFill>
                  <a:schemeClr val="tx1"/>
                </a:solidFill>
              </a:rPr>
              <a:t> </a:t>
            </a:r>
            <a:r>
              <a:rPr lang="lv-LV" dirty="0" err="1">
                <a:solidFill>
                  <a:schemeClr val="tx1"/>
                </a:solidFill>
              </a:rPr>
              <a:t>New</a:t>
            </a:r>
            <a:r>
              <a:rPr lang="lv-LV" dirty="0">
                <a:solidFill>
                  <a:schemeClr val="tx1"/>
                </a:solidFill>
              </a:rPr>
              <a:t> </a:t>
            </a:r>
            <a:r>
              <a:rPr lang="lv-LV" dirty="0" err="1">
                <a:solidFill>
                  <a:schemeClr val="tx1"/>
                </a:solidFill>
              </a:rPr>
              <a:t>Section</a:t>
            </a:r>
            <a:endParaRPr lang="lv-LV" dirty="0">
              <a:solidFill>
                <a:schemeClr val="tx1"/>
              </a:solidFill>
            </a:endParaRPr>
          </a:p>
        </p:txBody>
      </p:sp>
    </p:spTree>
    <p:extLst>
      <p:ext uri="{BB962C8B-B14F-4D97-AF65-F5344CB8AC3E}">
        <p14:creationId xmlns:p14="http://schemas.microsoft.com/office/powerpoint/2010/main" val="585702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agramma">
    <p:spTree>
      <p:nvGrpSpPr>
        <p:cNvPr id="1" name=""/>
        <p:cNvGrpSpPr/>
        <p:nvPr/>
      </p:nvGrpSpPr>
      <p:grpSpPr>
        <a:xfrm>
          <a:off x="0" y="0"/>
          <a:ext cx="0" cy="0"/>
          <a:chOff x="0" y="0"/>
          <a:chExt cx="0" cy="0"/>
        </a:xfrm>
      </p:grpSpPr>
      <p:sp>
        <p:nvSpPr>
          <p:cNvPr id="17" name="Diagrammas vietturis 16">
            <a:extLst>
              <a:ext uri="{FF2B5EF4-FFF2-40B4-BE49-F238E27FC236}">
                <a16:creationId xmlns:a16="http://schemas.microsoft.com/office/drawing/2014/main" id="{4ED3E766-4C82-4625-9620-2E084B08FA7A}"/>
              </a:ext>
            </a:extLst>
          </p:cNvPr>
          <p:cNvSpPr>
            <a:spLocks noGrp="1"/>
          </p:cNvSpPr>
          <p:nvPr>
            <p:ph type="chart" sz="quarter" idx="10" hasCustomPrompt="1"/>
          </p:nvPr>
        </p:nvSpPr>
        <p:spPr>
          <a:xfrm>
            <a:off x="515938" y="1268413"/>
            <a:ext cx="6973887" cy="4465637"/>
          </a:xfrm>
          <a:prstGeom prst="rect">
            <a:avLst/>
          </a:prstGeom>
        </p:spPr>
        <p:txBody>
          <a:bodyPr/>
          <a:lstStyle>
            <a:lvl1pPr marL="0" indent="0">
              <a:buFontTx/>
              <a:buNone/>
              <a:defRPr/>
            </a:lvl1pPr>
          </a:lstStyle>
          <a:p>
            <a:r>
              <a:rPr lang="lv-LV" dirty="0" err="1"/>
              <a:t>Chart</a:t>
            </a:r>
            <a:endParaRPr lang="lv-LV" dirty="0"/>
          </a:p>
        </p:txBody>
      </p:sp>
      <p:sp>
        <p:nvSpPr>
          <p:cNvPr id="18" name="Virsraksta vietturis 1">
            <a:extLst>
              <a:ext uri="{FF2B5EF4-FFF2-40B4-BE49-F238E27FC236}">
                <a16:creationId xmlns:a16="http://schemas.microsoft.com/office/drawing/2014/main" id="{5CD39BEE-DF5B-4B1F-B775-43AC7BDC205D}"/>
              </a:ext>
            </a:extLst>
          </p:cNvPr>
          <p:cNvSpPr txBox="1">
            <a:spLocks/>
          </p:cNvSpPr>
          <p:nvPr userDrawn="1"/>
        </p:nvSpPr>
        <p:spPr>
          <a:xfrm>
            <a:off x="515938" y="535033"/>
            <a:ext cx="3635375" cy="30752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lv-LV" dirty="0" err="1">
                <a:solidFill>
                  <a:schemeClr val="tx1"/>
                </a:solidFill>
              </a:rPr>
              <a:t>Title</a:t>
            </a:r>
            <a:r>
              <a:rPr lang="lv-LV" dirty="0">
                <a:solidFill>
                  <a:schemeClr val="tx1"/>
                </a:solidFill>
              </a:rPr>
              <a:t> </a:t>
            </a:r>
            <a:r>
              <a:rPr lang="lv-LV" dirty="0" err="1">
                <a:solidFill>
                  <a:schemeClr val="tx1"/>
                </a:solidFill>
              </a:rPr>
              <a:t>of</a:t>
            </a:r>
            <a:r>
              <a:rPr lang="lv-LV" dirty="0">
                <a:solidFill>
                  <a:schemeClr val="tx1"/>
                </a:solidFill>
              </a:rPr>
              <a:t> </a:t>
            </a:r>
            <a:r>
              <a:rPr lang="lv-LV" dirty="0" err="1">
                <a:solidFill>
                  <a:schemeClr val="tx1"/>
                </a:solidFill>
              </a:rPr>
              <a:t>the</a:t>
            </a:r>
            <a:r>
              <a:rPr lang="lv-LV" dirty="0">
                <a:solidFill>
                  <a:schemeClr val="tx1"/>
                </a:solidFill>
              </a:rPr>
              <a:t> </a:t>
            </a:r>
            <a:r>
              <a:rPr lang="lv-LV" dirty="0" err="1">
                <a:solidFill>
                  <a:schemeClr val="tx1"/>
                </a:solidFill>
              </a:rPr>
              <a:t>New</a:t>
            </a:r>
            <a:r>
              <a:rPr lang="lv-LV" dirty="0">
                <a:solidFill>
                  <a:schemeClr val="tx1"/>
                </a:solidFill>
              </a:rPr>
              <a:t> </a:t>
            </a:r>
            <a:r>
              <a:rPr lang="lv-LV" dirty="0" err="1">
                <a:solidFill>
                  <a:schemeClr val="tx1"/>
                </a:solidFill>
              </a:rPr>
              <a:t>Section</a:t>
            </a:r>
            <a:endParaRPr lang="lv-LV" dirty="0">
              <a:solidFill>
                <a:schemeClr val="tx1"/>
              </a:solidFill>
            </a:endParaRPr>
          </a:p>
        </p:txBody>
      </p:sp>
      <p:sp>
        <p:nvSpPr>
          <p:cNvPr id="4" name="Slide_Number_Placeholder">
            <a:extLst>
              <a:ext uri="{FF2B5EF4-FFF2-40B4-BE49-F238E27FC236}">
                <a16:creationId xmlns:a16="http://schemas.microsoft.com/office/drawing/2014/main" id="{B3C74B5B-062A-4832-8640-7B354F301F7D}"/>
              </a:ext>
            </a:extLst>
          </p:cNvPr>
          <p:cNvSpPr>
            <a:spLocks noGrp="1"/>
          </p:cNvSpPr>
          <p:nvPr>
            <p:ph type="sldNum" sz="quarter" idx="4"/>
          </p:nvPr>
        </p:nvSpPr>
        <p:spPr>
          <a:xfrm>
            <a:off x="11643199" y="6494460"/>
            <a:ext cx="169918" cy="138499"/>
          </a:xfrm>
          <a:prstGeom prst="rect">
            <a:avLst/>
          </a:prstGeom>
        </p:spPr>
        <p:txBody>
          <a:bodyPr vert="horz" wrap="none" lIns="0" tIns="0" rIns="0" bIns="0" rtlCol="0" anchor="ctr">
            <a:spAutoFit/>
          </a:bodyPr>
          <a:lstStyle>
            <a:lvl1pPr algn="r" rtl="0" fontAlgn="base">
              <a:spcBef>
                <a:spcPct val="0"/>
              </a:spcBef>
              <a:spcAft>
                <a:spcPct val="0"/>
              </a:spcAft>
              <a:defRPr lang="en-US" sz="900" kern="1200" smtClean="0">
                <a:solidFill>
                  <a:schemeClr val="tx1"/>
                </a:solidFill>
                <a:latin typeface="Georgia" pitchFamily="18" charset="0"/>
                <a:ea typeface="+mn-ea"/>
                <a:cs typeface="Arial" charset="0"/>
              </a:defRPr>
            </a:lvl1pPr>
          </a:lstStyle>
          <a:p>
            <a:fld id="{A4E8FD29-E1D2-48C4-99D8-E65FB2387B86}" type="slidenum">
              <a:rPr lang="en-US" smtClean="0"/>
              <a:t>‹#›</a:t>
            </a:fld>
            <a:endParaRPr lang="en-US" dirty="0"/>
          </a:p>
        </p:txBody>
      </p:sp>
    </p:spTree>
    <p:extLst>
      <p:ext uri="{BB962C8B-B14F-4D97-AF65-F5344CB8AC3E}">
        <p14:creationId xmlns:p14="http://schemas.microsoft.com/office/powerpoint/2010/main" val="3711647484"/>
      </p:ext>
    </p:extLst>
  </p:cSld>
  <p:clrMapOvr>
    <a:masterClrMapping/>
  </p:clrMapOvr>
  <p:extLst>
    <p:ext uri="{DCECCB84-F9BA-43D5-87BE-67443E8EF086}">
      <p15:sldGuideLst xmlns:p15="http://schemas.microsoft.com/office/powerpoint/2012/main">
        <p15:guide id="1" orient="horz" pos="799" userDrawn="1">
          <p15:clr>
            <a:srgbClr val="FBAE40"/>
          </p15:clr>
        </p15:guide>
        <p15:guide id="2" orient="horz" pos="3612" userDrawn="1">
          <p15:clr>
            <a:srgbClr val="FBAE40"/>
          </p15:clr>
        </p15:guide>
        <p15:guide id="3"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Diagrammas">
    <p:spTree>
      <p:nvGrpSpPr>
        <p:cNvPr id="1" name=""/>
        <p:cNvGrpSpPr/>
        <p:nvPr/>
      </p:nvGrpSpPr>
      <p:grpSpPr>
        <a:xfrm>
          <a:off x="0" y="0"/>
          <a:ext cx="0" cy="0"/>
          <a:chOff x="0" y="0"/>
          <a:chExt cx="0" cy="0"/>
        </a:xfrm>
      </p:grpSpPr>
      <p:sp>
        <p:nvSpPr>
          <p:cNvPr id="8" name="Diagrammas vietturis 7">
            <a:extLst>
              <a:ext uri="{FF2B5EF4-FFF2-40B4-BE49-F238E27FC236}">
                <a16:creationId xmlns:a16="http://schemas.microsoft.com/office/drawing/2014/main" id="{2D0AEC79-0FE5-4BB7-905E-D4B52CA25394}"/>
              </a:ext>
            </a:extLst>
          </p:cNvPr>
          <p:cNvSpPr>
            <a:spLocks noGrp="1"/>
          </p:cNvSpPr>
          <p:nvPr>
            <p:ph type="chart" sz="quarter" idx="14" hasCustomPrompt="1"/>
          </p:nvPr>
        </p:nvSpPr>
        <p:spPr>
          <a:xfrm>
            <a:off x="515938" y="1273629"/>
            <a:ext cx="5232400" cy="4435021"/>
          </a:xfrm>
          <a:prstGeom prst="rect">
            <a:avLst/>
          </a:prstGeom>
        </p:spPr>
        <p:txBody>
          <a:bodyPr/>
          <a:lstStyle>
            <a:lvl1pPr marL="0" indent="0">
              <a:buNone/>
              <a:defRPr/>
            </a:lvl1pPr>
          </a:lstStyle>
          <a:p>
            <a:r>
              <a:rPr lang="lv-LV" dirty="0" err="1"/>
              <a:t>Chart</a:t>
            </a:r>
            <a:endParaRPr lang="lv-LV" dirty="0"/>
          </a:p>
        </p:txBody>
      </p:sp>
      <p:sp>
        <p:nvSpPr>
          <p:cNvPr id="17" name="Diagrammas vietturis 7">
            <a:extLst>
              <a:ext uri="{FF2B5EF4-FFF2-40B4-BE49-F238E27FC236}">
                <a16:creationId xmlns:a16="http://schemas.microsoft.com/office/drawing/2014/main" id="{9E833130-40BD-414E-BA91-DCFA21919E11}"/>
              </a:ext>
            </a:extLst>
          </p:cNvPr>
          <p:cNvSpPr>
            <a:spLocks noGrp="1"/>
          </p:cNvSpPr>
          <p:nvPr>
            <p:ph type="chart" sz="quarter" idx="15" hasCustomPrompt="1"/>
          </p:nvPr>
        </p:nvSpPr>
        <p:spPr>
          <a:xfrm>
            <a:off x="6443663" y="1273629"/>
            <a:ext cx="5232400" cy="4460421"/>
          </a:xfrm>
          <a:prstGeom prst="rect">
            <a:avLst/>
          </a:prstGeom>
        </p:spPr>
        <p:txBody>
          <a:bodyPr/>
          <a:lstStyle>
            <a:lvl1pPr marL="0" indent="0">
              <a:buNone/>
              <a:defRPr/>
            </a:lvl1pPr>
          </a:lstStyle>
          <a:p>
            <a:r>
              <a:rPr lang="lv-LV" dirty="0" err="1"/>
              <a:t>Chart</a:t>
            </a:r>
            <a:endParaRPr lang="lv-LV" dirty="0"/>
          </a:p>
        </p:txBody>
      </p:sp>
      <p:sp>
        <p:nvSpPr>
          <p:cNvPr id="18" name="Virsraksta vietturis 1">
            <a:extLst>
              <a:ext uri="{FF2B5EF4-FFF2-40B4-BE49-F238E27FC236}">
                <a16:creationId xmlns:a16="http://schemas.microsoft.com/office/drawing/2014/main" id="{7CB79CFD-3540-4ACA-B812-A527B9512EB3}"/>
              </a:ext>
            </a:extLst>
          </p:cNvPr>
          <p:cNvSpPr txBox="1">
            <a:spLocks/>
          </p:cNvSpPr>
          <p:nvPr userDrawn="1"/>
        </p:nvSpPr>
        <p:spPr>
          <a:xfrm>
            <a:off x="515938" y="535033"/>
            <a:ext cx="3635375" cy="30752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lv-LV" dirty="0" err="1">
                <a:solidFill>
                  <a:schemeClr val="tx1"/>
                </a:solidFill>
              </a:rPr>
              <a:t>Title</a:t>
            </a:r>
            <a:r>
              <a:rPr lang="lv-LV" dirty="0">
                <a:solidFill>
                  <a:schemeClr val="tx1"/>
                </a:solidFill>
              </a:rPr>
              <a:t> </a:t>
            </a:r>
            <a:r>
              <a:rPr lang="lv-LV" dirty="0" err="1">
                <a:solidFill>
                  <a:schemeClr val="tx1"/>
                </a:solidFill>
              </a:rPr>
              <a:t>of</a:t>
            </a:r>
            <a:r>
              <a:rPr lang="lv-LV" dirty="0">
                <a:solidFill>
                  <a:schemeClr val="tx1"/>
                </a:solidFill>
              </a:rPr>
              <a:t> </a:t>
            </a:r>
            <a:r>
              <a:rPr lang="lv-LV" dirty="0" err="1">
                <a:solidFill>
                  <a:schemeClr val="tx1"/>
                </a:solidFill>
              </a:rPr>
              <a:t>the</a:t>
            </a:r>
            <a:r>
              <a:rPr lang="lv-LV" dirty="0">
                <a:solidFill>
                  <a:schemeClr val="tx1"/>
                </a:solidFill>
              </a:rPr>
              <a:t> </a:t>
            </a:r>
            <a:r>
              <a:rPr lang="lv-LV" dirty="0" err="1">
                <a:solidFill>
                  <a:schemeClr val="tx1"/>
                </a:solidFill>
              </a:rPr>
              <a:t>New</a:t>
            </a:r>
            <a:r>
              <a:rPr lang="lv-LV" dirty="0">
                <a:solidFill>
                  <a:schemeClr val="tx1"/>
                </a:solidFill>
              </a:rPr>
              <a:t> </a:t>
            </a:r>
            <a:r>
              <a:rPr lang="lv-LV" dirty="0" err="1">
                <a:solidFill>
                  <a:schemeClr val="tx1"/>
                </a:solidFill>
              </a:rPr>
              <a:t>Section</a:t>
            </a:r>
            <a:endParaRPr lang="lv-LV" dirty="0">
              <a:solidFill>
                <a:schemeClr val="tx1"/>
              </a:solidFill>
            </a:endParaRPr>
          </a:p>
        </p:txBody>
      </p:sp>
      <p:sp>
        <p:nvSpPr>
          <p:cNvPr id="5" name="Slide_Number_Placeholder">
            <a:extLst>
              <a:ext uri="{FF2B5EF4-FFF2-40B4-BE49-F238E27FC236}">
                <a16:creationId xmlns:a16="http://schemas.microsoft.com/office/drawing/2014/main" id="{BAE87130-1EE4-4777-9434-04D874E8834C}"/>
              </a:ext>
            </a:extLst>
          </p:cNvPr>
          <p:cNvSpPr>
            <a:spLocks noGrp="1"/>
          </p:cNvSpPr>
          <p:nvPr>
            <p:ph type="sldNum" sz="quarter" idx="4"/>
          </p:nvPr>
        </p:nvSpPr>
        <p:spPr>
          <a:xfrm>
            <a:off x="11643199" y="6494460"/>
            <a:ext cx="169918" cy="138499"/>
          </a:xfrm>
          <a:prstGeom prst="rect">
            <a:avLst/>
          </a:prstGeom>
        </p:spPr>
        <p:txBody>
          <a:bodyPr vert="horz" wrap="none" lIns="0" tIns="0" rIns="0" bIns="0" rtlCol="0" anchor="ctr">
            <a:spAutoFit/>
          </a:bodyPr>
          <a:lstStyle>
            <a:lvl1pPr algn="r" rtl="0" fontAlgn="base">
              <a:spcBef>
                <a:spcPct val="0"/>
              </a:spcBef>
              <a:spcAft>
                <a:spcPct val="0"/>
              </a:spcAft>
              <a:defRPr lang="en-US" sz="900" kern="1200" smtClean="0">
                <a:solidFill>
                  <a:schemeClr val="tx1"/>
                </a:solidFill>
                <a:latin typeface="Georgia" pitchFamily="18" charset="0"/>
                <a:ea typeface="+mn-ea"/>
                <a:cs typeface="Arial" charset="0"/>
              </a:defRPr>
            </a:lvl1pPr>
          </a:lstStyle>
          <a:p>
            <a:fld id="{A4E8FD29-E1D2-48C4-99D8-E65FB2387B86}" type="slidenum">
              <a:rPr lang="en-US" smtClean="0"/>
              <a:t>‹#›</a:t>
            </a:fld>
            <a:endParaRPr lang="en-US" dirty="0"/>
          </a:p>
        </p:txBody>
      </p:sp>
    </p:spTree>
    <p:extLst>
      <p:ext uri="{BB962C8B-B14F-4D97-AF65-F5344CB8AC3E}">
        <p14:creationId xmlns:p14="http://schemas.microsoft.com/office/powerpoint/2010/main" val="1420400241"/>
      </p:ext>
    </p:extLst>
  </p:cSld>
  <p:clrMapOvr>
    <a:masterClrMapping/>
  </p:clrMapOvr>
  <p:extLst>
    <p:ext uri="{DCECCB84-F9BA-43D5-87BE-67443E8EF086}">
      <p15:sldGuideLst xmlns:p15="http://schemas.microsoft.com/office/powerpoint/2012/main">
        <p15:guide id="2" orient="horz" pos="3612">
          <p15:clr>
            <a:srgbClr val="FBAE40"/>
          </p15:clr>
        </p15:guide>
        <p15:guide id="3" pos="2615"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iagramma">
    <p:bg>
      <p:bgRef idx="1001">
        <a:schemeClr val="bg1"/>
      </p:bgRef>
    </p:bg>
    <p:spTree>
      <p:nvGrpSpPr>
        <p:cNvPr id="1" name=""/>
        <p:cNvGrpSpPr/>
        <p:nvPr/>
      </p:nvGrpSpPr>
      <p:grpSpPr>
        <a:xfrm>
          <a:off x="0" y="0"/>
          <a:ext cx="0" cy="0"/>
          <a:chOff x="0" y="0"/>
          <a:chExt cx="0" cy="0"/>
        </a:xfrm>
      </p:grpSpPr>
      <p:sp>
        <p:nvSpPr>
          <p:cNvPr id="17" name="Diagrammas vietturis 16">
            <a:extLst>
              <a:ext uri="{FF2B5EF4-FFF2-40B4-BE49-F238E27FC236}">
                <a16:creationId xmlns:a16="http://schemas.microsoft.com/office/drawing/2014/main" id="{4ED3E766-4C82-4625-9620-2E084B08FA7A}"/>
              </a:ext>
            </a:extLst>
          </p:cNvPr>
          <p:cNvSpPr>
            <a:spLocks noGrp="1"/>
          </p:cNvSpPr>
          <p:nvPr>
            <p:ph type="chart" sz="quarter" idx="10" hasCustomPrompt="1"/>
          </p:nvPr>
        </p:nvSpPr>
        <p:spPr>
          <a:xfrm>
            <a:off x="515938" y="1268413"/>
            <a:ext cx="6973887" cy="4465637"/>
          </a:xfrm>
          <a:prstGeom prst="rect">
            <a:avLst/>
          </a:prstGeom>
        </p:spPr>
        <p:txBody>
          <a:bodyPr/>
          <a:lstStyle>
            <a:lvl1pPr marL="0" indent="0">
              <a:buNone/>
              <a:defRPr>
                <a:solidFill>
                  <a:schemeClr val="tx1"/>
                </a:solidFill>
              </a:defRPr>
            </a:lvl1pPr>
          </a:lstStyle>
          <a:p>
            <a:r>
              <a:rPr lang="lv-LV" dirty="0" err="1"/>
              <a:t>Chart</a:t>
            </a:r>
            <a:endParaRPr lang="lv-LV" dirty="0"/>
          </a:p>
        </p:txBody>
      </p:sp>
      <p:sp>
        <p:nvSpPr>
          <p:cNvPr id="4" name="Virsraksta vietturis 1">
            <a:extLst>
              <a:ext uri="{FF2B5EF4-FFF2-40B4-BE49-F238E27FC236}">
                <a16:creationId xmlns:a16="http://schemas.microsoft.com/office/drawing/2014/main" id="{89617E1F-6918-4ECD-971A-EB5CFFEF6B31}"/>
              </a:ext>
            </a:extLst>
          </p:cNvPr>
          <p:cNvSpPr txBox="1">
            <a:spLocks/>
          </p:cNvSpPr>
          <p:nvPr userDrawn="1"/>
        </p:nvSpPr>
        <p:spPr>
          <a:xfrm>
            <a:off x="515938" y="535033"/>
            <a:ext cx="3635375" cy="30752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lv-LV" dirty="0" err="1">
                <a:solidFill>
                  <a:schemeClr val="tx1"/>
                </a:solidFill>
              </a:rPr>
              <a:t>Title</a:t>
            </a:r>
            <a:r>
              <a:rPr lang="lv-LV" dirty="0">
                <a:solidFill>
                  <a:schemeClr val="tx1"/>
                </a:solidFill>
              </a:rPr>
              <a:t> </a:t>
            </a:r>
            <a:r>
              <a:rPr lang="lv-LV" dirty="0" err="1">
                <a:solidFill>
                  <a:schemeClr val="tx1"/>
                </a:solidFill>
              </a:rPr>
              <a:t>of</a:t>
            </a:r>
            <a:r>
              <a:rPr lang="lv-LV" dirty="0">
                <a:solidFill>
                  <a:schemeClr val="tx1"/>
                </a:solidFill>
              </a:rPr>
              <a:t> </a:t>
            </a:r>
            <a:r>
              <a:rPr lang="lv-LV" dirty="0" err="1">
                <a:solidFill>
                  <a:schemeClr val="tx1"/>
                </a:solidFill>
              </a:rPr>
              <a:t>the</a:t>
            </a:r>
            <a:r>
              <a:rPr lang="lv-LV" dirty="0">
                <a:solidFill>
                  <a:schemeClr val="tx1"/>
                </a:solidFill>
              </a:rPr>
              <a:t> </a:t>
            </a:r>
            <a:r>
              <a:rPr lang="lv-LV" dirty="0" err="1">
                <a:solidFill>
                  <a:schemeClr val="tx1"/>
                </a:solidFill>
              </a:rPr>
              <a:t>New</a:t>
            </a:r>
            <a:r>
              <a:rPr lang="lv-LV" dirty="0">
                <a:solidFill>
                  <a:schemeClr val="tx1"/>
                </a:solidFill>
              </a:rPr>
              <a:t> </a:t>
            </a:r>
            <a:r>
              <a:rPr lang="lv-LV" dirty="0" err="1">
                <a:solidFill>
                  <a:schemeClr val="tx1"/>
                </a:solidFill>
              </a:rPr>
              <a:t>Section</a:t>
            </a:r>
            <a:endParaRPr lang="lv-LV" dirty="0">
              <a:solidFill>
                <a:schemeClr val="tx1"/>
              </a:solidFill>
            </a:endParaRPr>
          </a:p>
        </p:txBody>
      </p:sp>
      <p:pic>
        <p:nvPicPr>
          <p:cNvPr id="6" name="Grafika 5">
            <a:extLst>
              <a:ext uri="{FF2B5EF4-FFF2-40B4-BE49-F238E27FC236}">
                <a16:creationId xmlns:a16="http://schemas.microsoft.com/office/drawing/2014/main" id="{260F6A51-C966-45D6-BB29-2719C0CEA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4" y="5956553"/>
            <a:ext cx="547200" cy="911356"/>
          </a:xfrm>
          <a:prstGeom prst="rect">
            <a:avLst/>
          </a:prstGeom>
        </p:spPr>
      </p:pic>
    </p:spTree>
    <p:extLst>
      <p:ext uri="{BB962C8B-B14F-4D97-AF65-F5344CB8AC3E}">
        <p14:creationId xmlns:p14="http://schemas.microsoft.com/office/powerpoint/2010/main" val="32715304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9">
          <p15:clr>
            <a:srgbClr val="FBAE40"/>
          </p15:clr>
        </p15:guide>
        <p15:guide id="2" orient="horz" pos="3612">
          <p15:clr>
            <a:srgbClr val="FBAE40"/>
          </p15:clr>
        </p15:guide>
        <p15:guide id="3"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 satura bloki">
    <p:bg>
      <p:bgRef idx="1001">
        <a:schemeClr val="bg1"/>
      </p:bgRef>
    </p:bg>
    <p:spTree>
      <p:nvGrpSpPr>
        <p:cNvPr id="1" name=""/>
        <p:cNvGrpSpPr/>
        <p:nvPr/>
      </p:nvGrpSpPr>
      <p:grpSpPr>
        <a:xfrm>
          <a:off x="0" y="0"/>
          <a:ext cx="0" cy="0"/>
          <a:chOff x="0" y="0"/>
          <a:chExt cx="0" cy="0"/>
        </a:xfrm>
      </p:grpSpPr>
      <p:sp>
        <p:nvSpPr>
          <p:cNvPr id="10" name="Attēla vietturis 9">
            <a:extLst>
              <a:ext uri="{FF2B5EF4-FFF2-40B4-BE49-F238E27FC236}">
                <a16:creationId xmlns:a16="http://schemas.microsoft.com/office/drawing/2014/main" id="{24D4ABCE-51E9-4B99-BA53-3DF2BEFB2140}"/>
              </a:ext>
            </a:extLst>
          </p:cNvPr>
          <p:cNvSpPr>
            <a:spLocks noGrp="1"/>
          </p:cNvSpPr>
          <p:nvPr>
            <p:ph type="pic" sz="quarter" idx="10" hasCustomPrompt="1"/>
          </p:nvPr>
        </p:nvSpPr>
        <p:spPr>
          <a:xfrm>
            <a:off x="515938" y="2049519"/>
            <a:ext cx="7010400" cy="3632200"/>
          </a:xfrm>
          <a:prstGeom prst="rect">
            <a:avLst/>
          </a:prstGeom>
        </p:spPr>
        <p:txBody>
          <a:bodyPr/>
          <a:lstStyle>
            <a:lvl1pPr marL="0" indent="0">
              <a:buNone/>
              <a:defRPr/>
            </a:lvl1pPr>
          </a:lstStyle>
          <a:p>
            <a:r>
              <a:rPr lang="lv-LV" dirty="0"/>
              <a:t>Picture</a:t>
            </a:r>
          </a:p>
        </p:txBody>
      </p:sp>
      <p:sp>
        <p:nvSpPr>
          <p:cNvPr id="6" name="Teksta vietturis 2">
            <a:extLst>
              <a:ext uri="{FF2B5EF4-FFF2-40B4-BE49-F238E27FC236}">
                <a16:creationId xmlns:a16="http://schemas.microsoft.com/office/drawing/2014/main" id="{5C80ACF2-189C-49AE-A35C-CA3A2B408A20}"/>
              </a:ext>
            </a:extLst>
          </p:cNvPr>
          <p:cNvSpPr>
            <a:spLocks noGrp="1"/>
          </p:cNvSpPr>
          <p:nvPr>
            <p:ph idx="12" hasCustomPrompt="1"/>
          </p:nvPr>
        </p:nvSpPr>
        <p:spPr>
          <a:xfrm>
            <a:off x="8075613" y="2049519"/>
            <a:ext cx="3600450" cy="3632199"/>
          </a:xfrm>
          <a:prstGeom prst="rect">
            <a:avLst/>
          </a:prstGeom>
        </p:spPr>
        <p:txBody>
          <a:bodyPr vert="horz" lIns="91440" tIns="45720" rIns="91440" bIns="45720" rtlCol="0">
            <a:normAutofit/>
          </a:bodyPr>
          <a:lstStyle>
            <a:lvl1pPr marL="0" indent="0">
              <a:buFont typeface="Arial" panose="020B0604020202020204" pitchFamily="34" charset="0"/>
              <a:buNone/>
              <a:defRPr sz="2000">
                <a:solidFill>
                  <a:srgbClr val="63003D"/>
                </a:solidFill>
                <a:latin typeface="Arial" panose="020B0604020202020204" pitchFamily="34" charset="0"/>
                <a:cs typeface="Arial" panose="020B0604020202020204" pitchFamily="34" charset="0"/>
              </a:defRPr>
            </a:lvl1pPr>
            <a:lvl2pPr marL="742950" indent="-285750">
              <a:buFontTx/>
              <a:buBlip>
                <a:blip r:embed="rId2"/>
              </a:buBlip>
              <a:defRPr sz="1800">
                <a:solidFill>
                  <a:srgbClr val="63003D"/>
                </a:solidFill>
                <a:latin typeface="Arial" panose="020B0604020202020204" pitchFamily="34" charset="0"/>
                <a:cs typeface="Arial" panose="020B0604020202020204" pitchFamily="34" charset="0"/>
              </a:defRPr>
            </a:lvl2pPr>
            <a:lvl3pPr marL="1200150" indent="-285750">
              <a:buFontTx/>
              <a:buBlip>
                <a:blip r:embed="rId2"/>
              </a:buBlip>
              <a:defRPr sz="1600">
                <a:solidFill>
                  <a:srgbClr val="63003D"/>
                </a:solidFill>
                <a:latin typeface="Arial" panose="020B0604020202020204" pitchFamily="34" charset="0"/>
                <a:cs typeface="Arial" panose="020B0604020202020204" pitchFamily="34" charset="0"/>
              </a:defRPr>
            </a:lvl3pPr>
            <a:lvl4pPr marL="1371600" indent="0">
              <a:buFontTx/>
              <a:buNone/>
              <a:defRPr sz="1600">
                <a:solidFill>
                  <a:srgbClr val="63003D"/>
                </a:solidFill>
                <a:latin typeface="Arial" panose="020B0604020202020204" pitchFamily="34" charset="0"/>
                <a:cs typeface="Arial" panose="020B0604020202020204" pitchFamily="34" charset="0"/>
              </a:defRPr>
            </a:lvl4pPr>
          </a:lstStyle>
          <a:p>
            <a:pPr lvl="0"/>
            <a:r>
              <a:rPr lang="lv-LV" dirty="0" err="1"/>
              <a:t>Text</a:t>
            </a:r>
            <a:endParaRPr lang="lv-LV" dirty="0"/>
          </a:p>
        </p:txBody>
      </p:sp>
      <p:sp>
        <p:nvSpPr>
          <p:cNvPr id="7" name="Virsraksta vietturis 1">
            <a:extLst>
              <a:ext uri="{FF2B5EF4-FFF2-40B4-BE49-F238E27FC236}">
                <a16:creationId xmlns:a16="http://schemas.microsoft.com/office/drawing/2014/main" id="{4C98E203-17BD-4EB8-93ED-32EBB47F74A1}"/>
              </a:ext>
            </a:extLst>
          </p:cNvPr>
          <p:cNvSpPr>
            <a:spLocks noGrp="1"/>
          </p:cNvSpPr>
          <p:nvPr>
            <p:ph type="title" hasCustomPrompt="1"/>
          </p:nvPr>
        </p:nvSpPr>
        <p:spPr>
          <a:xfrm>
            <a:off x="515938" y="476250"/>
            <a:ext cx="11160125" cy="1325563"/>
          </a:xfrm>
          <a:prstGeom prst="rect">
            <a:avLst/>
          </a:prstGeom>
        </p:spPr>
        <p:txBody>
          <a:bodyPr vert="horz" lIns="91440" tIns="45720" rIns="91440" bIns="45720" rtlCol="0" anchor="ctr">
            <a:normAutofit/>
          </a:bodyPr>
          <a:lstStyle>
            <a:lvl1pPr>
              <a:defRPr>
                <a:solidFill>
                  <a:schemeClr val="tx1"/>
                </a:solidFill>
              </a:defRPr>
            </a:lvl1pPr>
          </a:lstStyle>
          <a:p>
            <a:r>
              <a:rPr lang="lv-LV" dirty="0" err="1"/>
              <a:t>Title</a:t>
            </a:r>
            <a:r>
              <a:rPr lang="lv-LV" dirty="0"/>
              <a:t> </a:t>
            </a:r>
            <a:r>
              <a:rPr lang="lv-LV" dirty="0" err="1"/>
              <a:t>of</a:t>
            </a:r>
            <a:r>
              <a:rPr lang="lv-LV" dirty="0"/>
              <a:t> </a:t>
            </a:r>
            <a:r>
              <a:rPr lang="lv-LV" dirty="0" err="1"/>
              <a:t>the</a:t>
            </a:r>
            <a:r>
              <a:rPr lang="lv-LV" dirty="0"/>
              <a:t> </a:t>
            </a:r>
            <a:r>
              <a:rPr lang="lv-LV" dirty="0" err="1"/>
              <a:t>New</a:t>
            </a:r>
            <a:r>
              <a:rPr lang="lv-LV" dirty="0"/>
              <a:t> </a:t>
            </a:r>
            <a:r>
              <a:rPr lang="lv-LV" dirty="0" err="1"/>
              <a:t>section</a:t>
            </a:r>
            <a:endParaRPr lang="lv-LV" dirty="0"/>
          </a:p>
        </p:txBody>
      </p:sp>
    </p:spTree>
    <p:extLst>
      <p:ext uri="{BB962C8B-B14F-4D97-AF65-F5344CB8AC3E}">
        <p14:creationId xmlns:p14="http://schemas.microsoft.com/office/powerpoint/2010/main" val="21384628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elāgots izkārtojums">
    <p:bg>
      <p:bgRef idx="1001">
        <a:schemeClr val="bg1"/>
      </p:bgRef>
    </p:bg>
    <p:spTree>
      <p:nvGrpSpPr>
        <p:cNvPr id="1" name=""/>
        <p:cNvGrpSpPr/>
        <p:nvPr/>
      </p:nvGrpSpPr>
      <p:grpSpPr>
        <a:xfrm>
          <a:off x="0" y="0"/>
          <a:ext cx="0" cy="0"/>
          <a:chOff x="0" y="0"/>
          <a:chExt cx="0" cy="0"/>
        </a:xfrm>
      </p:grpSpPr>
      <p:sp>
        <p:nvSpPr>
          <p:cNvPr id="4" name="Diagrammas vietturis 7">
            <a:extLst>
              <a:ext uri="{FF2B5EF4-FFF2-40B4-BE49-F238E27FC236}">
                <a16:creationId xmlns:a16="http://schemas.microsoft.com/office/drawing/2014/main" id="{0B8D39EC-6D7D-4C13-8AEF-0029CB2BECCE}"/>
              </a:ext>
            </a:extLst>
          </p:cNvPr>
          <p:cNvSpPr>
            <a:spLocks noGrp="1"/>
          </p:cNvSpPr>
          <p:nvPr>
            <p:ph type="chart" sz="quarter" idx="14" hasCustomPrompt="1"/>
          </p:nvPr>
        </p:nvSpPr>
        <p:spPr>
          <a:xfrm>
            <a:off x="515938" y="1273629"/>
            <a:ext cx="5232400" cy="4435021"/>
          </a:xfrm>
          <a:prstGeom prst="rect">
            <a:avLst/>
          </a:prstGeom>
        </p:spPr>
        <p:txBody>
          <a:bodyPr/>
          <a:lstStyle>
            <a:lvl1pPr marL="0" indent="0">
              <a:buFontTx/>
              <a:buNone/>
              <a:defRPr>
                <a:solidFill>
                  <a:schemeClr val="tx1"/>
                </a:solidFill>
              </a:defRPr>
            </a:lvl1pPr>
          </a:lstStyle>
          <a:p>
            <a:r>
              <a:rPr lang="lv-LV" dirty="0" err="1"/>
              <a:t>Chart</a:t>
            </a:r>
            <a:endParaRPr lang="lv-LV" dirty="0"/>
          </a:p>
        </p:txBody>
      </p:sp>
      <p:sp>
        <p:nvSpPr>
          <p:cNvPr id="5" name="Diagrammas vietturis 7">
            <a:extLst>
              <a:ext uri="{FF2B5EF4-FFF2-40B4-BE49-F238E27FC236}">
                <a16:creationId xmlns:a16="http://schemas.microsoft.com/office/drawing/2014/main" id="{399AC325-D2D9-4CEE-986A-8ED7E8D40453}"/>
              </a:ext>
            </a:extLst>
          </p:cNvPr>
          <p:cNvSpPr>
            <a:spLocks noGrp="1"/>
          </p:cNvSpPr>
          <p:nvPr>
            <p:ph type="chart" sz="quarter" idx="15" hasCustomPrompt="1"/>
          </p:nvPr>
        </p:nvSpPr>
        <p:spPr>
          <a:xfrm>
            <a:off x="6443663" y="1273629"/>
            <a:ext cx="5232400" cy="4460421"/>
          </a:xfrm>
          <a:prstGeom prst="rect">
            <a:avLst/>
          </a:prstGeom>
        </p:spPr>
        <p:txBody>
          <a:bodyPr/>
          <a:lstStyle>
            <a:lvl1pPr marL="0" indent="0">
              <a:buFontTx/>
              <a:buNone/>
              <a:defRPr>
                <a:solidFill>
                  <a:schemeClr val="tx1"/>
                </a:solidFill>
              </a:defRPr>
            </a:lvl1pPr>
          </a:lstStyle>
          <a:p>
            <a:r>
              <a:rPr lang="lv-LV" dirty="0" err="1"/>
              <a:t>Chart</a:t>
            </a:r>
            <a:endParaRPr lang="lv-LV" dirty="0"/>
          </a:p>
        </p:txBody>
      </p:sp>
      <p:sp>
        <p:nvSpPr>
          <p:cNvPr id="6" name="Virsraksta vietturis 1">
            <a:extLst>
              <a:ext uri="{FF2B5EF4-FFF2-40B4-BE49-F238E27FC236}">
                <a16:creationId xmlns:a16="http://schemas.microsoft.com/office/drawing/2014/main" id="{689E9F0D-9518-4743-AF7B-73F82CA13CEF}"/>
              </a:ext>
            </a:extLst>
          </p:cNvPr>
          <p:cNvSpPr txBox="1">
            <a:spLocks/>
          </p:cNvSpPr>
          <p:nvPr userDrawn="1"/>
        </p:nvSpPr>
        <p:spPr>
          <a:xfrm>
            <a:off x="515938" y="535033"/>
            <a:ext cx="3635375" cy="30752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lv-LV" dirty="0" err="1">
                <a:solidFill>
                  <a:schemeClr val="tx1"/>
                </a:solidFill>
              </a:rPr>
              <a:t>Title</a:t>
            </a:r>
            <a:r>
              <a:rPr lang="lv-LV" dirty="0">
                <a:solidFill>
                  <a:schemeClr val="tx1"/>
                </a:solidFill>
              </a:rPr>
              <a:t> </a:t>
            </a:r>
            <a:r>
              <a:rPr lang="lv-LV" dirty="0" err="1">
                <a:solidFill>
                  <a:schemeClr val="tx1"/>
                </a:solidFill>
              </a:rPr>
              <a:t>of</a:t>
            </a:r>
            <a:r>
              <a:rPr lang="lv-LV" dirty="0">
                <a:solidFill>
                  <a:schemeClr val="tx1"/>
                </a:solidFill>
              </a:rPr>
              <a:t> </a:t>
            </a:r>
            <a:r>
              <a:rPr lang="lv-LV" dirty="0" err="1">
                <a:solidFill>
                  <a:schemeClr val="tx1"/>
                </a:solidFill>
              </a:rPr>
              <a:t>the</a:t>
            </a:r>
            <a:r>
              <a:rPr lang="lv-LV" dirty="0">
                <a:solidFill>
                  <a:schemeClr val="tx1"/>
                </a:solidFill>
              </a:rPr>
              <a:t> </a:t>
            </a:r>
            <a:r>
              <a:rPr lang="lv-LV" dirty="0" err="1">
                <a:solidFill>
                  <a:schemeClr val="tx1"/>
                </a:solidFill>
              </a:rPr>
              <a:t>New</a:t>
            </a:r>
            <a:r>
              <a:rPr lang="lv-LV" dirty="0">
                <a:solidFill>
                  <a:schemeClr val="tx1"/>
                </a:solidFill>
              </a:rPr>
              <a:t> </a:t>
            </a:r>
            <a:r>
              <a:rPr lang="lv-LV" dirty="0" err="1">
                <a:solidFill>
                  <a:schemeClr val="tx1"/>
                </a:solidFill>
              </a:rPr>
              <a:t>Section</a:t>
            </a:r>
            <a:endParaRPr lang="lv-LV" dirty="0">
              <a:solidFill>
                <a:schemeClr val="tx1"/>
              </a:solidFill>
            </a:endParaRPr>
          </a:p>
        </p:txBody>
      </p:sp>
      <p:pic>
        <p:nvPicPr>
          <p:cNvPr id="8" name="Grafika 7">
            <a:extLst>
              <a:ext uri="{FF2B5EF4-FFF2-40B4-BE49-F238E27FC236}">
                <a16:creationId xmlns:a16="http://schemas.microsoft.com/office/drawing/2014/main" id="{41FE6DEC-3735-4827-A107-748D306F34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44" y="5956553"/>
            <a:ext cx="547200" cy="911356"/>
          </a:xfrm>
          <a:prstGeom prst="rect">
            <a:avLst/>
          </a:prstGeom>
        </p:spPr>
      </p:pic>
    </p:spTree>
    <p:extLst>
      <p:ext uri="{BB962C8B-B14F-4D97-AF65-F5344CB8AC3E}">
        <p14:creationId xmlns:p14="http://schemas.microsoft.com/office/powerpoint/2010/main" val="2003982990"/>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Pielāgots izkārtojums">
    <p:spTree>
      <p:nvGrpSpPr>
        <p:cNvPr id="1" name=""/>
        <p:cNvGrpSpPr/>
        <p:nvPr/>
      </p:nvGrpSpPr>
      <p:grpSpPr>
        <a:xfrm>
          <a:off x="0" y="0"/>
          <a:ext cx="0" cy="0"/>
          <a:chOff x="0" y="0"/>
          <a:chExt cx="0" cy="0"/>
        </a:xfrm>
      </p:grpSpPr>
      <p:sp>
        <p:nvSpPr>
          <p:cNvPr id="7" name="Teksta vietturis 2">
            <a:extLst>
              <a:ext uri="{FF2B5EF4-FFF2-40B4-BE49-F238E27FC236}">
                <a16:creationId xmlns:a16="http://schemas.microsoft.com/office/drawing/2014/main" id="{1C7C7A6E-7C2F-41F8-99F3-D526FAD3FFC3}"/>
              </a:ext>
            </a:extLst>
          </p:cNvPr>
          <p:cNvSpPr>
            <a:spLocks noGrp="1"/>
          </p:cNvSpPr>
          <p:nvPr>
            <p:ph idx="12" hasCustomPrompt="1"/>
          </p:nvPr>
        </p:nvSpPr>
        <p:spPr>
          <a:xfrm>
            <a:off x="515938" y="1240972"/>
            <a:ext cx="2684462" cy="4467808"/>
          </a:xfrm>
          <a:prstGeom prst="rect">
            <a:avLst/>
          </a:prstGeom>
          <a:ln>
            <a:solidFill>
              <a:schemeClr val="tx1"/>
            </a:solidFill>
            <a:prstDash val="solid"/>
          </a:ln>
        </p:spPr>
        <p:txBody>
          <a:bodyPr vert="horz" lIns="91440" tIns="45720" rIns="91440" bIns="45720" rtlCol="0">
            <a:normAutofit/>
          </a:bodyPr>
          <a:lstStyle>
            <a:lvl1pPr marL="342900" indent="-342900">
              <a:buFontTx/>
              <a:buBlip>
                <a:blip r:embed="rId2"/>
              </a:buBlip>
              <a:defRPr sz="1800">
                <a:solidFill>
                  <a:schemeClr val="tx1">
                    <a:lumMod val="95000"/>
                  </a:schemeClr>
                </a:solidFill>
                <a:latin typeface="Arial" panose="020B0604020202020204" pitchFamily="34" charset="0"/>
                <a:cs typeface="Arial" panose="020B0604020202020204" pitchFamily="34" charset="0"/>
              </a:defRPr>
            </a:lvl1pPr>
            <a:lvl2pPr marL="742950" indent="-285750">
              <a:buFontTx/>
              <a:buBlip>
                <a:blip r:embed="rId3"/>
              </a:buBlip>
              <a:defRPr sz="1600">
                <a:solidFill>
                  <a:schemeClr val="tx1">
                    <a:lumMod val="95000"/>
                  </a:schemeClr>
                </a:solidFill>
                <a:latin typeface="Arial" panose="020B0604020202020204" pitchFamily="34" charset="0"/>
                <a:cs typeface="Arial" panose="020B0604020202020204" pitchFamily="34" charset="0"/>
              </a:defRPr>
            </a:lvl2pPr>
            <a:lvl3pPr marL="1200150" indent="-285750">
              <a:buFontTx/>
              <a:buBlip>
                <a:blip r:embed="rId3"/>
              </a:buBlip>
              <a:defRPr sz="1400">
                <a:solidFill>
                  <a:schemeClr val="tx1">
                    <a:lumMod val="95000"/>
                  </a:schemeClr>
                </a:solidFill>
                <a:latin typeface="Arial" panose="020B0604020202020204" pitchFamily="34" charset="0"/>
                <a:cs typeface="Arial" panose="020B0604020202020204" pitchFamily="34" charset="0"/>
              </a:defRPr>
            </a:lvl3pPr>
            <a:lvl4pPr marL="1371600" indent="0">
              <a:buFontTx/>
              <a:buNone/>
              <a:defRPr sz="1400">
                <a:solidFill>
                  <a:schemeClr val="tx1">
                    <a:lumMod val="95000"/>
                  </a:schemeClr>
                </a:solidFill>
                <a:latin typeface="Arial" panose="020B0604020202020204" pitchFamily="34" charset="0"/>
                <a:cs typeface="Arial" panose="020B0604020202020204" pitchFamily="34" charset="0"/>
              </a:defRPr>
            </a:lvl4pPr>
          </a:lstStyle>
          <a:p>
            <a:pPr lvl="0"/>
            <a:r>
              <a:rPr lang="lv-LV" dirty="0" err="1"/>
              <a:t>Text</a:t>
            </a:r>
            <a:endParaRPr lang="lv-LV" dirty="0"/>
          </a:p>
        </p:txBody>
      </p:sp>
      <p:sp>
        <p:nvSpPr>
          <p:cNvPr id="10" name="Teksta vietturis 2">
            <a:extLst>
              <a:ext uri="{FF2B5EF4-FFF2-40B4-BE49-F238E27FC236}">
                <a16:creationId xmlns:a16="http://schemas.microsoft.com/office/drawing/2014/main" id="{BA6A87FD-893A-474F-8FB8-77F66A3AE070}"/>
              </a:ext>
            </a:extLst>
          </p:cNvPr>
          <p:cNvSpPr>
            <a:spLocks noGrp="1"/>
          </p:cNvSpPr>
          <p:nvPr>
            <p:ph idx="13" hasCustomPrompt="1"/>
          </p:nvPr>
        </p:nvSpPr>
        <p:spPr>
          <a:xfrm>
            <a:off x="4674281" y="1240972"/>
            <a:ext cx="2684462" cy="4467808"/>
          </a:xfrm>
          <a:prstGeom prst="rect">
            <a:avLst/>
          </a:prstGeom>
          <a:ln>
            <a:solidFill>
              <a:schemeClr val="tx1"/>
            </a:solidFill>
            <a:prstDash val="solid"/>
          </a:ln>
        </p:spPr>
        <p:txBody>
          <a:bodyPr vert="horz" lIns="91440" tIns="45720" rIns="91440" bIns="45720" rtlCol="0">
            <a:normAutofit/>
          </a:bodyPr>
          <a:lstStyle>
            <a:lvl1pPr marL="342900" indent="-342900">
              <a:buFontTx/>
              <a:buBlip>
                <a:blip r:embed="rId2"/>
              </a:buBlip>
              <a:defRPr sz="1800">
                <a:solidFill>
                  <a:schemeClr val="tx1">
                    <a:lumMod val="95000"/>
                  </a:schemeClr>
                </a:solidFill>
                <a:latin typeface="Arial" panose="020B0604020202020204" pitchFamily="34" charset="0"/>
                <a:cs typeface="Arial" panose="020B0604020202020204" pitchFamily="34" charset="0"/>
              </a:defRPr>
            </a:lvl1pPr>
            <a:lvl2pPr marL="742950" indent="-285750">
              <a:buFontTx/>
              <a:buBlip>
                <a:blip r:embed="rId3"/>
              </a:buBlip>
              <a:defRPr sz="1600">
                <a:solidFill>
                  <a:schemeClr val="tx1">
                    <a:lumMod val="95000"/>
                  </a:schemeClr>
                </a:solidFill>
                <a:latin typeface="Arial" panose="020B0604020202020204" pitchFamily="34" charset="0"/>
                <a:cs typeface="Arial" panose="020B0604020202020204" pitchFamily="34" charset="0"/>
              </a:defRPr>
            </a:lvl2pPr>
            <a:lvl3pPr marL="1200150" indent="-285750">
              <a:buFontTx/>
              <a:buBlip>
                <a:blip r:embed="rId3"/>
              </a:buBlip>
              <a:defRPr sz="1400">
                <a:solidFill>
                  <a:schemeClr val="tx1">
                    <a:lumMod val="95000"/>
                  </a:schemeClr>
                </a:solidFill>
                <a:latin typeface="Arial" panose="020B0604020202020204" pitchFamily="34" charset="0"/>
                <a:cs typeface="Arial" panose="020B0604020202020204" pitchFamily="34" charset="0"/>
              </a:defRPr>
            </a:lvl3pPr>
            <a:lvl4pPr marL="1371600" indent="0">
              <a:buFontTx/>
              <a:buNone/>
              <a:defRPr sz="1400">
                <a:solidFill>
                  <a:schemeClr val="tx1">
                    <a:lumMod val="95000"/>
                  </a:schemeClr>
                </a:solidFill>
                <a:latin typeface="Arial" panose="020B0604020202020204" pitchFamily="34" charset="0"/>
                <a:cs typeface="Arial" panose="020B0604020202020204" pitchFamily="34" charset="0"/>
              </a:defRPr>
            </a:lvl4pPr>
          </a:lstStyle>
          <a:p>
            <a:pPr lvl="0"/>
            <a:r>
              <a:rPr lang="lv-LV" dirty="0" err="1"/>
              <a:t>Text</a:t>
            </a:r>
            <a:endParaRPr lang="lv-LV" dirty="0"/>
          </a:p>
        </p:txBody>
      </p:sp>
      <p:sp>
        <p:nvSpPr>
          <p:cNvPr id="11" name="Teksta vietturis 2">
            <a:extLst>
              <a:ext uri="{FF2B5EF4-FFF2-40B4-BE49-F238E27FC236}">
                <a16:creationId xmlns:a16="http://schemas.microsoft.com/office/drawing/2014/main" id="{EC06F4F1-6AD4-4175-BC80-C38047C95FC6}"/>
              </a:ext>
            </a:extLst>
          </p:cNvPr>
          <p:cNvSpPr>
            <a:spLocks noGrp="1"/>
          </p:cNvSpPr>
          <p:nvPr>
            <p:ph idx="14" hasCustomPrompt="1"/>
          </p:nvPr>
        </p:nvSpPr>
        <p:spPr>
          <a:xfrm>
            <a:off x="8978103" y="1240970"/>
            <a:ext cx="2684462" cy="4467808"/>
          </a:xfrm>
          <a:prstGeom prst="rect">
            <a:avLst/>
          </a:prstGeom>
          <a:ln>
            <a:solidFill>
              <a:schemeClr val="tx1"/>
            </a:solidFill>
            <a:prstDash val="solid"/>
          </a:ln>
        </p:spPr>
        <p:txBody>
          <a:bodyPr vert="horz" lIns="91440" tIns="45720" rIns="91440" bIns="45720" rtlCol="0">
            <a:normAutofit/>
          </a:bodyPr>
          <a:lstStyle>
            <a:lvl1pPr marL="342900" indent="-342900">
              <a:buFontTx/>
              <a:buBlip>
                <a:blip r:embed="rId2"/>
              </a:buBlip>
              <a:defRPr sz="1800">
                <a:solidFill>
                  <a:schemeClr val="tx1">
                    <a:lumMod val="95000"/>
                  </a:schemeClr>
                </a:solidFill>
                <a:latin typeface="Arial" panose="020B0604020202020204" pitchFamily="34" charset="0"/>
                <a:cs typeface="Arial" panose="020B0604020202020204" pitchFamily="34" charset="0"/>
              </a:defRPr>
            </a:lvl1pPr>
            <a:lvl2pPr marL="742950" indent="-285750">
              <a:buFontTx/>
              <a:buBlip>
                <a:blip r:embed="rId3"/>
              </a:buBlip>
              <a:defRPr sz="1600">
                <a:solidFill>
                  <a:schemeClr val="tx1">
                    <a:lumMod val="95000"/>
                  </a:schemeClr>
                </a:solidFill>
                <a:latin typeface="Arial" panose="020B0604020202020204" pitchFamily="34" charset="0"/>
                <a:cs typeface="Arial" panose="020B0604020202020204" pitchFamily="34" charset="0"/>
              </a:defRPr>
            </a:lvl2pPr>
            <a:lvl3pPr marL="1200150" indent="-285750">
              <a:buFontTx/>
              <a:buBlip>
                <a:blip r:embed="rId3"/>
              </a:buBlip>
              <a:defRPr sz="1400">
                <a:solidFill>
                  <a:schemeClr val="tx1">
                    <a:lumMod val="95000"/>
                  </a:schemeClr>
                </a:solidFill>
                <a:latin typeface="Arial" panose="020B0604020202020204" pitchFamily="34" charset="0"/>
                <a:cs typeface="Arial" panose="020B0604020202020204" pitchFamily="34" charset="0"/>
              </a:defRPr>
            </a:lvl3pPr>
            <a:lvl4pPr marL="1371600" indent="0">
              <a:buFontTx/>
              <a:buNone/>
              <a:defRPr sz="1400">
                <a:solidFill>
                  <a:schemeClr val="tx1">
                    <a:lumMod val="95000"/>
                  </a:schemeClr>
                </a:solidFill>
                <a:latin typeface="Arial" panose="020B0604020202020204" pitchFamily="34" charset="0"/>
                <a:cs typeface="Arial" panose="020B0604020202020204" pitchFamily="34" charset="0"/>
              </a:defRPr>
            </a:lvl4pPr>
          </a:lstStyle>
          <a:p>
            <a:pPr lvl="0"/>
            <a:r>
              <a:rPr lang="lv-LV" dirty="0" err="1"/>
              <a:t>Text</a:t>
            </a:r>
            <a:endParaRPr lang="lv-LV" dirty="0"/>
          </a:p>
        </p:txBody>
      </p:sp>
      <p:sp>
        <p:nvSpPr>
          <p:cNvPr id="12" name="Taisnstūris 11">
            <a:extLst>
              <a:ext uri="{FF2B5EF4-FFF2-40B4-BE49-F238E27FC236}">
                <a16:creationId xmlns:a16="http://schemas.microsoft.com/office/drawing/2014/main" id="{30FFDEE9-142F-42E7-BB86-D334941E328B}"/>
              </a:ext>
            </a:extLst>
          </p:cNvPr>
          <p:cNvSpPr/>
          <p:nvPr userDrawn="1"/>
        </p:nvSpPr>
        <p:spPr>
          <a:xfrm rot="18900000">
            <a:off x="3480140" y="3180962"/>
            <a:ext cx="587828" cy="587828"/>
          </a:xfrm>
          <a:custGeom>
            <a:avLst/>
            <a:gdLst>
              <a:gd name="connsiteX0" fmla="*/ 0 w 587828"/>
              <a:gd name="connsiteY0" fmla="*/ 0 h 587828"/>
              <a:gd name="connsiteX1" fmla="*/ 587828 w 587828"/>
              <a:gd name="connsiteY1" fmla="*/ 0 h 587828"/>
              <a:gd name="connsiteX2" fmla="*/ 587828 w 587828"/>
              <a:gd name="connsiteY2" fmla="*/ 587828 h 587828"/>
              <a:gd name="connsiteX3" fmla="*/ 0 w 587828"/>
              <a:gd name="connsiteY3" fmla="*/ 587828 h 587828"/>
              <a:gd name="connsiteX4" fmla="*/ 0 w 587828"/>
              <a:gd name="connsiteY4" fmla="*/ 0 h 587828"/>
              <a:gd name="connsiteX0" fmla="*/ 0 w 587828"/>
              <a:gd name="connsiteY0" fmla="*/ 587828 h 587828"/>
              <a:gd name="connsiteX1" fmla="*/ 587828 w 587828"/>
              <a:gd name="connsiteY1" fmla="*/ 0 h 587828"/>
              <a:gd name="connsiteX2" fmla="*/ 587828 w 587828"/>
              <a:gd name="connsiteY2" fmla="*/ 587828 h 587828"/>
              <a:gd name="connsiteX3" fmla="*/ 0 w 587828"/>
              <a:gd name="connsiteY3" fmla="*/ 587828 h 587828"/>
            </a:gdLst>
            <a:ahLst/>
            <a:cxnLst>
              <a:cxn ang="0">
                <a:pos x="connsiteX0" y="connsiteY0"/>
              </a:cxn>
              <a:cxn ang="0">
                <a:pos x="connsiteX1" y="connsiteY1"/>
              </a:cxn>
              <a:cxn ang="0">
                <a:pos x="connsiteX2" y="connsiteY2"/>
              </a:cxn>
              <a:cxn ang="0">
                <a:pos x="connsiteX3" y="connsiteY3"/>
              </a:cxn>
            </a:cxnLst>
            <a:rect l="l" t="t" r="r" b="b"/>
            <a:pathLst>
              <a:path w="587828" h="587828">
                <a:moveTo>
                  <a:pt x="0" y="587828"/>
                </a:moveTo>
                <a:lnTo>
                  <a:pt x="587828" y="0"/>
                </a:lnTo>
                <a:lnTo>
                  <a:pt x="587828" y="587828"/>
                </a:lnTo>
                <a:lnTo>
                  <a:pt x="0" y="587828"/>
                </a:lnTo>
                <a:close/>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aisnstūris 11">
            <a:extLst>
              <a:ext uri="{FF2B5EF4-FFF2-40B4-BE49-F238E27FC236}">
                <a16:creationId xmlns:a16="http://schemas.microsoft.com/office/drawing/2014/main" id="{E3AFC6E3-2601-4602-91DE-8C587B3343D3}"/>
              </a:ext>
            </a:extLst>
          </p:cNvPr>
          <p:cNvSpPr/>
          <p:nvPr userDrawn="1"/>
        </p:nvSpPr>
        <p:spPr>
          <a:xfrm rot="18900000">
            <a:off x="7874509" y="3180960"/>
            <a:ext cx="587828" cy="587828"/>
          </a:xfrm>
          <a:custGeom>
            <a:avLst/>
            <a:gdLst>
              <a:gd name="connsiteX0" fmla="*/ 0 w 587828"/>
              <a:gd name="connsiteY0" fmla="*/ 0 h 587828"/>
              <a:gd name="connsiteX1" fmla="*/ 587828 w 587828"/>
              <a:gd name="connsiteY1" fmla="*/ 0 h 587828"/>
              <a:gd name="connsiteX2" fmla="*/ 587828 w 587828"/>
              <a:gd name="connsiteY2" fmla="*/ 587828 h 587828"/>
              <a:gd name="connsiteX3" fmla="*/ 0 w 587828"/>
              <a:gd name="connsiteY3" fmla="*/ 587828 h 587828"/>
              <a:gd name="connsiteX4" fmla="*/ 0 w 587828"/>
              <a:gd name="connsiteY4" fmla="*/ 0 h 587828"/>
              <a:gd name="connsiteX0" fmla="*/ 0 w 587828"/>
              <a:gd name="connsiteY0" fmla="*/ 587828 h 587828"/>
              <a:gd name="connsiteX1" fmla="*/ 587828 w 587828"/>
              <a:gd name="connsiteY1" fmla="*/ 0 h 587828"/>
              <a:gd name="connsiteX2" fmla="*/ 587828 w 587828"/>
              <a:gd name="connsiteY2" fmla="*/ 587828 h 587828"/>
              <a:gd name="connsiteX3" fmla="*/ 0 w 587828"/>
              <a:gd name="connsiteY3" fmla="*/ 587828 h 587828"/>
            </a:gdLst>
            <a:ahLst/>
            <a:cxnLst>
              <a:cxn ang="0">
                <a:pos x="connsiteX0" y="connsiteY0"/>
              </a:cxn>
              <a:cxn ang="0">
                <a:pos x="connsiteX1" y="connsiteY1"/>
              </a:cxn>
              <a:cxn ang="0">
                <a:pos x="connsiteX2" y="connsiteY2"/>
              </a:cxn>
              <a:cxn ang="0">
                <a:pos x="connsiteX3" y="connsiteY3"/>
              </a:cxn>
            </a:cxnLst>
            <a:rect l="l" t="t" r="r" b="b"/>
            <a:pathLst>
              <a:path w="587828" h="587828">
                <a:moveTo>
                  <a:pt x="0" y="587828"/>
                </a:moveTo>
                <a:lnTo>
                  <a:pt x="587828" y="0"/>
                </a:lnTo>
                <a:lnTo>
                  <a:pt x="587828" y="587828"/>
                </a:lnTo>
                <a:lnTo>
                  <a:pt x="0" y="587828"/>
                </a:lnTo>
                <a:close/>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6" name="Virsraksta vietturis 1">
            <a:extLst>
              <a:ext uri="{FF2B5EF4-FFF2-40B4-BE49-F238E27FC236}">
                <a16:creationId xmlns:a16="http://schemas.microsoft.com/office/drawing/2014/main" id="{80C59B19-3F39-4E02-960D-2974D9ECF38A}"/>
              </a:ext>
            </a:extLst>
          </p:cNvPr>
          <p:cNvSpPr txBox="1">
            <a:spLocks/>
          </p:cNvSpPr>
          <p:nvPr userDrawn="1"/>
        </p:nvSpPr>
        <p:spPr>
          <a:xfrm>
            <a:off x="515938" y="535033"/>
            <a:ext cx="3635375" cy="30752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lv-LV" dirty="0" err="1">
                <a:solidFill>
                  <a:schemeClr val="tx1"/>
                </a:solidFill>
              </a:rPr>
              <a:t>Title</a:t>
            </a:r>
            <a:r>
              <a:rPr lang="lv-LV" dirty="0">
                <a:solidFill>
                  <a:schemeClr val="tx1"/>
                </a:solidFill>
              </a:rPr>
              <a:t> </a:t>
            </a:r>
            <a:r>
              <a:rPr lang="lv-LV" dirty="0" err="1">
                <a:solidFill>
                  <a:schemeClr val="tx1"/>
                </a:solidFill>
              </a:rPr>
              <a:t>of</a:t>
            </a:r>
            <a:r>
              <a:rPr lang="lv-LV" dirty="0">
                <a:solidFill>
                  <a:schemeClr val="tx1"/>
                </a:solidFill>
              </a:rPr>
              <a:t> </a:t>
            </a:r>
            <a:r>
              <a:rPr lang="lv-LV" dirty="0" err="1">
                <a:solidFill>
                  <a:schemeClr val="tx1"/>
                </a:solidFill>
              </a:rPr>
              <a:t>the</a:t>
            </a:r>
            <a:r>
              <a:rPr lang="lv-LV" dirty="0">
                <a:solidFill>
                  <a:schemeClr val="tx1"/>
                </a:solidFill>
              </a:rPr>
              <a:t> </a:t>
            </a:r>
            <a:r>
              <a:rPr lang="lv-LV" dirty="0" err="1">
                <a:solidFill>
                  <a:schemeClr val="tx1"/>
                </a:solidFill>
              </a:rPr>
              <a:t>New</a:t>
            </a:r>
            <a:r>
              <a:rPr lang="lv-LV" dirty="0">
                <a:solidFill>
                  <a:schemeClr val="tx1"/>
                </a:solidFill>
              </a:rPr>
              <a:t> </a:t>
            </a:r>
            <a:r>
              <a:rPr lang="lv-LV" dirty="0" err="1">
                <a:solidFill>
                  <a:schemeClr val="tx1"/>
                </a:solidFill>
              </a:rPr>
              <a:t>Section</a:t>
            </a:r>
            <a:endParaRPr lang="lv-LV" dirty="0">
              <a:solidFill>
                <a:schemeClr val="tx1"/>
              </a:solidFill>
            </a:endParaRPr>
          </a:p>
        </p:txBody>
      </p:sp>
      <p:sp>
        <p:nvSpPr>
          <p:cNvPr id="8" name="Slide_Number_Placeholder">
            <a:extLst>
              <a:ext uri="{FF2B5EF4-FFF2-40B4-BE49-F238E27FC236}">
                <a16:creationId xmlns:a16="http://schemas.microsoft.com/office/drawing/2014/main" id="{5A9BB204-4D35-41BC-AED8-921E19E5DA8A}"/>
              </a:ext>
            </a:extLst>
          </p:cNvPr>
          <p:cNvSpPr>
            <a:spLocks noGrp="1"/>
          </p:cNvSpPr>
          <p:nvPr>
            <p:ph type="sldNum" sz="quarter" idx="4"/>
          </p:nvPr>
        </p:nvSpPr>
        <p:spPr>
          <a:xfrm>
            <a:off x="11643199" y="6494460"/>
            <a:ext cx="169918" cy="138499"/>
          </a:xfrm>
          <a:prstGeom prst="rect">
            <a:avLst/>
          </a:prstGeom>
        </p:spPr>
        <p:txBody>
          <a:bodyPr vert="horz" wrap="none" lIns="0" tIns="0" rIns="0" bIns="0" rtlCol="0" anchor="ctr">
            <a:spAutoFit/>
          </a:bodyPr>
          <a:lstStyle>
            <a:lvl1pPr algn="r" rtl="0" fontAlgn="base">
              <a:spcBef>
                <a:spcPct val="0"/>
              </a:spcBef>
              <a:spcAft>
                <a:spcPct val="0"/>
              </a:spcAft>
              <a:defRPr lang="en-US" sz="900" kern="1200" smtClean="0">
                <a:solidFill>
                  <a:schemeClr val="tx1"/>
                </a:solidFill>
                <a:latin typeface="Georgia" pitchFamily="18" charset="0"/>
                <a:ea typeface="+mn-ea"/>
                <a:cs typeface="Arial" charset="0"/>
              </a:defRPr>
            </a:lvl1pPr>
          </a:lstStyle>
          <a:p>
            <a:fld id="{A4E8FD29-E1D2-48C4-99D8-E65FB2387B86}" type="slidenum">
              <a:rPr lang="en-US" smtClean="0"/>
              <a:t>‹#›</a:t>
            </a:fld>
            <a:endParaRPr lang="en-US" dirty="0"/>
          </a:p>
        </p:txBody>
      </p:sp>
    </p:spTree>
    <p:extLst>
      <p:ext uri="{BB962C8B-B14F-4D97-AF65-F5344CB8AC3E}">
        <p14:creationId xmlns:p14="http://schemas.microsoft.com/office/powerpoint/2010/main" val="12649266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Pielāgots izkārtojums">
    <p:bg>
      <p:bgRef idx="1001">
        <a:schemeClr val="bg1"/>
      </p:bgRef>
    </p:bg>
    <p:spTree>
      <p:nvGrpSpPr>
        <p:cNvPr id="1" name=""/>
        <p:cNvGrpSpPr/>
        <p:nvPr/>
      </p:nvGrpSpPr>
      <p:grpSpPr>
        <a:xfrm>
          <a:off x="0" y="0"/>
          <a:ext cx="0" cy="0"/>
          <a:chOff x="0" y="0"/>
          <a:chExt cx="0" cy="0"/>
        </a:xfrm>
      </p:grpSpPr>
      <p:sp>
        <p:nvSpPr>
          <p:cNvPr id="3" name="Virsraksta vietturis 1">
            <a:extLst>
              <a:ext uri="{FF2B5EF4-FFF2-40B4-BE49-F238E27FC236}">
                <a16:creationId xmlns:a16="http://schemas.microsoft.com/office/drawing/2014/main" id="{C222355C-3423-46A5-B0F5-CD32E9D15225}"/>
              </a:ext>
            </a:extLst>
          </p:cNvPr>
          <p:cNvSpPr txBox="1">
            <a:spLocks/>
          </p:cNvSpPr>
          <p:nvPr userDrawn="1"/>
        </p:nvSpPr>
        <p:spPr>
          <a:xfrm>
            <a:off x="520293" y="519793"/>
            <a:ext cx="3635375" cy="30752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lv-LV" dirty="0" err="1">
                <a:solidFill>
                  <a:schemeClr val="tx1"/>
                </a:solidFill>
              </a:rPr>
              <a:t>Title</a:t>
            </a:r>
            <a:r>
              <a:rPr lang="lv-LV" dirty="0">
                <a:solidFill>
                  <a:schemeClr val="tx1"/>
                </a:solidFill>
              </a:rPr>
              <a:t> </a:t>
            </a:r>
            <a:r>
              <a:rPr lang="lv-LV" dirty="0" err="1">
                <a:solidFill>
                  <a:schemeClr val="tx1"/>
                </a:solidFill>
              </a:rPr>
              <a:t>of</a:t>
            </a:r>
            <a:r>
              <a:rPr lang="lv-LV" dirty="0">
                <a:solidFill>
                  <a:schemeClr val="tx1"/>
                </a:solidFill>
              </a:rPr>
              <a:t> </a:t>
            </a:r>
            <a:r>
              <a:rPr lang="lv-LV" dirty="0" err="1">
                <a:solidFill>
                  <a:schemeClr val="tx1"/>
                </a:solidFill>
              </a:rPr>
              <a:t>the</a:t>
            </a:r>
            <a:r>
              <a:rPr lang="lv-LV" dirty="0">
                <a:solidFill>
                  <a:schemeClr val="tx1"/>
                </a:solidFill>
              </a:rPr>
              <a:t> </a:t>
            </a:r>
            <a:r>
              <a:rPr lang="lv-LV" dirty="0" err="1">
                <a:solidFill>
                  <a:schemeClr val="tx1"/>
                </a:solidFill>
              </a:rPr>
              <a:t>New</a:t>
            </a:r>
            <a:r>
              <a:rPr lang="lv-LV" dirty="0">
                <a:solidFill>
                  <a:schemeClr val="tx1"/>
                </a:solidFill>
              </a:rPr>
              <a:t> </a:t>
            </a:r>
            <a:r>
              <a:rPr lang="lv-LV" dirty="0" err="1">
                <a:solidFill>
                  <a:schemeClr val="tx1"/>
                </a:solidFill>
              </a:rPr>
              <a:t>Section</a:t>
            </a:r>
            <a:endParaRPr lang="lv-LV" dirty="0">
              <a:solidFill>
                <a:schemeClr val="tx1"/>
              </a:solidFill>
            </a:endParaRPr>
          </a:p>
        </p:txBody>
      </p:sp>
      <p:sp>
        <p:nvSpPr>
          <p:cNvPr id="7" name="Teksta vietturis 2">
            <a:extLst>
              <a:ext uri="{FF2B5EF4-FFF2-40B4-BE49-F238E27FC236}">
                <a16:creationId xmlns:a16="http://schemas.microsoft.com/office/drawing/2014/main" id="{1C7C7A6E-7C2F-41F8-99F3-D526FAD3FFC3}"/>
              </a:ext>
            </a:extLst>
          </p:cNvPr>
          <p:cNvSpPr>
            <a:spLocks noGrp="1"/>
          </p:cNvSpPr>
          <p:nvPr>
            <p:ph idx="12" hasCustomPrompt="1"/>
          </p:nvPr>
        </p:nvSpPr>
        <p:spPr>
          <a:xfrm>
            <a:off x="515938" y="1240972"/>
            <a:ext cx="2684462" cy="4467808"/>
          </a:xfrm>
          <a:prstGeom prst="rect">
            <a:avLst/>
          </a:prstGeom>
          <a:ln>
            <a:solidFill>
              <a:schemeClr val="tx2"/>
            </a:solidFill>
            <a:prstDash val="solid"/>
          </a:ln>
        </p:spPr>
        <p:txBody>
          <a:bodyPr vert="horz" lIns="91440" tIns="45720" rIns="91440" bIns="45720" rtlCol="0">
            <a:normAutofit/>
          </a:bodyPr>
          <a:lstStyle>
            <a:lvl1pPr marL="342900" indent="-342900">
              <a:buFontTx/>
              <a:buBlip>
                <a:blip r:embed="rId2"/>
              </a:buBlip>
              <a:defRPr sz="1800">
                <a:solidFill>
                  <a:schemeClr val="tx1"/>
                </a:solidFill>
                <a:latin typeface="Arial" panose="020B0604020202020204" pitchFamily="34" charset="0"/>
                <a:cs typeface="Arial" panose="020B0604020202020204" pitchFamily="34" charset="0"/>
              </a:defRPr>
            </a:lvl1pPr>
            <a:lvl2pPr marL="742950" indent="-285750">
              <a:buFontTx/>
              <a:buBlip>
                <a:blip r:embed="rId3"/>
              </a:buBlip>
              <a:defRPr sz="1600">
                <a:solidFill>
                  <a:schemeClr val="tx1">
                    <a:lumMod val="95000"/>
                  </a:schemeClr>
                </a:solidFill>
                <a:latin typeface="Arial" panose="020B0604020202020204" pitchFamily="34" charset="0"/>
                <a:cs typeface="Arial" panose="020B0604020202020204" pitchFamily="34" charset="0"/>
              </a:defRPr>
            </a:lvl2pPr>
            <a:lvl3pPr marL="1200150" indent="-285750">
              <a:buFontTx/>
              <a:buBlip>
                <a:blip r:embed="rId3"/>
              </a:buBlip>
              <a:defRPr sz="1400">
                <a:solidFill>
                  <a:schemeClr val="tx1">
                    <a:lumMod val="95000"/>
                  </a:schemeClr>
                </a:solidFill>
                <a:latin typeface="Arial" panose="020B0604020202020204" pitchFamily="34" charset="0"/>
                <a:cs typeface="Arial" panose="020B0604020202020204" pitchFamily="34" charset="0"/>
              </a:defRPr>
            </a:lvl3pPr>
            <a:lvl4pPr marL="1657350" indent="-285750">
              <a:buFontTx/>
              <a:buBlip>
                <a:blip r:embed="rId2"/>
              </a:buBlip>
              <a:defRPr sz="1400">
                <a:solidFill>
                  <a:schemeClr val="tx1"/>
                </a:solidFill>
                <a:latin typeface="Arial" panose="020B0604020202020204" pitchFamily="34" charset="0"/>
                <a:cs typeface="Arial" panose="020B0604020202020204" pitchFamily="34" charset="0"/>
              </a:defRPr>
            </a:lvl4pPr>
          </a:lstStyle>
          <a:p>
            <a:pPr lvl="0"/>
            <a:r>
              <a:rPr lang="lv-LV" dirty="0" err="1"/>
              <a:t>Text</a:t>
            </a:r>
            <a:endParaRPr lang="lv-LV" dirty="0"/>
          </a:p>
          <a:p>
            <a:pPr lvl="3"/>
            <a:endParaRPr lang="lv-LV" dirty="0"/>
          </a:p>
        </p:txBody>
      </p:sp>
      <p:sp>
        <p:nvSpPr>
          <p:cNvPr id="10" name="Teksta vietturis 2">
            <a:extLst>
              <a:ext uri="{FF2B5EF4-FFF2-40B4-BE49-F238E27FC236}">
                <a16:creationId xmlns:a16="http://schemas.microsoft.com/office/drawing/2014/main" id="{BA6A87FD-893A-474F-8FB8-77F66A3AE070}"/>
              </a:ext>
            </a:extLst>
          </p:cNvPr>
          <p:cNvSpPr>
            <a:spLocks noGrp="1"/>
          </p:cNvSpPr>
          <p:nvPr>
            <p:ph idx="13" hasCustomPrompt="1"/>
          </p:nvPr>
        </p:nvSpPr>
        <p:spPr>
          <a:xfrm>
            <a:off x="4674281" y="1240972"/>
            <a:ext cx="2684462" cy="4467808"/>
          </a:xfrm>
          <a:prstGeom prst="rect">
            <a:avLst/>
          </a:prstGeom>
          <a:ln>
            <a:solidFill>
              <a:schemeClr val="tx2"/>
            </a:solidFill>
            <a:prstDash val="solid"/>
          </a:ln>
        </p:spPr>
        <p:txBody>
          <a:bodyPr vert="horz" lIns="91440" tIns="45720" rIns="91440" bIns="45720" rtlCol="0">
            <a:normAutofit/>
          </a:bodyPr>
          <a:lstStyle>
            <a:lvl1pPr marL="342900" indent="-342900">
              <a:buFontTx/>
              <a:buBlip>
                <a:blip r:embed="rId2"/>
              </a:buBlip>
              <a:defRPr sz="1800">
                <a:solidFill>
                  <a:schemeClr val="tx1"/>
                </a:solidFill>
                <a:latin typeface="Arial" panose="020B0604020202020204" pitchFamily="34" charset="0"/>
                <a:cs typeface="Arial" panose="020B0604020202020204" pitchFamily="34" charset="0"/>
              </a:defRPr>
            </a:lvl1pPr>
            <a:lvl2pPr marL="742950" indent="-285750">
              <a:buFontTx/>
              <a:buBlip>
                <a:blip r:embed="rId3"/>
              </a:buBlip>
              <a:defRPr sz="1600">
                <a:solidFill>
                  <a:schemeClr val="tx1">
                    <a:lumMod val="95000"/>
                  </a:schemeClr>
                </a:solidFill>
                <a:latin typeface="Arial" panose="020B0604020202020204" pitchFamily="34" charset="0"/>
                <a:cs typeface="Arial" panose="020B0604020202020204" pitchFamily="34" charset="0"/>
              </a:defRPr>
            </a:lvl2pPr>
            <a:lvl3pPr marL="1200150" indent="-285750">
              <a:buFontTx/>
              <a:buBlip>
                <a:blip r:embed="rId3"/>
              </a:buBlip>
              <a:defRPr sz="1400">
                <a:solidFill>
                  <a:schemeClr val="tx1">
                    <a:lumMod val="95000"/>
                  </a:schemeClr>
                </a:solidFill>
                <a:latin typeface="Arial" panose="020B0604020202020204" pitchFamily="34" charset="0"/>
                <a:cs typeface="Arial" panose="020B0604020202020204" pitchFamily="34" charset="0"/>
              </a:defRPr>
            </a:lvl3pPr>
            <a:lvl4pPr marL="1657350" indent="-285750">
              <a:buFontTx/>
              <a:buBlip>
                <a:blip r:embed="rId2"/>
              </a:buBlip>
              <a:defRPr sz="1400">
                <a:solidFill>
                  <a:schemeClr val="tx1"/>
                </a:solidFill>
                <a:latin typeface="Arial" panose="020B0604020202020204" pitchFamily="34" charset="0"/>
                <a:cs typeface="Arial" panose="020B0604020202020204" pitchFamily="34" charset="0"/>
              </a:defRPr>
            </a:lvl4pPr>
          </a:lstStyle>
          <a:p>
            <a:pPr lvl="0"/>
            <a:r>
              <a:rPr lang="lv-LV" dirty="0" err="1"/>
              <a:t>Text</a:t>
            </a:r>
            <a:endParaRPr lang="lv-LV" dirty="0"/>
          </a:p>
          <a:p>
            <a:pPr lvl="3"/>
            <a:endParaRPr lang="lv-LV" dirty="0"/>
          </a:p>
        </p:txBody>
      </p:sp>
      <p:sp>
        <p:nvSpPr>
          <p:cNvPr id="11" name="Teksta vietturis 2">
            <a:extLst>
              <a:ext uri="{FF2B5EF4-FFF2-40B4-BE49-F238E27FC236}">
                <a16:creationId xmlns:a16="http://schemas.microsoft.com/office/drawing/2014/main" id="{EC06F4F1-6AD4-4175-BC80-C38047C95FC6}"/>
              </a:ext>
            </a:extLst>
          </p:cNvPr>
          <p:cNvSpPr>
            <a:spLocks noGrp="1"/>
          </p:cNvSpPr>
          <p:nvPr>
            <p:ph idx="14" hasCustomPrompt="1"/>
          </p:nvPr>
        </p:nvSpPr>
        <p:spPr>
          <a:xfrm>
            <a:off x="8978103" y="1240970"/>
            <a:ext cx="2684462" cy="4467808"/>
          </a:xfrm>
          <a:prstGeom prst="rect">
            <a:avLst/>
          </a:prstGeom>
          <a:ln>
            <a:solidFill>
              <a:schemeClr val="tx2"/>
            </a:solidFill>
            <a:prstDash val="solid"/>
          </a:ln>
        </p:spPr>
        <p:txBody>
          <a:bodyPr vert="horz" lIns="91440" tIns="45720" rIns="91440" bIns="45720" rtlCol="0">
            <a:normAutofit/>
          </a:bodyPr>
          <a:lstStyle>
            <a:lvl1pPr marL="342900" indent="-342900">
              <a:buFontTx/>
              <a:buBlip>
                <a:blip r:embed="rId2"/>
              </a:buBlip>
              <a:defRPr sz="1800">
                <a:solidFill>
                  <a:schemeClr val="tx1"/>
                </a:solidFill>
                <a:latin typeface="Arial" panose="020B0604020202020204" pitchFamily="34" charset="0"/>
                <a:cs typeface="Arial" panose="020B0604020202020204" pitchFamily="34" charset="0"/>
              </a:defRPr>
            </a:lvl1pPr>
            <a:lvl2pPr marL="742950" indent="-285750">
              <a:buFontTx/>
              <a:buBlip>
                <a:blip r:embed="rId3"/>
              </a:buBlip>
              <a:defRPr sz="1600">
                <a:solidFill>
                  <a:schemeClr val="tx1">
                    <a:lumMod val="95000"/>
                  </a:schemeClr>
                </a:solidFill>
                <a:latin typeface="Arial" panose="020B0604020202020204" pitchFamily="34" charset="0"/>
                <a:cs typeface="Arial" panose="020B0604020202020204" pitchFamily="34" charset="0"/>
              </a:defRPr>
            </a:lvl2pPr>
            <a:lvl3pPr marL="1200150" indent="-285750">
              <a:buFontTx/>
              <a:buBlip>
                <a:blip r:embed="rId3"/>
              </a:buBlip>
              <a:defRPr sz="1400">
                <a:solidFill>
                  <a:schemeClr val="tx1">
                    <a:lumMod val="95000"/>
                  </a:schemeClr>
                </a:solidFill>
                <a:latin typeface="Arial" panose="020B0604020202020204" pitchFamily="34" charset="0"/>
                <a:cs typeface="Arial" panose="020B0604020202020204" pitchFamily="34" charset="0"/>
              </a:defRPr>
            </a:lvl3pPr>
            <a:lvl4pPr marL="1657350" indent="-285750">
              <a:buFontTx/>
              <a:buBlip>
                <a:blip r:embed="rId2"/>
              </a:buBlip>
              <a:defRPr sz="1400">
                <a:solidFill>
                  <a:schemeClr val="tx1"/>
                </a:solidFill>
                <a:latin typeface="Arial" panose="020B0604020202020204" pitchFamily="34" charset="0"/>
                <a:cs typeface="Arial" panose="020B0604020202020204" pitchFamily="34" charset="0"/>
              </a:defRPr>
            </a:lvl4pPr>
          </a:lstStyle>
          <a:p>
            <a:pPr lvl="0"/>
            <a:r>
              <a:rPr lang="lv-LV" dirty="0" err="1"/>
              <a:t>Text</a:t>
            </a:r>
            <a:endParaRPr lang="lv-LV" dirty="0"/>
          </a:p>
          <a:p>
            <a:pPr lvl="3"/>
            <a:endParaRPr lang="lv-LV" dirty="0"/>
          </a:p>
        </p:txBody>
      </p:sp>
      <p:sp>
        <p:nvSpPr>
          <p:cNvPr id="12" name="Taisnstūris 11">
            <a:extLst>
              <a:ext uri="{FF2B5EF4-FFF2-40B4-BE49-F238E27FC236}">
                <a16:creationId xmlns:a16="http://schemas.microsoft.com/office/drawing/2014/main" id="{30FFDEE9-142F-42E7-BB86-D334941E328B}"/>
              </a:ext>
            </a:extLst>
          </p:cNvPr>
          <p:cNvSpPr/>
          <p:nvPr userDrawn="1"/>
        </p:nvSpPr>
        <p:spPr>
          <a:xfrm rot="18900000">
            <a:off x="3480140" y="3180962"/>
            <a:ext cx="587828" cy="587828"/>
          </a:xfrm>
          <a:custGeom>
            <a:avLst/>
            <a:gdLst>
              <a:gd name="connsiteX0" fmla="*/ 0 w 587828"/>
              <a:gd name="connsiteY0" fmla="*/ 0 h 587828"/>
              <a:gd name="connsiteX1" fmla="*/ 587828 w 587828"/>
              <a:gd name="connsiteY1" fmla="*/ 0 h 587828"/>
              <a:gd name="connsiteX2" fmla="*/ 587828 w 587828"/>
              <a:gd name="connsiteY2" fmla="*/ 587828 h 587828"/>
              <a:gd name="connsiteX3" fmla="*/ 0 w 587828"/>
              <a:gd name="connsiteY3" fmla="*/ 587828 h 587828"/>
              <a:gd name="connsiteX4" fmla="*/ 0 w 587828"/>
              <a:gd name="connsiteY4" fmla="*/ 0 h 587828"/>
              <a:gd name="connsiteX0" fmla="*/ 0 w 587828"/>
              <a:gd name="connsiteY0" fmla="*/ 587828 h 587828"/>
              <a:gd name="connsiteX1" fmla="*/ 587828 w 587828"/>
              <a:gd name="connsiteY1" fmla="*/ 0 h 587828"/>
              <a:gd name="connsiteX2" fmla="*/ 587828 w 587828"/>
              <a:gd name="connsiteY2" fmla="*/ 587828 h 587828"/>
              <a:gd name="connsiteX3" fmla="*/ 0 w 587828"/>
              <a:gd name="connsiteY3" fmla="*/ 587828 h 587828"/>
            </a:gdLst>
            <a:ahLst/>
            <a:cxnLst>
              <a:cxn ang="0">
                <a:pos x="connsiteX0" y="connsiteY0"/>
              </a:cxn>
              <a:cxn ang="0">
                <a:pos x="connsiteX1" y="connsiteY1"/>
              </a:cxn>
              <a:cxn ang="0">
                <a:pos x="connsiteX2" y="connsiteY2"/>
              </a:cxn>
              <a:cxn ang="0">
                <a:pos x="connsiteX3" y="connsiteY3"/>
              </a:cxn>
            </a:cxnLst>
            <a:rect l="l" t="t" r="r" b="b"/>
            <a:pathLst>
              <a:path w="587828" h="587828">
                <a:moveTo>
                  <a:pt x="0" y="587828"/>
                </a:moveTo>
                <a:lnTo>
                  <a:pt x="587828" y="0"/>
                </a:lnTo>
                <a:lnTo>
                  <a:pt x="587828" y="587828"/>
                </a:lnTo>
                <a:lnTo>
                  <a:pt x="0" y="587828"/>
                </a:lnTo>
                <a:close/>
              </a:path>
            </a:pathLst>
          </a:cu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 name="Taisnstūris 11">
            <a:extLst>
              <a:ext uri="{FF2B5EF4-FFF2-40B4-BE49-F238E27FC236}">
                <a16:creationId xmlns:a16="http://schemas.microsoft.com/office/drawing/2014/main" id="{E3AFC6E3-2601-4602-91DE-8C587B3343D3}"/>
              </a:ext>
            </a:extLst>
          </p:cNvPr>
          <p:cNvSpPr/>
          <p:nvPr userDrawn="1"/>
        </p:nvSpPr>
        <p:spPr>
          <a:xfrm rot="18900000">
            <a:off x="7874509" y="3180960"/>
            <a:ext cx="587828" cy="587828"/>
          </a:xfrm>
          <a:custGeom>
            <a:avLst/>
            <a:gdLst>
              <a:gd name="connsiteX0" fmla="*/ 0 w 587828"/>
              <a:gd name="connsiteY0" fmla="*/ 0 h 587828"/>
              <a:gd name="connsiteX1" fmla="*/ 587828 w 587828"/>
              <a:gd name="connsiteY1" fmla="*/ 0 h 587828"/>
              <a:gd name="connsiteX2" fmla="*/ 587828 w 587828"/>
              <a:gd name="connsiteY2" fmla="*/ 587828 h 587828"/>
              <a:gd name="connsiteX3" fmla="*/ 0 w 587828"/>
              <a:gd name="connsiteY3" fmla="*/ 587828 h 587828"/>
              <a:gd name="connsiteX4" fmla="*/ 0 w 587828"/>
              <a:gd name="connsiteY4" fmla="*/ 0 h 587828"/>
              <a:gd name="connsiteX0" fmla="*/ 0 w 587828"/>
              <a:gd name="connsiteY0" fmla="*/ 587828 h 587828"/>
              <a:gd name="connsiteX1" fmla="*/ 587828 w 587828"/>
              <a:gd name="connsiteY1" fmla="*/ 0 h 587828"/>
              <a:gd name="connsiteX2" fmla="*/ 587828 w 587828"/>
              <a:gd name="connsiteY2" fmla="*/ 587828 h 587828"/>
              <a:gd name="connsiteX3" fmla="*/ 0 w 587828"/>
              <a:gd name="connsiteY3" fmla="*/ 587828 h 587828"/>
            </a:gdLst>
            <a:ahLst/>
            <a:cxnLst>
              <a:cxn ang="0">
                <a:pos x="connsiteX0" y="connsiteY0"/>
              </a:cxn>
              <a:cxn ang="0">
                <a:pos x="connsiteX1" y="connsiteY1"/>
              </a:cxn>
              <a:cxn ang="0">
                <a:pos x="connsiteX2" y="connsiteY2"/>
              </a:cxn>
              <a:cxn ang="0">
                <a:pos x="connsiteX3" y="connsiteY3"/>
              </a:cxn>
            </a:cxnLst>
            <a:rect l="l" t="t" r="r" b="b"/>
            <a:pathLst>
              <a:path w="587828" h="587828">
                <a:moveTo>
                  <a:pt x="0" y="587828"/>
                </a:moveTo>
                <a:lnTo>
                  <a:pt x="587828" y="0"/>
                </a:lnTo>
                <a:lnTo>
                  <a:pt x="587828" y="587828"/>
                </a:lnTo>
                <a:lnTo>
                  <a:pt x="0" y="587828"/>
                </a:lnTo>
                <a:close/>
              </a:path>
            </a:pathLst>
          </a:custGeom>
          <a:no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9" name="Grafika 8">
            <a:extLst>
              <a:ext uri="{FF2B5EF4-FFF2-40B4-BE49-F238E27FC236}">
                <a16:creationId xmlns:a16="http://schemas.microsoft.com/office/drawing/2014/main" id="{D0073004-5E5F-40AA-B942-A8EF875A33D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44" y="5956553"/>
            <a:ext cx="547200" cy="911356"/>
          </a:xfrm>
          <a:prstGeom prst="rect">
            <a:avLst/>
          </a:prstGeom>
        </p:spPr>
      </p:pic>
    </p:spTree>
    <p:extLst>
      <p:ext uri="{BB962C8B-B14F-4D97-AF65-F5344CB8AC3E}">
        <p14:creationId xmlns:p14="http://schemas.microsoft.com/office/powerpoint/2010/main" val="360352601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ika līnija">
    <p:spTree>
      <p:nvGrpSpPr>
        <p:cNvPr id="1" name=""/>
        <p:cNvGrpSpPr/>
        <p:nvPr/>
      </p:nvGrpSpPr>
      <p:grpSpPr>
        <a:xfrm>
          <a:off x="0" y="0"/>
          <a:ext cx="0" cy="0"/>
          <a:chOff x="0" y="0"/>
          <a:chExt cx="0" cy="0"/>
        </a:xfrm>
      </p:grpSpPr>
      <p:pic>
        <p:nvPicPr>
          <p:cNvPr id="40" name="Attēls 39">
            <a:extLst>
              <a:ext uri="{FF2B5EF4-FFF2-40B4-BE49-F238E27FC236}">
                <a16:creationId xmlns:a16="http://schemas.microsoft.com/office/drawing/2014/main" id="{8971467A-D1AB-4FD1-BE09-07EB79E036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55211" y="4526626"/>
            <a:ext cx="1114424" cy="787510"/>
          </a:xfrm>
          <a:prstGeom prst="rect">
            <a:avLst/>
          </a:prstGeom>
        </p:spPr>
      </p:pic>
      <p:pic>
        <p:nvPicPr>
          <p:cNvPr id="39" name="Attēls 38">
            <a:extLst>
              <a:ext uri="{FF2B5EF4-FFF2-40B4-BE49-F238E27FC236}">
                <a16:creationId xmlns:a16="http://schemas.microsoft.com/office/drawing/2014/main" id="{4510F00F-FDA5-449C-AABF-19765B8A9B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46050" y="4472159"/>
            <a:ext cx="1114424" cy="787510"/>
          </a:xfrm>
          <a:prstGeom prst="rect">
            <a:avLst/>
          </a:prstGeom>
        </p:spPr>
      </p:pic>
      <p:pic>
        <p:nvPicPr>
          <p:cNvPr id="38" name="Attēls 37">
            <a:extLst>
              <a:ext uri="{FF2B5EF4-FFF2-40B4-BE49-F238E27FC236}">
                <a16:creationId xmlns:a16="http://schemas.microsoft.com/office/drawing/2014/main" id="{6F70C5AD-9DB0-4D0B-B41D-2985B0D274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6889" y="4493930"/>
            <a:ext cx="1114424" cy="787510"/>
          </a:xfrm>
          <a:prstGeom prst="rect">
            <a:avLst/>
          </a:prstGeom>
        </p:spPr>
      </p:pic>
      <p:pic>
        <p:nvPicPr>
          <p:cNvPr id="7" name="Attēls 6">
            <a:extLst>
              <a:ext uri="{FF2B5EF4-FFF2-40B4-BE49-F238E27FC236}">
                <a16:creationId xmlns:a16="http://schemas.microsoft.com/office/drawing/2014/main" id="{57E550CC-5532-4499-9CA7-FF9883EB51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7454" y="4472159"/>
            <a:ext cx="1114424" cy="787510"/>
          </a:xfrm>
          <a:prstGeom prst="rect">
            <a:avLst/>
          </a:prstGeom>
        </p:spPr>
      </p:pic>
      <p:sp>
        <p:nvSpPr>
          <p:cNvPr id="13" name="Teksta vietturis 12">
            <a:extLst>
              <a:ext uri="{FF2B5EF4-FFF2-40B4-BE49-F238E27FC236}">
                <a16:creationId xmlns:a16="http://schemas.microsoft.com/office/drawing/2014/main" id="{200EB109-65F4-4C2A-BFE0-7B3D8B5BD843}"/>
              </a:ext>
            </a:extLst>
          </p:cNvPr>
          <p:cNvSpPr>
            <a:spLocks noGrp="1"/>
          </p:cNvSpPr>
          <p:nvPr>
            <p:ph type="body" sz="quarter" idx="10" hasCustomPrompt="1"/>
          </p:nvPr>
        </p:nvSpPr>
        <p:spPr>
          <a:xfrm>
            <a:off x="837518" y="4730183"/>
            <a:ext cx="686480" cy="315005"/>
          </a:xfrm>
          <a:prstGeom prst="rect">
            <a:avLst/>
          </a:prstGeom>
        </p:spPr>
        <p:txBody>
          <a:bodyPr/>
          <a:lstStyle>
            <a:lvl1pPr marL="0" indent="0" algn="ctr">
              <a:buNone/>
              <a:defRPr sz="1200">
                <a:solidFill>
                  <a:schemeClr val="bg1"/>
                </a:solidFill>
              </a:defRPr>
            </a:lvl1pPr>
          </a:lstStyle>
          <a:p>
            <a:pPr lvl="0"/>
            <a:r>
              <a:rPr lang="lv-LV" dirty="0" err="1"/>
              <a:t>Year</a:t>
            </a:r>
            <a:endParaRPr lang="lv-LV" dirty="0"/>
          </a:p>
        </p:txBody>
      </p:sp>
      <p:sp>
        <p:nvSpPr>
          <p:cNvPr id="15" name="Teksta vietturis 12">
            <a:extLst>
              <a:ext uri="{FF2B5EF4-FFF2-40B4-BE49-F238E27FC236}">
                <a16:creationId xmlns:a16="http://schemas.microsoft.com/office/drawing/2014/main" id="{05470851-D88C-4A2D-B915-E3ACE2F70A66}"/>
              </a:ext>
            </a:extLst>
          </p:cNvPr>
          <p:cNvSpPr>
            <a:spLocks noGrp="1"/>
          </p:cNvSpPr>
          <p:nvPr>
            <p:ph type="body" sz="quarter" idx="11" hasCustomPrompt="1"/>
          </p:nvPr>
        </p:nvSpPr>
        <p:spPr>
          <a:xfrm>
            <a:off x="515938" y="3832325"/>
            <a:ext cx="1404940" cy="512564"/>
          </a:xfrm>
          <a:prstGeom prst="rect">
            <a:avLst/>
          </a:prstGeom>
        </p:spPr>
        <p:txBody>
          <a:bodyPr/>
          <a:lstStyle>
            <a:lvl1pPr marL="0" indent="0" algn="ctr">
              <a:buNone/>
              <a:defRPr sz="1200">
                <a:solidFill>
                  <a:schemeClr val="tx1"/>
                </a:solidFill>
              </a:defRPr>
            </a:lvl1pPr>
          </a:lstStyle>
          <a:p>
            <a:pPr lvl="0"/>
            <a:r>
              <a:rPr lang="lv-LV" dirty="0" err="1"/>
              <a:t>Event</a:t>
            </a:r>
            <a:endParaRPr lang="lv-LV" dirty="0"/>
          </a:p>
        </p:txBody>
      </p:sp>
      <p:pic>
        <p:nvPicPr>
          <p:cNvPr id="25" name="Attēls 24">
            <a:extLst>
              <a:ext uri="{FF2B5EF4-FFF2-40B4-BE49-F238E27FC236}">
                <a16:creationId xmlns:a16="http://schemas.microsoft.com/office/drawing/2014/main" id="{5518672B-7402-491C-8F51-F3058CDAC9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5713" y="4472159"/>
            <a:ext cx="1114424" cy="787510"/>
          </a:xfrm>
          <a:prstGeom prst="rect">
            <a:avLst/>
          </a:prstGeom>
        </p:spPr>
      </p:pic>
      <p:sp>
        <p:nvSpPr>
          <p:cNvPr id="26" name="Teksta vietturis 12">
            <a:extLst>
              <a:ext uri="{FF2B5EF4-FFF2-40B4-BE49-F238E27FC236}">
                <a16:creationId xmlns:a16="http://schemas.microsoft.com/office/drawing/2014/main" id="{F8E7E768-D8B8-4B2A-BFD7-396028F26912}"/>
              </a:ext>
            </a:extLst>
          </p:cNvPr>
          <p:cNvSpPr>
            <a:spLocks noGrp="1"/>
          </p:cNvSpPr>
          <p:nvPr>
            <p:ph type="body" sz="quarter" idx="18" hasCustomPrompt="1"/>
          </p:nvPr>
        </p:nvSpPr>
        <p:spPr>
          <a:xfrm>
            <a:off x="10274197" y="3832325"/>
            <a:ext cx="1404940" cy="512564"/>
          </a:xfrm>
          <a:prstGeom prst="rect">
            <a:avLst/>
          </a:prstGeom>
        </p:spPr>
        <p:txBody>
          <a:bodyPr/>
          <a:lstStyle>
            <a:lvl1pPr marL="0" indent="0" algn="ctr">
              <a:buNone/>
              <a:defRPr sz="1200">
                <a:solidFill>
                  <a:schemeClr val="tx1"/>
                </a:solidFill>
              </a:defRPr>
            </a:lvl1pPr>
          </a:lstStyle>
          <a:p>
            <a:pPr lvl="0"/>
            <a:r>
              <a:rPr lang="lv-LV" dirty="0" err="1"/>
              <a:t>Event</a:t>
            </a:r>
            <a:endParaRPr lang="lv-LV" dirty="0"/>
          </a:p>
        </p:txBody>
      </p:sp>
      <p:sp>
        <p:nvSpPr>
          <p:cNvPr id="27" name="Teksta vietturis 12">
            <a:extLst>
              <a:ext uri="{FF2B5EF4-FFF2-40B4-BE49-F238E27FC236}">
                <a16:creationId xmlns:a16="http://schemas.microsoft.com/office/drawing/2014/main" id="{6CC83413-CD4F-426E-A4B3-153B54C00596}"/>
              </a:ext>
            </a:extLst>
          </p:cNvPr>
          <p:cNvSpPr>
            <a:spLocks noGrp="1"/>
          </p:cNvSpPr>
          <p:nvPr>
            <p:ph type="body" sz="quarter" idx="19" hasCustomPrompt="1"/>
          </p:nvPr>
        </p:nvSpPr>
        <p:spPr>
          <a:xfrm>
            <a:off x="10629685" y="4731927"/>
            <a:ext cx="686480" cy="315005"/>
          </a:xfrm>
          <a:prstGeom prst="rect">
            <a:avLst/>
          </a:prstGeom>
        </p:spPr>
        <p:txBody>
          <a:bodyPr/>
          <a:lstStyle>
            <a:lvl1pPr marL="0" indent="0" algn="ctr">
              <a:buNone/>
              <a:defRPr sz="1200">
                <a:solidFill>
                  <a:schemeClr val="bg1"/>
                </a:solidFill>
              </a:defRPr>
            </a:lvl1pPr>
          </a:lstStyle>
          <a:p>
            <a:pPr lvl="0"/>
            <a:r>
              <a:rPr lang="lv-LV" dirty="0" err="1"/>
              <a:t>Year</a:t>
            </a:r>
            <a:endParaRPr lang="lv-LV" dirty="0"/>
          </a:p>
        </p:txBody>
      </p:sp>
      <p:sp>
        <p:nvSpPr>
          <p:cNvPr id="30" name="Virsraksta vietturis 1">
            <a:extLst>
              <a:ext uri="{FF2B5EF4-FFF2-40B4-BE49-F238E27FC236}">
                <a16:creationId xmlns:a16="http://schemas.microsoft.com/office/drawing/2014/main" id="{2F35C5BE-371C-42E4-BB02-6FA3969E748C}"/>
              </a:ext>
            </a:extLst>
          </p:cNvPr>
          <p:cNvSpPr txBox="1">
            <a:spLocks/>
          </p:cNvSpPr>
          <p:nvPr userDrawn="1"/>
        </p:nvSpPr>
        <p:spPr>
          <a:xfrm>
            <a:off x="515938" y="535033"/>
            <a:ext cx="3635375" cy="30752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lv-LV" dirty="0" err="1">
                <a:solidFill>
                  <a:schemeClr val="tx1"/>
                </a:solidFill>
              </a:rPr>
              <a:t>Title</a:t>
            </a:r>
            <a:r>
              <a:rPr lang="lv-LV" dirty="0">
                <a:solidFill>
                  <a:schemeClr val="tx1"/>
                </a:solidFill>
              </a:rPr>
              <a:t> </a:t>
            </a:r>
            <a:r>
              <a:rPr lang="lv-LV" dirty="0" err="1">
                <a:solidFill>
                  <a:schemeClr val="tx1"/>
                </a:solidFill>
              </a:rPr>
              <a:t>of</a:t>
            </a:r>
            <a:r>
              <a:rPr lang="lv-LV" dirty="0">
                <a:solidFill>
                  <a:schemeClr val="tx1"/>
                </a:solidFill>
              </a:rPr>
              <a:t> </a:t>
            </a:r>
            <a:r>
              <a:rPr lang="lv-LV" dirty="0" err="1">
                <a:solidFill>
                  <a:schemeClr val="tx1"/>
                </a:solidFill>
              </a:rPr>
              <a:t>the</a:t>
            </a:r>
            <a:r>
              <a:rPr lang="lv-LV" dirty="0">
                <a:solidFill>
                  <a:schemeClr val="tx1"/>
                </a:solidFill>
              </a:rPr>
              <a:t> </a:t>
            </a:r>
            <a:r>
              <a:rPr lang="lv-LV" dirty="0" err="1">
                <a:solidFill>
                  <a:schemeClr val="tx1"/>
                </a:solidFill>
              </a:rPr>
              <a:t>New</a:t>
            </a:r>
            <a:r>
              <a:rPr lang="lv-LV" dirty="0">
                <a:solidFill>
                  <a:schemeClr val="tx1"/>
                </a:solidFill>
              </a:rPr>
              <a:t> </a:t>
            </a:r>
            <a:r>
              <a:rPr lang="lv-LV" dirty="0" err="1">
                <a:solidFill>
                  <a:schemeClr val="tx1"/>
                </a:solidFill>
              </a:rPr>
              <a:t>Section</a:t>
            </a:r>
            <a:endParaRPr lang="lv-LV" dirty="0">
              <a:solidFill>
                <a:schemeClr val="tx1"/>
              </a:solidFill>
            </a:endParaRPr>
          </a:p>
        </p:txBody>
      </p:sp>
      <p:sp>
        <p:nvSpPr>
          <p:cNvPr id="32" name="Teksta vietturis 12">
            <a:extLst>
              <a:ext uri="{FF2B5EF4-FFF2-40B4-BE49-F238E27FC236}">
                <a16:creationId xmlns:a16="http://schemas.microsoft.com/office/drawing/2014/main" id="{C3C84C83-F8D0-46B7-997C-A501FCFFDC15}"/>
              </a:ext>
            </a:extLst>
          </p:cNvPr>
          <p:cNvSpPr>
            <a:spLocks noGrp="1"/>
          </p:cNvSpPr>
          <p:nvPr>
            <p:ph type="body" sz="quarter" idx="13" hasCustomPrompt="1"/>
          </p:nvPr>
        </p:nvSpPr>
        <p:spPr>
          <a:xfrm>
            <a:off x="2917019" y="3832325"/>
            <a:ext cx="1404940" cy="512564"/>
          </a:xfrm>
          <a:prstGeom prst="rect">
            <a:avLst/>
          </a:prstGeom>
        </p:spPr>
        <p:txBody>
          <a:bodyPr/>
          <a:lstStyle>
            <a:lvl1pPr marL="0" indent="0" algn="ctr">
              <a:buNone/>
              <a:defRPr sz="1200">
                <a:solidFill>
                  <a:schemeClr val="tx1"/>
                </a:solidFill>
              </a:defRPr>
            </a:lvl1pPr>
          </a:lstStyle>
          <a:p>
            <a:pPr lvl="0"/>
            <a:r>
              <a:rPr lang="lv-LV" dirty="0" err="1"/>
              <a:t>Event</a:t>
            </a:r>
            <a:endParaRPr lang="lv-LV" dirty="0"/>
          </a:p>
        </p:txBody>
      </p:sp>
      <p:sp>
        <p:nvSpPr>
          <p:cNvPr id="33" name="Teksta vietturis 12">
            <a:extLst>
              <a:ext uri="{FF2B5EF4-FFF2-40B4-BE49-F238E27FC236}">
                <a16:creationId xmlns:a16="http://schemas.microsoft.com/office/drawing/2014/main" id="{57013470-A057-4533-8DBA-3270C5218C85}"/>
              </a:ext>
            </a:extLst>
          </p:cNvPr>
          <p:cNvSpPr>
            <a:spLocks noGrp="1"/>
          </p:cNvSpPr>
          <p:nvPr>
            <p:ph type="body" sz="quarter" idx="14" hasCustomPrompt="1"/>
          </p:nvPr>
        </p:nvSpPr>
        <p:spPr>
          <a:xfrm>
            <a:off x="5400792" y="3832325"/>
            <a:ext cx="1404940" cy="512564"/>
          </a:xfrm>
          <a:prstGeom prst="rect">
            <a:avLst/>
          </a:prstGeom>
        </p:spPr>
        <p:txBody>
          <a:bodyPr/>
          <a:lstStyle>
            <a:lvl1pPr marL="0" indent="0" algn="ctr">
              <a:buNone/>
              <a:defRPr sz="1200">
                <a:solidFill>
                  <a:schemeClr val="tx1"/>
                </a:solidFill>
              </a:defRPr>
            </a:lvl1pPr>
          </a:lstStyle>
          <a:p>
            <a:pPr lvl="0"/>
            <a:r>
              <a:rPr lang="lv-LV" dirty="0" err="1"/>
              <a:t>Event</a:t>
            </a:r>
            <a:endParaRPr lang="lv-LV" dirty="0"/>
          </a:p>
        </p:txBody>
      </p:sp>
      <p:sp>
        <p:nvSpPr>
          <p:cNvPr id="34" name="Teksta vietturis 12">
            <a:extLst>
              <a:ext uri="{FF2B5EF4-FFF2-40B4-BE49-F238E27FC236}">
                <a16:creationId xmlns:a16="http://schemas.microsoft.com/office/drawing/2014/main" id="{A20AD52A-2A8F-4830-ABE6-FC823D7B180C}"/>
              </a:ext>
            </a:extLst>
          </p:cNvPr>
          <p:cNvSpPr>
            <a:spLocks noGrp="1"/>
          </p:cNvSpPr>
          <p:nvPr>
            <p:ph type="body" sz="quarter" idx="16" hasCustomPrompt="1"/>
          </p:nvPr>
        </p:nvSpPr>
        <p:spPr>
          <a:xfrm>
            <a:off x="7908806" y="3863277"/>
            <a:ext cx="1404940" cy="512564"/>
          </a:xfrm>
          <a:prstGeom prst="rect">
            <a:avLst/>
          </a:prstGeom>
        </p:spPr>
        <p:txBody>
          <a:bodyPr/>
          <a:lstStyle>
            <a:lvl1pPr marL="0" indent="0" algn="ctr">
              <a:buNone/>
              <a:defRPr sz="1200">
                <a:solidFill>
                  <a:schemeClr val="tx1"/>
                </a:solidFill>
              </a:defRPr>
            </a:lvl1pPr>
          </a:lstStyle>
          <a:p>
            <a:pPr lvl="0"/>
            <a:r>
              <a:rPr lang="lv-LV" dirty="0" err="1"/>
              <a:t>Event</a:t>
            </a:r>
            <a:endParaRPr lang="lv-LV" dirty="0"/>
          </a:p>
        </p:txBody>
      </p:sp>
      <p:sp>
        <p:nvSpPr>
          <p:cNvPr id="35" name="Teksta vietturis 12">
            <a:extLst>
              <a:ext uri="{FF2B5EF4-FFF2-40B4-BE49-F238E27FC236}">
                <a16:creationId xmlns:a16="http://schemas.microsoft.com/office/drawing/2014/main" id="{A3895EF9-9146-44C3-B73C-5B5ECA32502D}"/>
              </a:ext>
            </a:extLst>
          </p:cNvPr>
          <p:cNvSpPr>
            <a:spLocks noGrp="1"/>
          </p:cNvSpPr>
          <p:nvPr>
            <p:ph type="body" sz="quarter" idx="12" hasCustomPrompt="1"/>
          </p:nvPr>
        </p:nvSpPr>
        <p:spPr>
          <a:xfrm>
            <a:off x="3238599" y="4730183"/>
            <a:ext cx="686480" cy="315005"/>
          </a:xfrm>
          <a:prstGeom prst="rect">
            <a:avLst/>
          </a:prstGeom>
        </p:spPr>
        <p:txBody>
          <a:bodyPr/>
          <a:lstStyle>
            <a:lvl1pPr marL="0" indent="0" algn="ctr">
              <a:buNone/>
              <a:defRPr sz="1200">
                <a:solidFill>
                  <a:schemeClr val="bg1"/>
                </a:solidFill>
              </a:defRPr>
            </a:lvl1pPr>
          </a:lstStyle>
          <a:p>
            <a:pPr lvl="0"/>
            <a:r>
              <a:rPr lang="lv-LV" dirty="0" err="1"/>
              <a:t>Year</a:t>
            </a:r>
            <a:endParaRPr lang="lv-LV" dirty="0"/>
          </a:p>
        </p:txBody>
      </p:sp>
      <p:sp>
        <p:nvSpPr>
          <p:cNvPr id="36" name="Teksta vietturis 12">
            <a:extLst>
              <a:ext uri="{FF2B5EF4-FFF2-40B4-BE49-F238E27FC236}">
                <a16:creationId xmlns:a16="http://schemas.microsoft.com/office/drawing/2014/main" id="{ADA49B77-0AE1-4A56-8D19-707FD1C0D319}"/>
              </a:ext>
            </a:extLst>
          </p:cNvPr>
          <p:cNvSpPr>
            <a:spLocks noGrp="1"/>
          </p:cNvSpPr>
          <p:nvPr>
            <p:ph type="body" sz="quarter" idx="15" hasCustomPrompt="1"/>
          </p:nvPr>
        </p:nvSpPr>
        <p:spPr>
          <a:xfrm>
            <a:off x="5719018" y="4730183"/>
            <a:ext cx="686480" cy="315005"/>
          </a:xfrm>
          <a:prstGeom prst="rect">
            <a:avLst/>
          </a:prstGeom>
        </p:spPr>
        <p:txBody>
          <a:bodyPr/>
          <a:lstStyle>
            <a:lvl1pPr marL="0" indent="0" algn="ctr">
              <a:buNone/>
              <a:defRPr sz="1200">
                <a:solidFill>
                  <a:schemeClr val="bg1"/>
                </a:solidFill>
              </a:defRPr>
            </a:lvl1pPr>
          </a:lstStyle>
          <a:p>
            <a:pPr lvl="0"/>
            <a:r>
              <a:rPr lang="lv-LV" dirty="0" err="1"/>
              <a:t>Year</a:t>
            </a:r>
            <a:endParaRPr lang="lv-LV" dirty="0"/>
          </a:p>
        </p:txBody>
      </p:sp>
      <p:sp>
        <p:nvSpPr>
          <p:cNvPr id="37" name="Teksta vietturis 12">
            <a:extLst>
              <a:ext uri="{FF2B5EF4-FFF2-40B4-BE49-F238E27FC236}">
                <a16:creationId xmlns:a16="http://schemas.microsoft.com/office/drawing/2014/main" id="{E69E2E4A-879A-4EF3-8CCF-CBDA9E92E700}"/>
              </a:ext>
            </a:extLst>
          </p:cNvPr>
          <p:cNvSpPr>
            <a:spLocks noGrp="1"/>
          </p:cNvSpPr>
          <p:nvPr>
            <p:ph type="body" sz="quarter" idx="17" hasCustomPrompt="1"/>
          </p:nvPr>
        </p:nvSpPr>
        <p:spPr>
          <a:xfrm>
            <a:off x="8264294" y="4762879"/>
            <a:ext cx="686480" cy="315005"/>
          </a:xfrm>
          <a:prstGeom prst="rect">
            <a:avLst/>
          </a:prstGeom>
        </p:spPr>
        <p:txBody>
          <a:bodyPr/>
          <a:lstStyle>
            <a:lvl1pPr marL="0" indent="0" algn="ctr">
              <a:buNone/>
              <a:defRPr sz="1200">
                <a:solidFill>
                  <a:schemeClr val="bg1"/>
                </a:solidFill>
              </a:defRPr>
            </a:lvl1pPr>
          </a:lstStyle>
          <a:p>
            <a:pPr lvl="0"/>
            <a:r>
              <a:rPr lang="lv-LV" dirty="0" err="1"/>
              <a:t>Year</a:t>
            </a:r>
            <a:endParaRPr lang="lv-LV" dirty="0"/>
          </a:p>
        </p:txBody>
      </p:sp>
      <p:sp>
        <p:nvSpPr>
          <p:cNvPr id="18" name="Slide_Number_Placeholder">
            <a:extLst>
              <a:ext uri="{FF2B5EF4-FFF2-40B4-BE49-F238E27FC236}">
                <a16:creationId xmlns:a16="http://schemas.microsoft.com/office/drawing/2014/main" id="{B3A71BF4-133F-444C-80EE-286F2DDB022A}"/>
              </a:ext>
            </a:extLst>
          </p:cNvPr>
          <p:cNvSpPr>
            <a:spLocks noGrp="1"/>
          </p:cNvSpPr>
          <p:nvPr>
            <p:ph type="sldNum" sz="quarter" idx="4"/>
          </p:nvPr>
        </p:nvSpPr>
        <p:spPr>
          <a:xfrm>
            <a:off x="11643199" y="6494460"/>
            <a:ext cx="169918" cy="138499"/>
          </a:xfrm>
          <a:prstGeom prst="rect">
            <a:avLst/>
          </a:prstGeom>
        </p:spPr>
        <p:txBody>
          <a:bodyPr vert="horz" wrap="none" lIns="0" tIns="0" rIns="0" bIns="0" rtlCol="0" anchor="ctr">
            <a:spAutoFit/>
          </a:bodyPr>
          <a:lstStyle>
            <a:lvl1pPr algn="r" rtl="0" fontAlgn="base">
              <a:spcBef>
                <a:spcPct val="0"/>
              </a:spcBef>
              <a:spcAft>
                <a:spcPct val="0"/>
              </a:spcAft>
              <a:defRPr lang="en-US" sz="900" kern="1200" smtClean="0">
                <a:solidFill>
                  <a:schemeClr val="tx1"/>
                </a:solidFill>
                <a:latin typeface="Georgia" pitchFamily="18" charset="0"/>
                <a:ea typeface="+mn-ea"/>
                <a:cs typeface="Arial" charset="0"/>
              </a:defRPr>
            </a:lvl1pPr>
          </a:lstStyle>
          <a:p>
            <a:fld id="{A4E8FD29-E1D2-48C4-99D8-E65FB2387B86}" type="slidenum">
              <a:rPr lang="en-US" smtClean="0"/>
              <a:t>‹#›</a:t>
            </a:fld>
            <a:endParaRPr lang="en-US" dirty="0"/>
          </a:p>
        </p:txBody>
      </p:sp>
    </p:spTree>
    <p:extLst>
      <p:ext uri="{BB962C8B-B14F-4D97-AF65-F5344CB8AC3E}">
        <p14:creationId xmlns:p14="http://schemas.microsoft.com/office/powerpoint/2010/main" val="1849252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laika līnija">
    <p:bg>
      <p:bgRef idx="1001">
        <a:schemeClr val="bg1"/>
      </p:bgRef>
    </p:bg>
    <p:spTree>
      <p:nvGrpSpPr>
        <p:cNvPr id="1" name=""/>
        <p:cNvGrpSpPr/>
        <p:nvPr/>
      </p:nvGrpSpPr>
      <p:grpSpPr>
        <a:xfrm>
          <a:off x="0" y="0"/>
          <a:ext cx="0" cy="0"/>
          <a:chOff x="0" y="0"/>
          <a:chExt cx="0" cy="0"/>
        </a:xfrm>
      </p:grpSpPr>
      <p:pic>
        <p:nvPicPr>
          <p:cNvPr id="28" name="Attēls 27">
            <a:extLst>
              <a:ext uri="{FF2B5EF4-FFF2-40B4-BE49-F238E27FC236}">
                <a16:creationId xmlns:a16="http://schemas.microsoft.com/office/drawing/2014/main" id="{4244E886-7804-42FD-B34D-A57081E93A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54575" y="4455834"/>
            <a:ext cx="1129827" cy="798393"/>
          </a:xfrm>
          <a:prstGeom prst="rect">
            <a:avLst/>
          </a:prstGeom>
        </p:spPr>
      </p:pic>
      <p:pic>
        <p:nvPicPr>
          <p:cNvPr id="29" name="Attēls 28">
            <a:extLst>
              <a:ext uri="{FF2B5EF4-FFF2-40B4-BE49-F238E27FC236}">
                <a16:creationId xmlns:a16="http://schemas.microsoft.com/office/drawing/2014/main" id="{DACD6760-FBB0-4B86-8A74-72BE2FD18D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4606" y="4455834"/>
            <a:ext cx="1129827" cy="798393"/>
          </a:xfrm>
          <a:prstGeom prst="rect">
            <a:avLst/>
          </a:prstGeom>
        </p:spPr>
      </p:pic>
      <p:pic>
        <p:nvPicPr>
          <p:cNvPr id="30" name="Attēls 29">
            <a:extLst>
              <a:ext uri="{FF2B5EF4-FFF2-40B4-BE49-F238E27FC236}">
                <a16:creationId xmlns:a16="http://schemas.microsoft.com/office/drawing/2014/main" id="{E2F3E094-43EF-414B-9A45-FD3DF5C1D0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2373" y="4474031"/>
            <a:ext cx="1129827" cy="798393"/>
          </a:xfrm>
          <a:prstGeom prst="rect">
            <a:avLst/>
          </a:prstGeom>
        </p:spPr>
      </p:pic>
      <p:pic>
        <p:nvPicPr>
          <p:cNvPr id="31" name="Attēls 30">
            <a:extLst>
              <a:ext uri="{FF2B5EF4-FFF2-40B4-BE49-F238E27FC236}">
                <a16:creationId xmlns:a16="http://schemas.microsoft.com/office/drawing/2014/main" id="{6DBFC03F-A698-4F3C-BB46-C9BC5AC84C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04937" y="4474031"/>
            <a:ext cx="1129827" cy="798393"/>
          </a:xfrm>
          <a:prstGeom prst="rect">
            <a:avLst/>
          </a:prstGeom>
        </p:spPr>
      </p:pic>
      <p:pic>
        <p:nvPicPr>
          <p:cNvPr id="4" name="Attēls 3">
            <a:extLst>
              <a:ext uri="{FF2B5EF4-FFF2-40B4-BE49-F238E27FC236}">
                <a16:creationId xmlns:a16="http://schemas.microsoft.com/office/drawing/2014/main" id="{6EDB14D1-D02D-41BD-BA32-D74D1BE2FF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494" y="4474031"/>
            <a:ext cx="1129827" cy="798393"/>
          </a:xfrm>
          <a:prstGeom prst="rect">
            <a:avLst/>
          </a:prstGeom>
        </p:spPr>
      </p:pic>
      <p:sp>
        <p:nvSpPr>
          <p:cNvPr id="3" name="Virsraksta vietturis 1">
            <a:extLst>
              <a:ext uri="{FF2B5EF4-FFF2-40B4-BE49-F238E27FC236}">
                <a16:creationId xmlns:a16="http://schemas.microsoft.com/office/drawing/2014/main" id="{DECCFE71-2746-4BA9-A5F5-10008923E795}"/>
              </a:ext>
            </a:extLst>
          </p:cNvPr>
          <p:cNvSpPr txBox="1">
            <a:spLocks/>
          </p:cNvSpPr>
          <p:nvPr userDrawn="1"/>
        </p:nvSpPr>
        <p:spPr>
          <a:xfrm>
            <a:off x="520293" y="519793"/>
            <a:ext cx="3635375" cy="307521"/>
          </a:xfrm>
          <a:prstGeom prst="rect">
            <a:avLst/>
          </a:prstGeom>
        </p:spPr>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lv-LV" dirty="0" err="1">
                <a:solidFill>
                  <a:schemeClr val="tx1"/>
                </a:solidFill>
              </a:rPr>
              <a:t>Title</a:t>
            </a:r>
            <a:r>
              <a:rPr lang="lv-LV" dirty="0">
                <a:solidFill>
                  <a:schemeClr val="tx1"/>
                </a:solidFill>
              </a:rPr>
              <a:t> </a:t>
            </a:r>
            <a:r>
              <a:rPr lang="lv-LV" dirty="0" err="1">
                <a:solidFill>
                  <a:schemeClr val="tx1"/>
                </a:solidFill>
              </a:rPr>
              <a:t>of</a:t>
            </a:r>
            <a:r>
              <a:rPr lang="lv-LV" dirty="0">
                <a:solidFill>
                  <a:schemeClr val="tx1"/>
                </a:solidFill>
              </a:rPr>
              <a:t> </a:t>
            </a:r>
            <a:r>
              <a:rPr lang="lv-LV" dirty="0" err="1">
                <a:solidFill>
                  <a:schemeClr val="tx1"/>
                </a:solidFill>
              </a:rPr>
              <a:t>the</a:t>
            </a:r>
            <a:r>
              <a:rPr lang="lv-LV" dirty="0">
                <a:solidFill>
                  <a:schemeClr val="tx1"/>
                </a:solidFill>
              </a:rPr>
              <a:t> </a:t>
            </a:r>
            <a:r>
              <a:rPr lang="lv-LV" dirty="0" err="1">
                <a:solidFill>
                  <a:schemeClr val="tx1"/>
                </a:solidFill>
              </a:rPr>
              <a:t>New</a:t>
            </a:r>
            <a:r>
              <a:rPr lang="lv-LV" dirty="0">
                <a:solidFill>
                  <a:schemeClr val="tx1"/>
                </a:solidFill>
              </a:rPr>
              <a:t> </a:t>
            </a:r>
            <a:r>
              <a:rPr lang="lv-LV" dirty="0" err="1">
                <a:solidFill>
                  <a:schemeClr val="tx1"/>
                </a:solidFill>
              </a:rPr>
              <a:t>Section</a:t>
            </a:r>
            <a:endParaRPr lang="lv-LV" dirty="0">
              <a:solidFill>
                <a:schemeClr val="tx1"/>
              </a:solidFill>
            </a:endParaRPr>
          </a:p>
        </p:txBody>
      </p:sp>
      <p:sp>
        <p:nvSpPr>
          <p:cNvPr id="32" name="Teksta vietturis 12">
            <a:extLst>
              <a:ext uri="{FF2B5EF4-FFF2-40B4-BE49-F238E27FC236}">
                <a16:creationId xmlns:a16="http://schemas.microsoft.com/office/drawing/2014/main" id="{1FA7F759-8FAC-4916-AC6D-BF258C787D79}"/>
              </a:ext>
            </a:extLst>
          </p:cNvPr>
          <p:cNvSpPr>
            <a:spLocks noGrp="1"/>
          </p:cNvSpPr>
          <p:nvPr>
            <p:ph type="body" sz="quarter" idx="11" hasCustomPrompt="1"/>
          </p:nvPr>
        </p:nvSpPr>
        <p:spPr>
          <a:xfrm>
            <a:off x="515938" y="3832325"/>
            <a:ext cx="1404940" cy="512564"/>
          </a:xfrm>
          <a:prstGeom prst="rect">
            <a:avLst/>
          </a:prstGeom>
        </p:spPr>
        <p:txBody>
          <a:bodyPr/>
          <a:lstStyle>
            <a:lvl1pPr marL="0" indent="0" algn="ctr">
              <a:buNone/>
              <a:defRPr sz="1200">
                <a:solidFill>
                  <a:schemeClr val="tx1"/>
                </a:solidFill>
              </a:defRPr>
            </a:lvl1pPr>
          </a:lstStyle>
          <a:p>
            <a:pPr lvl="0"/>
            <a:r>
              <a:rPr lang="lv-LV" dirty="0" err="1"/>
              <a:t>Event</a:t>
            </a:r>
            <a:endParaRPr lang="lv-LV" dirty="0"/>
          </a:p>
        </p:txBody>
      </p:sp>
      <p:sp>
        <p:nvSpPr>
          <p:cNvPr id="33" name="Teksta vietturis 12">
            <a:extLst>
              <a:ext uri="{FF2B5EF4-FFF2-40B4-BE49-F238E27FC236}">
                <a16:creationId xmlns:a16="http://schemas.microsoft.com/office/drawing/2014/main" id="{BD7B6490-6AC7-4DCE-B377-B10548733D91}"/>
              </a:ext>
            </a:extLst>
          </p:cNvPr>
          <p:cNvSpPr>
            <a:spLocks noGrp="1"/>
          </p:cNvSpPr>
          <p:nvPr>
            <p:ph type="body" sz="quarter" idx="13" hasCustomPrompt="1"/>
          </p:nvPr>
        </p:nvSpPr>
        <p:spPr>
          <a:xfrm>
            <a:off x="2917019" y="3832325"/>
            <a:ext cx="1404940" cy="512564"/>
          </a:xfrm>
          <a:prstGeom prst="rect">
            <a:avLst/>
          </a:prstGeom>
        </p:spPr>
        <p:txBody>
          <a:bodyPr/>
          <a:lstStyle>
            <a:lvl1pPr marL="0" indent="0" algn="ctr">
              <a:buNone/>
              <a:defRPr sz="1200">
                <a:solidFill>
                  <a:schemeClr val="tx1"/>
                </a:solidFill>
              </a:defRPr>
            </a:lvl1pPr>
          </a:lstStyle>
          <a:p>
            <a:pPr lvl="0"/>
            <a:r>
              <a:rPr lang="lv-LV" dirty="0" err="1"/>
              <a:t>Event</a:t>
            </a:r>
            <a:endParaRPr lang="lv-LV" dirty="0"/>
          </a:p>
        </p:txBody>
      </p:sp>
      <p:sp>
        <p:nvSpPr>
          <p:cNvPr id="34" name="Teksta vietturis 12">
            <a:extLst>
              <a:ext uri="{FF2B5EF4-FFF2-40B4-BE49-F238E27FC236}">
                <a16:creationId xmlns:a16="http://schemas.microsoft.com/office/drawing/2014/main" id="{70460BC1-F0EF-4465-A428-2E2ED13506B6}"/>
              </a:ext>
            </a:extLst>
          </p:cNvPr>
          <p:cNvSpPr>
            <a:spLocks noGrp="1"/>
          </p:cNvSpPr>
          <p:nvPr>
            <p:ph type="body" sz="quarter" idx="14" hasCustomPrompt="1"/>
          </p:nvPr>
        </p:nvSpPr>
        <p:spPr>
          <a:xfrm>
            <a:off x="5400792" y="3832325"/>
            <a:ext cx="1404940" cy="512564"/>
          </a:xfrm>
          <a:prstGeom prst="rect">
            <a:avLst/>
          </a:prstGeom>
        </p:spPr>
        <p:txBody>
          <a:bodyPr/>
          <a:lstStyle>
            <a:lvl1pPr marL="0" indent="0" algn="ctr">
              <a:buNone/>
              <a:defRPr sz="1200">
                <a:solidFill>
                  <a:schemeClr val="tx1"/>
                </a:solidFill>
              </a:defRPr>
            </a:lvl1pPr>
          </a:lstStyle>
          <a:p>
            <a:pPr lvl="0"/>
            <a:r>
              <a:rPr lang="lv-LV" dirty="0" err="1"/>
              <a:t>Event</a:t>
            </a:r>
            <a:endParaRPr lang="lv-LV" dirty="0"/>
          </a:p>
        </p:txBody>
      </p:sp>
      <p:sp>
        <p:nvSpPr>
          <p:cNvPr id="35" name="Teksta vietturis 12">
            <a:extLst>
              <a:ext uri="{FF2B5EF4-FFF2-40B4-BE49-F238E27FC236}">
                <a16:creationId xmlns:a16="http://schemas.microsoft.com/office/drawing/2014/main" id="{93752577-8762-4999-9FF2-0E7A84296E14}"/>
              </a:ext>
            </a:extLst>
          </p:cNvPr>
          <p:cNvSpPr>
            <a:spLocks noGrp="1"/>
          </p:cNvSpPr>
          <p:nvPr>
            <p:ph type="body" sz="quarter" idx="16" hasCustomPrompt="1"/>
          </p:nvPr>
        </p:nvSpPr>
        <p:spPr>
          <a:xfrm>
            <a:off x="7908806" y="3863277"/>
            <a:ext cx="1404940" cy="512564"/>
          </a:xfrm>
          <a:prstGeom prst="rect">
            <a:avLst/>
          </a:prstGeom>
        </p:spPr>
        <p:txBody>
          <a:bodyPr/>
          <a:lstStyle>
            <a:lvl1pPr marL="0" indent="0" algn="ctr">
              <a:buNone/>
              <a:defRPr sz="1200">
                <a:solidFill>
                  <a:schemeClr val="tx1"/>
                </a:solidFill>
              </a:defRPr>
            </a:lvl1pPr>
          </a:lstStyle>
          <a:p>
            <a:pPr lvl="0"/>
            <a:r>
              <a:rPr lang="lv-LV" dirty="0" err="1"/>
              <a:t>Event</a:t>
            </a:r>
            <a:endParaRPr lang="lv-LV" dirty="0"/>
          </a:p>
        </p:txBody>
      </p:sp>
      <p:sp>
        <p:nvSpPr>
          <p:cNvPr id="36" name="Teksta vietturis 12">
            <a:extLst>
              <a:ext uri="{FF2B5EF4-FFF2-40B4-BE49-F238E27FC236}">
                <a16:creationId xmlns:a16="http://schemas.microsoft.com/office/drawing/2014/main" id="{D570F153-450B-4DF4-AECC-96133AD00A8E}"/>
              </a:ext>
            </a:extLst>
          </p:cNvPr>
          <p:cNvSpPr>
            <a:spLocks noGrp="1"/>
          </p:cNvSpPr>
          <p:nvPr>
            <p:ph type="body" sz="quarter" idx="18" hasCustomPrompt="1"/>
          </p:nvPr>
        </p:nvSpPr>
        <p:spPr>
          <a:xfrm>
            <a:off x="10271123" y="3832325"/>
            <a:ext cx="1404940" cy="512564"/>
          </a:xfrm>
          <a:prstGeom prst="rect">
            <a:avLst/>
          </a:prstGeom>
        </p:spPr>
        <p:txBody>
          <a:bodyPr/>
          <a:lstStyle>
            <a:lvl1pPr marL="0" indent="0" algn="ctr">
              <a:buNone/>
              <a:defRPr sz="1200">
                <a:solidFill>
                  <a:schemeClr val="tx1"/>
                </a:solidFill>
              </a:defRPr>
            </a:lvl1pPr>
          </a:lstStyle>
          <a:p>
            <a:pPr lvl="0"/>
            <a:r>
              <a:rPr lang="lv-LV" dirty="0" err="1"/>
              <a:t>Event</a:t>
            </a:r>
            <a:endParaRPr lang="lv-LV" dirty="0"/>
          </a:p>
        </p:txBody>
      </p:sp>
      <p:sp>
        <p:nvSpPr>
          <p:cNvPr id="37" name="Teksta vietturis 12">
            <a:extLst>
              <a:ext uri="{FF2B5EF4-FFF2-40B4-BE49-F238E27FC236}">
                <a16:creationId xmlns:a16="http://schemas.microsoft.com/office/drawing/2014/main" id="{0B3F1E86-8646-468A-8FA7-BE7557E6CB74}"/>
              </a:ext>
            </a:extLst>
          </p:cNvPr>
          <p:cNvSpPr>
            <a:spLocks noGrp="1"/>
          </p:cNvSpPr>
          <p:nvPr>
            <p:ph type="body" sz="quarter" idx="10" hasCustomPrompt="1"/>
          </p:nvPr>
        </p:nvSpPr>
        <p:spPr>
          <a:xfrm>
            <a:off x="837518" y="4730183"/>
            <a:ext cx="686480" cy="315005"/>
          </a:xfrm>
          <a:prstGeom prst="rect">
            <a:avLst/>
          </a:prstGeom>
        </p:spPr>
        <p:txBody>
          <a:bodyPr/>
          <a:lstStyle>
            <a:lvl1pPr marL="0" indent="0" algn="ctr">
              <a:buNone/>
              <a:defRPr sz="1200">
                <a:solidFill>
                  <a:schemeClr val="bg1"/>
                </a:solidFill>
              </a:defRPr>
            </a:lvl1pPr>
          </a:lstStyle>
          <a:p>
            <a:pPr lvl="0"/>
            <a:r>
              <a:rPr lang="lv-LV" dirty="0" err="1"/>
              <a:t>Year</a:t>
            </a:r>
            <a:endParaRPr lang="lv-LV" dirty="0"/>
          </a:p>
        </p:txBody>
      </p:sp>
      <p:sp>
        <p:nvSpPr>
          <p:cNvPr id="38" name="Teksta vietturis 12">
            <a:extLst>
              <a:ext uri="{FF2B5EF4-FFF2-40B4-BE49-F238E27FC236}">
                <a16:creationId xmlns:a16="http://schemas.microsoft.com/office/drawing/2014/main" id="{704D8DF6-5ADC-4295-9F23-A7EE413100C4}"/>
              </a:ext>
            </a:extLst>
          </p:cNvPr>
          <p:cNvSpPr>
            <a:spLocks noGrp="1"/>
          </p:cNvSpPr>
          <p:nvPr>
            <p:ph type="body" sz="quarter" idx="12" hasCustomPrompt="1"/>
          </p:nvPr>
        </p:nvSpPr>
        <p:spPr>
          <a:xfrm>
            <a:off x="3238599" y="4730183"/>
            <a:ext cx="686480" cy="315005"/>
          </a:xfrm>
          <a:prstGeom prst="rect">
            <a:avLst/>
          </a:prstGeom>
        </p:spPr>
        <p:txBody>
          <a:bodyPr/>
          <a:lstStyle>
            <a:lvl1pPr marL="0" indent="0" algn="ctr">
              <a:buNone/>
              <a:defRPr sz="1200">
                <a:solidFill>
                  <a:schemeClr val="bg1"/>
                </a:solidFill>
              </a:defRPr>
            </a:lvl1pPr>
          </a:lstStyle>
          <a:p>
            <a:pPr lvl="0"/>
            <a:r>
              <a:rPr lang="lv-LV" dirty="0" err="1"/>
              <a:t>Year</a:t>
            </a:r>
            <a:endParaRPr lang="lv-LV" dirty="0"/>
          </a:p>
        </p:txBody>
      </p:sp>
      <p:sp>
        <p:nvSpPr>
          <p:cNvPr id="39" name="Teksta vietturis 12">
            <a:extLst>
              <a:ext uri="{FF2B5EF4-FFF2-40B4-BE49-F238E27FC236}">
                <a16:creationId xmlns:a16="http://schemas.microsoft.com/office/drawing/2014/main" id="{D6EA0936-C5AB-46A2-9B6A-0C764DC5F1EE}"/>
              </a:ext>
            </a:extLst>
          </p:cNvPr>
          <p:cNvSpPr>
            <a:spLocks noGrp="1"/>
          </p:cNvSpPr>
          <p:nvPr>
            <p:ph type="body" sz="quarter" idx="15" hasCustomPrompt="1"/>
          </p:nvPr>
        </p:nvSpPr>
        <p:spPr>
          <a:xfrm>
            <a:off x="5719018" y="4730183"/>
            <a:ext cx="686480" cy="315005"/>
          </a:xfrm>
          <a:prstGeom prst="rect">
            <a:avLst/>
          </a:prstGeom>
        </p:spPr>
        <p:txBody>
          <a:bodyPr/>
          <a:lstStyle>
            <a:lvl1pPr marL="0" indent="0" algn="ctr">
              <a:buNone/>
              <a:defRPr sz="1200">
                <a:solidFill>
                  <a:schemeClr val="bg1"/>
                </a:solidFill>
              </a:defRPr>
            </a:lvl1pPr>
          </a:lstStyle>
          <a:p>
            <a:pPr lvl="0"/>
            <a:r>
              <a:rPr lang="lv-LV" dirty="0" err="1"/>
              <a:t>Year</a:t>
            </a:r>
            <a:endParaRPr lang="lv-LV" dirty="0"/>
          </a:p>
        </p:txBody>
      </p:sp>
      <p:sp>
        <p:nvSpPr>
          <p:cNvPr id="40" name="Teksta vietturis 12">
            <a:extLst>
              <a:ext uri="{FF2B5EF4-FFF2-40B4-BE49-F238E27FC236}">
                <a16:creationId xmlns:a16="http://schemas.microsoft.com/office/drawing/2014/main" id="{30251AFB-A14C-4BC1-AB4F-A8BFD4F610D4}"/>
              </a:ext>
            </a:extLst>
          </p:cNvPr>
          <p:cNvSpPr>
            <a:spLocks noGrp="1"/>
          </p:cNvSpPr>
          <p:nvPr>
            <p:ph type="body" sz="quarter" idx="17" hasCustomPrompt="1"/>
          </p:nvPr>
        </p:nvSpPr>
        <p:spPr>
          <a:xfrm>
            <a:off x="8264294" y="4762879"/>
            <a:ext cx="686480" cy="315005"/>
          </a:xfrm>
          <a:prstGeom prst="rect">
            <a:avLst/>
          </a:prstGeom>
        </p:spPr>
        <p:txBody>
          <a:bodyPr/>
          <a:lstStyle>
            <a:lvl1pPr marL="0" indent="0" algn="ctr">
              <a:buNone/>
              <a:defRPr sz="1200">
                <a:solidFill>
                  <a:schemeClr val="bg1"/>
                </a:solidFill>
              </a:defRPr>
            </a:lvl1pPr>
          </a:lstStyle>
          <a:p>
            <a:pPr lvl="0"/>
            <a:r>
              <a:rPr lang="lv-LV" dirty="0" err="1"/>
              <a:t>Year</a:t>
            </a:r>
            <a:endParaRPr lang="lv-LV" dirty="0"/>
          </a:p>
        </p:txBody>
      </p:sp>
      <p:sp>
        <p:nvSpPr>
          <p:cNvPr id="41" name="Teksta vietturis 12">
            <a:extLst>
              <a:ext uri="{FF2B5EF4-FFF2-40B4-BE49-F238E27FC236}">
                <a16:creationId xmlns:a16="http://schemas.microsoft.com/office/drawing/2014/main" id="{2E98F1E5-7365-4954-97DC-CA16392E61E4}"/>
              </a:ext>
            </a:extLst>
          </p:cNvPr>
          <p:cNvSpPr>
            <a:spLocks noGrp="1"/>
          </p:cNvSpPr>
          <p:nvPr>
            <p:ph type="body" sz="quarter" idx="19" hasCustomPrompt="1"/>
          </p:nvPr>
        </p:nvSpPr>
        <p:spPr>
          <a:xfrm>
            <a:off x="10626611" y="4731927"/>
            <a:ext cx="686480" cy="315005"/>
          </a:xfrm>
          <a:prstGeom prst="rect">
            <a:avLst/>
          </a:prstGeom>
        </p:spPr>
        <p:txBody>
          <a:bodyPr/>
          <a:lstStyle>
            <a:lvl1pPr marL="0" indent="0" algn="ctr">
              <a:buNone/>
              <a:defRPr sz="1200">
                <a:solidFill>
                  <a:schemeClr val="bg1"/>
                </a:solidFill>
              </a:defRPr>
            </a:lvl1pPr>
          </a:lstStyle>
          <a:p>
            <a:pPr lvl="0"/>
            <a:r>
              <a:rPr lang="lv-LV" dirty="0" err="1"/>
              <a:t>year</a:t>
            </a:r>
            <a:endParaRPr lang="lv-LV" dirty="0"/>
          </a:p>
        </p:txBody>
      </p:sp>
      <p:pic>
        <p:nvPicPr>
          <p:cNvPr id="19" name="Grafika 18">
            <a:extLst>
              <a:ext uri="{FF2B5EF4-FFF2-40B4-BE49-F238E27FC236}">
                <a16:creationId xmlns:a16="http://schemas.microsoft.com/office/drawing/2014/main" id="{2FC6272D-3EFF-4C97-B9A6-C83281F0A3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144" y="5956553"/>
            <a:ext cx="547200" cy="911356"/>
          </a:xfrm>
          <a:prstGeom prst="rect">
            <a:avLst/>
          </a:prstGeom>
        </p:spPr>
      </p:pic>
    </p:spTree>
    <p:extLst>
      <p:ext uri="{BB962C8B-B14F-4D97-AF65-F5344CB8AC3E}">
        <p14:creationId xmlns:p14="http://schemas.microsoft.com/office/powerpoint/2010/main" val="210129911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elāgots izkārtojums">
    <p:spTree>
      <p:nvGrpSpPr>
        <p:cNvPr id="1" name=""/>
        <p:cNvGrpSpPr/>
        <p:nvPr/>
      </p:nvGrpSpPr>
      <p:grpSpPr>
        <a:xfrm>
          <a:off x="0" y="0"/>
          <a:ext cx="0" cy="0"/>
          <a:chOff x="0" y="0"/>
          <a:chExt cx="0" cy="0"/>
        </a:xfrm>
      </p:grpSpPr>
      <p:sp>
        <p:nvSpPr>
          <p:cNvPr id="3" name="Attēla vietturis 9">
            <a:extLst>
              <a:ext uri="{FF2B5EF4-FFF2-40B4-BE49-F238E27FC236}">
                <a16:creationId xmlns:a16="http://schemas.microsoft.com/office/drawing/2014/main" id="{5E0E9C2D-0BAE-406C-996E-9CB7D43F2213}"/>
              </a:ext>
            </a:extLst>
          </p:cNvPr>
          <p:cNvSpPr>
            <a:spLocks noGrp="1"/>
          </p:cNvSpPr>
          <p:nvPr>
            <p:ph type="pic" sz="quarter" idx="10" hasCustomPrompt="1"/>
          </p:nvPr>
        </p:nvSpPr>
        <p:spPr>
          <a:xfrm>
            <a:off x="0" y="12888"/>
            <a:ext cx="12192000" cy="6872496"/>
          </a:xfrm>
          <a:prstGeom prst="rect">
            <a:avLst/>
          </a:prstGeom>
        </p:spPr>
        <p:txBody>
          <a:bodyPr/>
          <a:lstStyle>
            <a:lvl1pPr marL="0" indent="0">
              <a:buNone/>
              <a:defRPr/>
            </a:lvl1pPr>
          </a:lstStyle>
          <a:p>
            <a:r>
              <a:rPr lang="lv-LV" dirty="0"/>
              <a:t>Picture</a:t>
            </a:r>
          </a:p>
        </p:txBody>
      </p:sp>
      <p:sp>
        <p:nvSpPr>
          <p:cNvPr id="4" name="Slide_Number_Placeholder">
            <a:extLst>
              <a:ext uri="{FF2B5EF4-FFF2-40B4-BE49-F238E27FC236}">
                <a16:creationId xmlns:a16="http://schemas.microsoft.com/office/drawing/2014/main" id="{A306BFEC-0557-4628-B168-2291BED1EF8F}"/>
              </a:ext>
            </a:extLst>
          </p:cNvPr>
          <p:cNvSpPr>
            <a:spLocks noGrp="1"/>
          </p:cNvSpPr>
          <p:nvPr>
            <p:ph type="sldNum" sz="quarter" idx="4"/>
          </p:nvPr>
        </p:nvSpPr>
        <p:spPr>
          <a:xfrm>
            <a:off x="11643199" y="6494460"/>
            <a:ext cx="169918" cy="138499"/>
          </a:xfrm>
          <a:prstGeom prst="rect">
            <a:avLst/>
          </a:prstGeom>
        </p:spPr>
        <p:txBody>
          <a:bodyPr vert="horz" wrap="none" lIns="0" tIns="0" rIns="0" bIns="0" rtlCol="0" anchor="ctr">
            <a:spAutoFit/>
          </a:bodyPr>
          <a:lstStyle>
            <a:lvl1pPr algn="r" rtl="0" fontAlgn="base">
              <a:spcBef>
                <a:spcPct val="0"/>
              </a:spcBef>
              <a:spcAft>
                <a:spcPct val="0"/>
              </a:spcAft>
              <a:defRPr lang="en-US" sz="900" kern="1200" smtClean="0">
                <a:solidFill>
                  <a:schemeClr val="tx1"/>
                </a:solidFill>
                <a:latin typeface="Georgia" pitchFamily="18" charset="0"/>
                <a:ea typeface="+mn-ea"/>
                <a:cs typeface="Arial" charset="0"/>
              </a:defRPr>
            </a:lvl1pPr>
          </a:lstStyle>
          <a:p>
            <a:fld id="{A4E8FD29-E1D2-48C4-99D8-E65FB2387B86}" type="slidenum">
              <a:rPr lang="en-US" smtClean="0"/>
              <a:t>‹#›</a:t>
            </a:fld>
            <a:endParaRPr lang="en-US" dirty="0"/>
          </a:p>
        </p:txBody>
      </p:sp>
    </p:spTree>
    <p:extLst>
      <p:ext uri="{BB962C8B-B14F-4D97-AF65-F5344CB8AC3E}">
        <p14:creationId xmlns:p14="http://schemas.microsoft.com/office/powerpoint/2010/main" val="32861402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bwMode="auto">
          <a:xfrm>
            <a:off x="0" y="0"/>
            <a:ext cx="16933" cy="12700"/>
          </a:xfrm>
          <a:prstGeom prst="octagon">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b="1" dirty="0" err="1">
              <a:solidFill>
                <a:srgbClr val="FFFFFF"/>
              </a:solidFill>
            </a:endParaRPr>
          </a:p>
        </p:txBody>
      </p:sp>
      <p:sp>
        <p:nvSpPr>
          <p:cNvPr id="3" name="Do not remove"/>
          <p:cNvSpPr/>
          <p:nvPr>
            <p:custDataLst>
              <p:tags r:id="rId2"/>
            </p:custDataLst>
          </p:nvPr>
        </p:nvSpPr>
        <p:spPr bwMode="auto">
          <a:xfrm>
            <a:off x="0" y="0"/>
            <a:ext cx="16933" cy="12700"/>
          </a:xfrm>
          <a:prstGeom prst="octagon">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b="1" dirty="0" err="1">
              <a:solidFill>
                <a:srgbClr val="FFFFFF"/>
              </a:solidFill>
            </a:endParaRPr>
          </a:p>
        </p:txBody>
      </p:sp>
      <p:sp>
        <p:nvSpPr>
          <p:cNvPr id="4" name="Slide_Number_Placeholder"/>
          <p:cNvSpPr>
            <a:spLocks noGrp="1"/>
          </p:cNvSpPr>
          <p:nvPr>
            <p:ph type="sldNum" sz="quarter" idx="4"/>
          </p:nvPr>
        </p:nvSpPr>
        <p:spPr>
          <a:xfrm>
            <a:off x="11643199" y="6494460"/>
            <a:ext cx="169918" cy="138499"/>
          </a:xfrm>
          <a:prstGeom prst="rect">
            <a:avLst/>
          </a:prstGeom>
        </p:spPr>
        <p:txBody>
          <a:bodyPr vert="horz" wrap="none" lIns="0" tIns="0" rIns="0" bIns="0" rtlCol="0" anchor="ctr">
            <a:spAutoFit/>
          </a:bodyPr>
          <a:lstStyle>
            <a:lvl1pPr algn="r" rtl="0" fontAlgn="base">
              <a:spcBef>
                <a:spcPct val="0"/>
              </a:spcBef>
              <a:spcAft>
                <a:spcPct val="0"/>
              </a:spcAft>
              <a:defRPr lang="en-US" sz="900" kern="1200" smtClean="0">
                <a:solidFill>
                  <a:schemeClr val="tx1"/>
                </a:solidFill>
                <a:latin typeface="Georgia" pitchFamily="18" charset="0"/>
                <a:ea typeface="+mn-ea"/>
                <a:cs typeface="Arial" charset="0"/>
              </a:defRPr>
            </a:lvl1pPr>
          </a:lstStyle>
          <a:p>
            <a:fld id="{A4E8FD29-E1D2-48C4-99D8-E65FB2387B86}" type="slidenum">
              <a:rPr lang="en-US" smtClean="0"/>
              <a:t>‹#›</a:t>
            </a:fld>
            <a:endParaRPr lang="en-US" dirty="0"/>
          </a:p>
        </p:txBody>
      </p:sp>
      <p:sp>
        <p:nvSpPr>
          <p:cNvPr id="6" name="Section Title" hidden="1"/>
          <p:cNvSpPr txBox="1">
            <a:spLocks noChangeArrowheads="1"/>
          </p:cNvSpPr>
          <p:nvPr>
            <p:custDataLst>
              <p:tags r:id="rId3"/>
            </p:custDataLst>
          </p:nvPr>
        </p:nvSpPr>
        <p:spPr bwMode="auto">
          <a:xfrm>
            <a:off x="389467" y="250825"/>
            <a:ext cx="7924800" cy="1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marL="287338" indent="-287338">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l">
              <a:buFontTx/>
              <a:buNone/>
            </a:pPr>
            <a:r>
              <a:rPr lang="en-US" sz="1000" b="1" dirty="0">
                <a:solidFill>
                  <a:srgbClr val="808080"/>
                </a:solidFill>
                <a:latin typeface="Georgia" pitchFamily="18" charset="0"/>
              </a:rPr>
              <a:t>Section Title</a:t>
            </a:r>
          </a:p>
        </p:txBody>
      </p:sp>
      <p:sp>
        <p:nvSpPr>
          <p:cNvPr id="7" name="Footnote"/>
          <p:cNvSpPr>
            <a:spLocks noGrp="1"/>
          </p:cNvSpPr>
          <p:nvPr>
            <p:ph type="body" sz="quarter" idx="12" hasCustomPrompt="1"/>
          </p:nvPr>
        </p:nvSpPr>
        <p:spPr>
          <a:xfrm>
            <a:off x="390144" y="6315400"/>
            <a:ext cx="11399520" cy="110800"/>
          </a:xfrm>
        </p:spPr>
        <p:txBody>
          <a:bodyPr anchor="b" anchorCtr="0">
            <a:spAutoFit/>
          </a:bodyPr>
          <a:lstStyle>
            <a:lvl1pPr marL="233363" indent="-233363" algn="l" eaLnBrk="0" hangingPunct="0">
              <a:lnSpc>
                <a:spcPct val="90000"/>
              </a:lnSpc>
              <a:spcBef>
                <a:spcPts val="0"/>
              </a:spcBef>
              <a:buFontTx/>
              <a:buAutoNum type="arabicParenBoth"/>
              <a:defRPr sz="800" b="0"/>
            </a:lvl1pPr>
            <a:lvl2pPr>
              <a:defRPr sz="800" b="0"/>
            </a:lvl2pPr>
            <a:lvl3pPr>
              <a:defRPr sz="800" b="0"/>
            </a:lvl3pPr>
            <a:lvl4pPr>
              <a:defRPr sz="800" b="0"/>
            </a:lvl4pPr>
            <a:lvl5pPr>
              <a:defRPr sz="800" b="0"/>
            </a:lvl5pPr>
          </a:lstStyle>
          <a:p>
            <a:pPr marL="233363" indent="-233363" algn="l" eaLnBrk="0" hangingPunct="0">
              <a:lnSpc>
                <a:spcPct val="90000"/>
              </a:lnSpc>
              <a:buFontTx/>
              <a:buAutoNum type="arabicParenBoth"/>
            </a:pPr>
            <a:r>
              <a:rPr lang="en-US" sz="800" dirty="0">
                <a:solidFill>
                  <a:srgbClr val="000000"/>
                </a:solidFill>
                <a:latin typeface="Calibri" pitchFamily="34" charset="0"/>
              </a:rPr>
              <a:t>Insert footnote.</a:t>
            </a:r>
          </a:p>
        </p:txBody>
      </p:sp>
      <p:sp>
        <p:nvSpPr>
          <p:cNvPr id="2" name="Title"/>
          <p:cNvSpPr>
            <a:spLocks noGrp="1"/>
          </p:cNvSpPr>
          <p:nvPr>
            <p:ph type="title" hasCustomPrompt="1"/>
          </p:nvPr>
        </p:nvSpPr>
        <p:spPr/>
        <p:txBody>
          <a:bodyPr/>
          <a:lstStyle>
            <a:lvl1pPr>
              <a:defRPr/>
            </a:lvl1pPr>
          </a:lstStyle>
          <a:p>
            <a:r>
              <a:rPr lang="en-US" dirty="0"/>
              <a:t>Click to edit Slide Title</a:t>
            </a:r>
          </a:p>
        </p:txBody>
      </p:sp>
      <p:sp>
        <p:nvSpPr>
          <p:cNvPr id="9" name="Confidential_Text"/>
          <p:cNvSpPr txBox="1"/>
          <p:nvPr>
            <p:custDataLst>
              <p:tags r:id="rId4"/>
            </p:custDataLst>
          </p:nvPr>
        </p:nvSpPr>
        <p:spPr>
          <a:xfrm>
            <a:off x="6041293" y="134065"/>
            <a:ext cx="5742432" cy="123111"/>
          </a:xfrm>
          <a:prstGeom prst="rect">
            <a:avLst/>
          </a:prstGeom>
          <a:noFill/>
        </p:spPr>
        <p:txBody>
          <a:bodyPr wrap="square" lIns="0" tIns="0" rIns="0" bIns="0" rtlCol="0" anchor="t" anchorCtr="0">
            <a:noAutofit/>
          </a:bodyPr>
          <a:lstStyle/>
          <a:p>
            <a:pPr algn="r"/>
            <a:endParaRPr lang="en-US" sz="800" b="1" dirty="0">
              <a:solidFill>
                <a:srgbClr val="808080"/>
              </a:solidFill>
              <a:latin typeface="Georgia" panose="02040502050405020303" pitchFamily="18" charset="0"/>
            </a:endParaRPr>
          </a:p>
        </p:txBody>
      </p:sp>
    </p:spTree>
    <p:extLst>
      <p:ext uri="{BB962C8B-B14F-4D97-AF65-F5344CB8AC3E}">
        <p14:creationId xmlns:p14="http://schemas.microsoft.com/office/powerpoint/2010/main" val="3561542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2161" y="1621"/>
          <a:ext cx="2159" cy="1619"/>
        </p:xfrm>
        <a:graphic>
          <a:graphicData uri="http://schemas.openxmlformats.org/presentationml/2006/ole">
            <mc:AlternateContent xmlns:mc="http://schemas.openxmlformats.org/markup-compatibility/2006">
              <mc:Choice xmlns:v="urn:schemas-microsoft-com:vml" Requires="v">
                <p:oleObj spid="_x0000_s1220"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2161" y="1621"/>
                        <a:ext cx="2159" cy="1619"/>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endParaRPr lang="en-US" dirty="0"/>
          </a:p>
        </p:txBody>
      </p:sp>
      <p:sp>
        <p:nvSpPr>
          <p:cNvPr id="5" name="doc id" hidden="1"/>
          <p:cNvSpPr>
            <a:spLocks noChangeArrowheads="1"/>
          </p:cNvSpPr>
          <p:nvPr/>
        </p:nvSpPr>
        <p:spPr bwMode="auto">
          <a:xfrm>
            <a:off x="10995480"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eaLnBrk="1"/>
            <a:endParaRPr lang="en-US" sz="816" baseline="0" dirty="0">
              <a:solidFill>
                <a:srgbClr val="808080"/>
              </a:solidFill>
              <a:latin typeface="+mn-lt"/>
              <a:ea typeface="+mn-ea"/>
            </a:endParaRPr>
          </a:p>
        </p:txBody>
      </p:sp>
      <p:sp>
        <p:nvSpPr>
          <p:cNvPr id="6" name="Slide_Number_Placeholder">
            <a:extLst>
              <a:ext uri="{FF2B5EF4-FFF2-40B4-BE49-F238E27FC236}">
                <a16:creationId xmlns:a16="http://schemas.microsoft.com/office/drawing/2014/main" id="{EF0FCD97-F9BC-4DD5-A391-99B39517B04E}"/>
              </a:ext>
            </a:extLst>
          </p:cNvPr>
          <p:cNvSpPr>
            <a:spLocks noGrp="1"/>
          </p:cNvSpPr>
          <p:nvPr>
            <p:ph type="sldNum" sz="quarter" idx="4"/>
          </p:nvPr>
        </p:nvSpPr>
        <p:spPr>
          <a:xfrm>
            <a:off x="11643199" y="6494460"/>
            <a:ext cx="169918" cy="138499"/>
          </a:xfrm>
          <a:prstGeom prst="rect">
            <a:avLst/>
          </a:prstGeom>
        </p:spPr>
        <p:txBody>
          <a:bodyPr vert="horz" wrap="none" lIns="0" tIns="0" rIns="0" bIns="0" rtlCol="0" anchor="ctr">
            <a:spAutoFit/>
          </a:bodyPr>
          <a:lstStyle>
            <a:lvl1pPr algn="r" rtl="0" fontAlgn="base">
              <a:spcBef>
                <a:spcPct val="0"/>
              </a:spcBef>
              <a:spcAft>
                <a:spcPct val="0"/>
              </a:spcAft>
              <a:defRPr lang="en-US" sz="900" kern="1200" smtClean="0">
                <a:solidFill>
                  <a:schemeClr val="tx1"/>
                </a:solidFill>
                <a:latin typeface="Georgia" pitchFamily="18" charset="0"/>
                <a:ea typeface="+mn-ea"/>
                <a:cs typeface="Arial" charset="0"/>
              </a:defRPr>
            </a:lvl1pPr>
          </a:lstStyle>
          <a:p>
            <a:fld id="{A4E8FD29-E1D2-48C4-99D8-E65FB2387B86}" type="slidenum">
              <a:rPr lang="en-US" smtClean="0"/>
              <a:t>‹#›</a:t>
            </a:fld>
            <a:endParaRPr lang="en-US" dirty="0"/>
          </a:p>
        </p:txBody>
      </p:sp>
    </p:spTree>
    <p:extLst>
      <p:ext uri="{BB962C8B-B14F-4D97-AF65-F5344CB8AC3E}">
        <p14:creationId xmlns:p14="http://schemas.microsoft.com/office/powerpoint/2010/main" val="932188179"/>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84868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064AC-6D7A-40A1-A4FC-1B19D07539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C8A2EB-0EDF-4C94-B185-B2BF415C8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249D1B-E0BA-44D0-9D1E-270E147AE645}"/>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5" name="Footer Placeholder 4">
            <a:extLst>
              <a:ext uri="{FF2B5EF4-FFF2-40B4-BE49-F238E27FC236}">
                <a16:creationId xmlns:a16="http://schemas.microsoft.com/office/drawing/2014/main" id="{5B13427F-C6F1-4FB5-A939-465BFC17D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BD560-DA64-4495-9195-2BDA88B49F4D}"/>
              </a:ext>
            </a:extLst>
          </p:cNvPr>
          <p:cNvSpPr>
            <a:spLocks noGrp="1"/>
          </p:cNvSpPr>
          <p:nvPr>
            <p:ph type="sldNum" sz="quarter" idx="12"/>
          </p:nvPr>
        </p:nvSpPr>
        <p:spPr/>
        <p:txBody>
          <a:bodyPr/>
          <a:lstStyle/>
          <a:p>
            <a:fld id="{A4E8FD29-E1D2-48C4-99D8-E65FB2387B86}" type="slidenum">
              <a:rPr lang="en-US" smtClean="0"/>
              <a:t>‹#›</a:t>
            </a:fld>
            <a:endParaRPr lang="en-US" dirty="0"/>
          </a:p>
        </p:txBody>
      </p:sp>
    </p:spTree>
    <p:extLst>
      <p:ext uri="{BB962C8B-B14F-4D97-AF65-F5344CB8AC3E}">
        <p14:creationId xmlns:p14="http://schemas.microsoft.com/office/powerpoint/2010/main" val="156856748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 satura bloki">
    <p:bg>
      <p:bgRef idx="1001">
        <a:schemeClr val="bg1"/>
      </p:bgRef>
    </p:bg>
    <p:spTree>
      <p:nvGrpSpPr>
        <p:cNvPr id="1" name=""/>
        <p:cNvGrpSpPr/>
        <p:nvPr/>
      </p:nvGrpSpPr>
      <p:grpSpPr>
        <a:xfrm>
          <a:off x="0" y="0"/>
          <a:ext cx="0" cy="0"/>
          <a:chOff x="0" y="0"/>
          <a:chExt cx="0" cy="0"/>
        </a:xfrm>
      </p:grpSpPr>
      <p:sp>
        <p:nvSpPr>
          <p:cNvPr id="10" name="Attēla vietturis 9">
            <a:extLst>
              <a:ext uri="{FF2B5EF4-FFF2-40B4-BE49-F238E27FC236}">
                <a16:creationId xmlns:a16="http://schemas.microsoft.com/office/drawing/2014/main" id="{24D4ABCE-51E9-4B99-BA53-3DF2BEFB2140}"/>
              </a:ext>
            </a:extLst>
          </p:cNvPr>
          <p:cNvSpPr>
            <a:spLocks noGrp="1"/>
          </p:cNvSpPr>
          <p:nvPr>
            <p:ph type="pic" sz="quarter" idx="10" hasCustomPrompt="1"/>
          </p:nvPr>
        </p:nvSpPr>
        <p:spPr>
          <a:xfrm>
            <a:off x="0" y="12888"/>
            <a:ext cx="12192000" cy="6872496"/>
          </a:xfrm>
          <a:prstGeom prst="rect">
            <a:avLst/>
          </a:prstGeom>
        </p:spPr>
        <p:txBody>
          <a:bodyPr/>
          <a:lstStyle>
            <a:lvl1pPr marL="0" indent="0">
              <a:buNone/>
              <a:defRPr/>
            </a:lvl1pPr>
          </a:lstStyle>
          <a:p>
            <a:r>
              <a:rPr lang="lv-LV" dirty="0"/>
              <a:t>Picture</a:t>
            </a:r>
          </a:p>
        </p:txBody>
      </p:sp>
      <p:sp>
        <p:nvSpPr>
          <p:cNvPr id="4" name="Text Placeholder 1">
            <a:extLst>
              <a:ext uri="{FF2B5EF4-FFF2-40B4-BE49-F238E27FC236}">
                <a16:creationId xmlns:a16="http://schemas.microsoft.com/office/drawing/2014/main" id="{20A03643-71DB-481B-9249-4BE72CAC827D}"/>
              </a:ext>
            </a:extLst>
          </p:cNvPr>
          <p:cNvSpPr txBox="1">
            <a:spLocks/>
          </p:cNvSpPr>
          <p:nvPr userDrawn="1"/>
        </p:nvSpPr>
        <p:spPr>
          <a:xfrm>
            <a:off x="408447" y="1803962"/>
            <a:ext cx="4976812" cy="2601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chemeClr val="tx1"/>
                </a:solidFill>
                <a:latin typeface="Georgia" panose="02040502050405020303" pitchFamily="18" charset="0"/>
              </a:rPr>
              <a:t>Title of the New Section</a:t>
            </a:r>
          </a:p>
        </p:txBody>
      </p:sp>
    </p:spTree>
    <p:extLst>
      <p:ext uri="{BB962C8B-B14F-4D97-AF65-F5344CB8AC3E}">
        <p14:creationId xmlns:p14="http://schemas.microsoft.com/office/powerpoint/2010/main" val="77787685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3FA3FB1-7A26-45D0-95AB-FCE6753D5106}"/>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5" name="Footer Placeholder 4">
            <a:extLst>
              <a:ext uri="{FF2B5EF4-FFF2-40B4-BE49-F238E27FC236}">
                <a16:creationId xmlns:a16="http://schemas.microsoft.com/office/drawing/2014/main" id="{875434DB-498F-4FE6-8229-EF4CFE05A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BC95D-8A88-4A2B-B116-74A719AD0AC8}"/>
              </a:ext>
            </a:extLst>
          </p:cNvPr>
          <p:cNvSpPr>
            <a:spLocks noGrp="1"/>
          </p:cNvSpPr>
          <p:nvPr>
            <p:ph type="sldNum" sz="quarter" idx="12"/>
          </p:nvPr>
        </p:nvSpPr>
        <p:spPr/>
        <p:txBody>
          <a:bodyPr/>
          <a:lstStyle/>
          <a:p>
            <a:fld id="{A4E8FD29-E1D2-48C4-99D8-E65FB2387B86}" type="slidenum">
              <a:rPr lang="en-US" smtClean="0"/>
              <a:t>‹#›</a:t>
            </a:fld>
            <a:endParaRPr lang="en-US" dirty="0"/>
          </a:p>
        </p:txBody>
      </p:sp>
      <p:pic>
        <p:nvPicPr>
          <p:cNvPr id="9" name="Picture 8">
            <a:extLst>
              <a:ext uri="{FF2B5EF4-FFF2-40B4-BE49-F238E27FC236}">
                <a16:creationId xmlns:a16="http://schemas.microsoft.com/office/drawing/2014/main" id="{356AE2D2-C1FE-4FDC-AD89-9819D691B9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Tree>
    <p:extLst>
      <p:ext uri="{BB962C8B-B14F-4D97-AF65-F5344CB8AC3E}">
        <p14:creationId xmlns:p14="http://schemas.microsoft.com/office/powerpoint/2010/main" val="1143518691"/>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F503-AC1F-476D-8F8A-7FAAF179FC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6B5729-0622-402E-904A-3E94902AC8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E6CC9-D275-4A67-AF96-86136F576305}"/>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5" name="Footer Placeholder 4">
            <a:extLst>
              <a:ext uri="{FF2B5EF4-FFF2-40B4-BE49-F238E27FC236}">
                <a16:creationId xmlns:a16="http://schemas.microsoft.com/office/drawing/2014/main" id="{6BC6BA50-43B6-451E-9AC2-F44644D28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61180-FC5D-4147-BB6C-6DEAF42429B2}"/>
              </a:ext>
            </a:extLst>
          </p:cNvPr>
          <p:cNvSpPr>
            <a:spLocks noGrp="1"/>
          </p:cNvSpPr>
          <p:nvPr>
            <p:ph type="sldNum" sz="quarter" idx="12"/>
          </p:nvPr>
        </p:nvSpPr>
        <p:spPr/>
        <p:txBody>
          <a:bodyPr/>
          <a:lstStyle/>
          <a:p>
            <a:fld id="{A4E8FD29-E1D2-48C4-99D8-E65FB2387B86}" type="slidenum">
              <a:rPr lang="en-US" smtClean="0"/>
              <a:t>‹#›</a:t>
            </a:fld>
            <a:endParaRPr lang="en-US" dirty="0"/>
          </a:p>
        </p:txBody>
      </p:sp>
      <p:pic>
        <p:nvPicPr>
          <p:cNvPr id="7" name="Picture 6">
            <a:extLst>
              <a:ext uri="{FF2B5EF4-FFF2-40B4-BE49-F238E27FC236}">
                <a16:creationId xmlns:a16="http://schemas.microsoft.com/office/drawing/2014/main" id="{2D85779B-6C02-43BA-9226-E69AE9AA07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Tree>
    <p:extLst>
      <p:ext uri="{BB962C8B-B14F-4D97-AF65-F5344CB8AC3E}">
        <p14:creationId xmlns:p14="http://schemas.microsoft.com/office/powerpoint/2010/main" val="812506020"/>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D60D-D921-4D13-A0DB-7637AE7A36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E439A9-263C-4172-8451-23B939FBAC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4D2E53-A9B1-4A15-B346-D8DFA9229E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586034-ED6F-4C6C-9D45-B3EBE31B232C}"/>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6" name="Footer Placeholder 5">
            <a:extLst>
              <a:ext uri="{FF2B5EF4-FFF2-40B4-BE49-F238E27FC236}">
                <a16:creationId xmlns:a16="http://schemas.microsoft.com/office/drawing/2014/main" id="{520C766F-8006-413A-8384-86AA626DD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F8253C-607B-453C-9B0D-ECD322737FD8}"/>
              </a:ext>
            </a:extLst>
          </p:cNvPr>
          <p:cNvSpPr>
            <a:spLocks noGrp="1"/>
          </p:cNvSpPr>
          <p:nvPr>
            <p:ph type="sldNum" sz="quarter" idx="12"/>
          </p:nvPr>
        </p:nvSpPr>
        <p:spPr/>
        <p:txBody>
          <a:bodyPr/>
          <a:lstStyle/>
          <a:p>
            <a:fld id="{A4E8FD29-E1D2-48C4-99D8-E65FB2387B86}" type="slidenum">
              <a:rPr lang="en-US" smtClean="0"/>
              <a:t>‹#›</a:t>
            </a:fld>
            <a:endParaRPr lang="en-US" dirty="0"/>
          </a:p>
        </p:txBody>
      </p:sp>
    </p:spTree>
    <p:extLst>
      <p:ext uri="{BB962C8B-B14F-4D97-AF65-F5344CB8AC3E}">
        <p14:creationId xmlns:p14="http://schemas.microsoft.com/office/powerpoint/2010/main" val="2034104526"/>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98C2-9510-4280-BE1E-EBA50FC5F8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9CDFBD-0F73-4448-9F2C-A17B244EF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21D597-C559-408A-8D43-4AD84578B8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677025-9D22-43D2-A283-55A0C9809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F681FB-B4B6-407C-A87F-73CC5A6AC1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91F235-F416-415C-9E29-3D57C8D09DB4}"/>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8" name="Footer Placeholder 7">
            <a:extLst>
              <a:ext uri="{FF2B5EF4-FFF2-40B4-BE49-F238E27FC236}">
                <a16:creationId xmlns:a16="http://schemas.microsoft.com/office/drawing/2014/main" id="{27DFEE9A-D615-42CA-B0F2-BA1364E349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E14FBD-FB01-466C-B606-BE41737CC1B6}"/>
              </a:ext>
            </a:extLst>
          </p:cNvPr>
          <p:cNvSpPr>
            <a:spLocks noGrp="1"/>
          </p:cNvSpPr>
          <p:nvPr>
            <p:ph type="sldNum" sz="quarter" idx="12"/>
          </p:nvPr>
        </p:nvSpPr>
        <p:spPr/>
        <p:txBody>
          <a:bodyPr/>
          <a:lstStyle/>
          <a:p>
            <a:fld id="{A4E8FD29-E1D2-48C4-99D8-E65FB2387B86}" type="slidenum">
              <a:rPr lang="en-US" smtClean="0"/>
              <a:t>‹#›</a:t>
            </a:fld>
            <a:endParaRPr lang="en-US" dirty="0"/>
          </a:p>
        </p:txBody>
      </p:sp>
    </p:spTree>
    <p:extLst>
      <p:ext uri="{BB962C8B-B14F-4D97-AF65-F5344CB8AC3E}">
        <p14:creationId xmlns:p14="http://schemas.microsoft.com/office/powerpoint/2010/main" val="3568356520"/>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C27A-D4FF-46C3-9DF0-1CB141D62B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E5817A-F39F-403E-9B13-9B701288DBDD}"/>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4" name="Footer Placeholder 3">
            <a:extLst>
              <a:ext uri="{FF2B5EF4-FFF2-40B4-BE49-F238E27FC236}">
                <a16:creationId xmlns:a16="http://schemas.microsoft.com/office/drawing/2014/main" id="{96BF890B-470C-42EB-9056-7B279E915D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FD8C37-5051-408D-9F61-F9D3B7F70689}"/>
              </a:ext>
            </a:extLst>
          </p:cNvPr>
          <p:cNvSpPr>
            <a:spLocks noGrp="1"/>
          </p:cNvSpPr>
          <p:nvPr>
            <p:ph type="sldNum" sz="quarter" idx="12"/>
          </p:nvPr>
        </p:nvSpPr>
        <p:spPr/>
        <p:txBody>
          <a:bodyPr/>
          <a:lstStyle/>
          <a:p>
            <a:fld id="{A4E8FD29-E1D2-48C4-99D8-E65FB2387B86}" type="slidenum">
              <a:rPr lang="en-US" smtClean="0"/>
              <a:t>‹#›</a:t>
            </a:fld>
            <a:endParaRPr lang="en-US" dirty="0"/>
          </a:p>
        </p:txBody>
      </p:sp>
    </p:spTree>
    <p:extLst>
      <p:ext uri="{BB962C8B-B14F-4D97-AF65-F5344CB8AC3E}">
        <p14:creationId xmlns:p14="http://schemas.microsoft.com/office/powerpoint/2010/main" val="56788106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45B9F7-A8AC-4F62-BFA5-58708F61457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D102E77-759A-46F5-9910-88D6F1BBFC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19A6C3-9A8C-40E0-BA21-741742E81AC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257396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4B8E-8493-4EA7-8AD5-9EA026D10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8FFD00-7E63-4B89-B926-E5EC577392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675C39-239C-4D8C-8057-05489E925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533B6E-8EC6-410E-AAE2-683C1D7559E9}"/>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6" name="Footer Placeholder 5">
            <a:extLst>
              <a:ext uri="{FF2B5EF4-FFF2-40B4-BE49-F238E27FC236}">
                <a16:creationId xmlns:a16="http://schemas.microsoft.com/office/drawing/2014/main" id="{121630FE-C344-40AB-B2AA-7BB25A2C43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424348-4A55-4A04-A154-B13BFD7470BA}"/>
              </a:ext>
            </a:extLst>
          </p:cNvPr>
          <p:cNvSpPr>
            <a:spLocks noGrp="1"/>
          </p:cNvSpPr>
          <p:nvPr>
            <p:ph type="sldNum" sz="quarter" idx="12"/>
          </p:nvPr>
        </p:nvSpPr>
        <p:spPr/>
        <p:txBody>
          <a:bodyPr/>
          <a:lstStyle/>
          <a:p>
            <a:fld id="{A4E8FD29-E1D2-48C4-99D8-E65FB2387B86}" type="slidenum">
              <a:rPr lang="en-US" smtClean="0"/>
              <a:t>‹#›</a:t>
            </a:fld>
            <a:endParaRPr lang="en-US" dirty="0"/>
          </a:p>
        </p:txBody>
      </p:sp>
    </p:spTree>
    <p:extLst>
      <p:ext uri="{BB962C8B-B14F-4D97-AF65-F5344CB8AC3E}">
        <p14:creationId xmlns:p14="http://schemas.microsoft.com/office/powerpoint/2010/main" val="758377"/>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4C88-D9BE-491A-BBF8-6B787AF0D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9F6EA7-5B9F-4C48-9718-702B3962DC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362B20-50DD-4E6E-9896-127E73CB8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E2586E-75D4-4523-8562-D1DE6A0FABFF}"/>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6" name="Footer Placeholder 5">
            <a:extLst>
              <a:ext uri="{FF2B5EF4-FFF2-40B4-BE49-F238E27FC236}">
                <a16:creationId xmlns:a16="http://schemas.microsoft.com/office/drawing/2014/main" id="{C7AB60C0-08C7-4A83-8487-FD12531726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067BEB-7FD4-4F31-A6CA-052CEDCDAF0B}"/>
              </a:ext>
            </a:extLst>
          </p:cNvPr>
          <p:cNvSpPr>
            <a:spLocks noGrp="1"/>
          </p:cNvSpPr>
          <p:nvPr>
            <p:ph type="sldNum" sz="quarter" idx="12"/>
          </p:nvPr>
        </p:nvSpPr>
        <p:spPr/>
        <p:txBody>
          <a:bodyPr/>
          <a:lstStyle/>
          <a:p>
            <a:fld id="{A4E8FD29-E1D2-48C4-99D8-E65FB2387B86}" type="slidenum">
              <a:rPr lang="en-US" smtClean="0"/>
              <a:t>‹#›</a:t>
            </a:fld>
            <a:endParaRPr lang="en-US" dirty="0"/>
          </a:p>
        </p:txBody>
      </p:sp>
    </p:spTree>
    <p:extLst>
      <p:ext uri="{BB962C8B-B14F-4D97-AF65-F5344CB8AC3E}">
        <p14:creationId xmlns:p14="http://schemas.microsoft.com/office/powerpoint/2010/main" val="155260459"/>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C3E0-748B-4C54-8D40-CE1668855C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FDC5B8-9F0A-41A3-8027-5C7D5E85E0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8DD16-6C75-44DA-A2BC-0EC820194479}"/>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5" name="Footer Placeholder 4">
            <a:extLst>
              <a:ext uri="{FF2B5EF4-FFF2-40B4-BE49-F238E27FC236}">
                <a16:creationId xmlns:a16="http://schemas.microsoft.com/office/drawing/2014/main" id="{39FF8A86-616E-4ED7-84AC-2E5FAEC89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AAF2A-ED9D-4F6D-A068-2E9FD6994A6C}"/>
              </a:ext>
            </a:extLst>
          </p:cNvPr>
          <p:cNvSpPr>
            <a:spLocks noGrp="1"/>
          </p:cNvSpPr>
          <p:nvPr>
            <p:ph type="sldNum" sz="quarter" idx="12"/>
          </p:nvPr>
        </p:nvSpPr>
        <p:spPr/>
        <p:txBody>
          <a:bodyPr/>
          <a:lstStyle/>
          <a:p>
            <a:fld id="{A4E8FD29-E1D2-48C4-99D8-E65FB2387B86}" type="slidenum">
              <a:rPr lang="en-US" smtClean="0"/>
              <a:t>‹#›</a:t>
            </a:fld>
            <a:endParaRPr lang="en-US" dirty="0"/>
          </a:p>
        </p:txBody>
      </p:sp>
    </p:spTree>
    <p:extLst>
      <p:ext uri="{BB962C8B-B14F-4D97-AF65-F5344CB8AC3E}">
        <p14:creationId xmlns:p14="http://schemas.microsoft.com/office/powerpoint/2010/main" val="964301401"/>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4B9E09-E901-4B24-BB24-0CC1719905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083116-D3C5-4443-A769-02F90F4F9F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D25BBA-6671-4FEE-B81A-22E9B30C18CF}"/>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5" name="Footer Placeholder 4">
            <a:extLst>
              <a:ext uri="{FF2B5EF4-FFF2-40B4-BE49-F238E27FC236}">
                <a16:creationId xmlns:a16="http://schemas.microsoft.com/office/drawing/2014/main" id="{8854C48E-FE49-4701-990B-5FA3065D5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B93EC-4C0A-45DF-BEF2-33BF0B9A6E40}"/>
              </a:ext>
            </a:extLst>
          </p:cNvPr>
          <p:cNvSpPr>
            <a:spLocks noGrp="1"/>
          </p:cNvSpPr>
          <p:nvPr>
            <p:ph type="sldNum" sz="quarter" idx="12"/>
          </p:nvPr>
        </p:nvSpPr>
        <p:spPr/>
        <p:txBody>
          <a:bodyPr/>
          <a:lstStyle/>
          <a:p>
            <a:fld id="{A4E8FD29-E1D2-48C4-99D8-E65FB2387B86}" type="slidenum">
              <a:rPr lang="en-US" smtClean="0"/>
              <a:t>‹#›</a:t>
            </a:fld>
            <a:endParaRPr lang="en-US" dirty="0"/>
          </a:p>
        </p:txBody>
      </p:sp>
    </p:spTree>
    <p:extLst>
      <p:ext uri="{BB962C8B-B14F-4D97-AF65-F5344CB8AC3E}">
        <p14:creationId xmlns:p14="http://schemas.microsoft.com/office/powerpoint/2010/main" val="41741817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elāgots izkārtojums">
    <p:spTree>
      <p:nvGrpSpPr>
        <p:cNvPr id="1" name=""/>
        <p:cNvGrpSpPr/>
        <p:nvPr/>
      </p:nvGrpSpPr>
      <p:grpSpPr>
        <a:xfrm>
          <a:off x="0" y="0"/>
          <a:ext cx="0" cy="0"/>
          <a:chOff x="0" y="0"/>
          <a:chExt cx="0" cy="0"/>
        </a:xfrm>
      </p:grpSpPr>
      <p:sp>
        <p:nvSpPr>
          <p:cNvPr id="3" name="Attēla vietturis 9">
            <a:extLst>
              <a:ext uri="{FF2B5EF4-FFF2-40B4-BE49-F238E27FC236}">
                <a16:creationId xmlns:a16="http://schemas.microsoft.com/office/drawing/2014/main" id="{5E0E9C2D-0BAE-406C-996E-9CB7D43F2213}"/>
              </a:ext>
            </a:extLst>
          </p:cNvPr>
          <p:cNvSpPr>
            <a:spLocks noGrp="1"/>
          </p:cNvSpPr>
          <p:nvPr>
            <p:ph type="pic" sz="quarter" idx="10" hasCustomPrompt="1"/>
          </p:nvPr>
        </p:nvSpPr>
        <p:spPr>
          <a:xfrm>
            <a:off x="0" y="12888"/>
            <a:ext cx="12192000" cy="6872496"/>
          </a:xfrm>
          <a:prstGeom prst="rect">
            <a:avLst/>
          </a:prstGeom>
        </p:spPr>
        <p:txBody>
          <a:bodyPr/>
          <a:lstStyle>
            <a:lvl1pPr marL="0" indent="0">
              <a:buNone/>
              <a:defRPr/>
            </a:lvl1pPr>
          </a:lstStyle>
          <a:p>
            <a:r>
              <a:rPr lang="lv-LV" dirty="0"/>
              <a:t>Picture</a:t>
            </a:r>
          </a:p>
        </p:txBody>
      </p:sp>
    </p:spTree>
    <p:extLst>
      <p:ext uri="{BB962C8B-B14F-4D97-AF65-F5344CB8AC3E}">
        <p14:creationId xmlns:p14="http://schemas.microsoft.com/office/powerpoint/2010/main" val="10536090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064AC-6D7A-40A1-A4FC-1B19D07539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C8A2EB-0EDF-4C94-B185-B2BF415C8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249D1B-E0BA-44D0-9D1E-270E147AE645}"/>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5" name="Footer Placeholder 4">
            <a:extLst>
              <a:ext uri="{FF2B5EF4-FFF2-40B4-BE49-F238E27FC236}">
                <a16:creationId xmlns:a16="http://schemas.microsoft.com/office/drawing/2014/main" id="{5B13427F-C6F1-4FB5-A939-465BFC17D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BD560-DA64-4495-9195-2BDA88B49F4D}"/>
              </a:ext>
            </a:extLst>
          </p:cNvPr>
          <p:cNvSpPr>
            <a:spLocks noGrp="1"/>
          </p:cNvSpPr>
          <p:nvPr>
            <p:ph type="sldNum" sz="quarter" idx="12"/>
          </p:nvPr>
        </p:nvSpPr>
        <p:spPr/>
        <p:txBody>
          <a:bodyPr/>
          <a:lstStyle/>
          <a:p>
            <a:fld id="{A4E8FD29-E1D2-48C4-99D8-E65FB2387B86}" type="slidenum">
              <a:rPr lang="en-US" smtClean="0"/>
              <a:t>‹#›</a:t>
            </a:fld>
            <a:endParaRPr lang="en-US" dirty="0"/>
          </a:p>
        </p:txBody>
      </p:sp>
    </p:spTree>
    <p:extLst>
      <p:ext uri="{BB962C8B-B14F-4D97-AF65-F5344CB8AC3E}">
        <p14:creationId xmlns:p14="http://schemas.microsoft.com/office/powerpoint/2010/main" val="197060766"/>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3FA3FB1-7A26-45D0-95AB-FCE6753D5106}"/>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5" name="Footer Placeholder 4">
            <a:extLst>
              <a:ext uri="{FF2B5EF4-FFF2-40B4-BE49-F238E27FC236}">
                <a16:creationId xmlns:a16="http://schemas.microsoft.com/office/drawing/2014/main" id="{875434DB-498F-4FE6-8229-EF4CFE05A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EBC95D-8A88-4A2B-B116-74A719AD0AC8}"/>
              </a:ext>
            </a:extLst>
          </p:cNvPr>
          <p:cNvSpPr>
            <a:spLocks noGrp="1"/>
          </p:cNvSpPr>
          <p:nvPr>
            <p:ph type="sldNum" sz="quarter" idx="12"/>
          </p:nvPr>
        </p:nvSpPr>
        <p:spPr/>
        <p:txBody>
          <a:bodyPr/>
          <a:lstStyle/>
          <a:p>
            <a:fld id="{A4E8FD29-E1D2-48C4-99D8-E65FB2387B86}" type="slidenum">
              <a:rPr lang="en-US" smtClean="0"/>
              <a:t>‹#›</a:t>
            </a:fld>
            <a:endParaRPr lang="en-US" dirty="0"/>
          </a:p>
        </p:txBody>
      </p:sp>
      <p:sp>
        <p:nvSpPr>
          <p:cNvPr id="8" name="Title 1">
            <a:extLst>
              <a:ext uri="{FF2B5EF4-FFF2-40B4-BE49-F238E27FC236}">
                <a16:creationId xmlns:a16="http://schemas.microsoft.com/office/drawing/2014/main" id="{1389C461-7D5F-4267-8C56-64265AA4205F}"/>
              </a:ext>
            </a:extLst>
          </p:cNvPr>
          <p:cNvSpPr txBox="1">
            <a:spLocks/>
          </p:cNvSpPr>
          <p:nvPr userDrawn="1"/>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t-EE" sz="3600" b="1" i="0" u="none" strike="noStrike" kern="1200" cap="none" spc="0" normalizeH="0" baseline="0" noProof="0" dirty="0">
                <a:ln>
                  <a:noFill/>
                </a:ln>
                <a:solidFill>
                  <a:sysClr val="windowText" lastClr="000000"/>
                </a:solidFill>
                <a:effectLst/>
                <a:uLnTx/>
                <a:uFillTx/>
                <a:ea typeface="+mj-ea"/>
                <a:cs typeface="+mj-cs"/>
              </a:rPr>
              <a:t>DISCLAIMER</a:t>
            </a:r>
            <a:endParaRPr kumimoji="0" lang="en-US" sz="3600" b="1" i="0" u="none" strike="noStrike" kern="1200" cap="none" spc="0" normalizeH="0" baseline="0" noProof="0" dirty="0">
              <a:ln>
                <a:noFill/>
              </a:ln>
              <a:solidFill>
                <a:sysClr val="windowText" lastClr="000000"/>
              </a:solidFill>
              <a:effectLst/>
              <a:uLnTx/>
              <a:uFillTx/>
              <a:ea typeface="+mj-ea"/>
              <a:cs typeface="+mj-cs"/>
            </a:endParaRPr>
          </a:p>
        </p:txBody>
      </p:sp>
    </p:spTree>
    <p:extLst>
      <p:ext uri="{BB962C8B-B14F-4D97-AF65-F5344CB8AC3E}">
        <p14:creationId xmlns:p14="http://schemas.microsoft.com/office/powerpoint/2010/main" val="1682058977"/>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3F503-AC1F-476D-8F8A-7FAAF179FC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6B5729-0622-402E-904A-3E94902AC8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E6CC9-D275-4A67-AF96-86136F576305}"/>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5" name="Footer Placeholder 4">
            <a:extLst>
              <a:ext uri="{FF2B5EF4-FFF2-40B4-BE49-F238E27FC236}">
                <a16:creationId xmlns:a16="http://schemas.microsoft.com/office/drawing/2014/main" id="{6BC6BA50-43B6-451E-9AC2-F44644D28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61180-FC5D-4147-BB6C-6DEAF42429B2}"/>
              </a:ext>
            </a:extLst>
          </p:cNvPr>
          <p:cNvSpPr>
            <a:spLocks noGrp="1"/>
          </p:cNvSpPr>
          <p:nvPr>
            <p:ph type="sldNum" sz="quarter" idx="12"/>
          </p:nvPr>
        </p:nvSpPr>
        <p:spPr/>
        <p:txBody>
          <a:bodyPr/>
          <a:lstStyle/>
          <a:p>
            <a:fld id="{A4E8FD29-E1D2-48C4-99D8-E65FB2387B86}" type="slidenum">
              <a:rPr lang="en-US" smtClean="0"/>
              <a:t>‹#›</a:t>
            </a:fld>
            <a:endParaRPr lang="en-US" dirty="0"/>
          </a:p>
        </p:txBody>
      </p:sp>
      <p:pic>
        <p:nvPicPr>
          <p:cNvPr id="7" name="Picture 6">
            <a:extLst>
              <a:ext uri="{FF2B5EF4-FFF2-40B4-BE49-F238E27FC236}">
                <a16:creationId xmlns:a16="http://schemas.microsoft.com/office/drawing/2014/main" id="{2D85779B-6C02-43BA-9226-E69AE9AA07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Tree>
    <p:extLst>
      <p:ext uri="{BB962C8B-B14F-4D97-AF65-F5344CB8AC3E}">
        <p14:creationId xmlns:p14="http://schemas.microsoft.com/office/powerpoint/2010/main" val="4174624845"/>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D60D-D921-4D13-A0DB-7637AE7A36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E439A9-263C-4172-8451-23B939FBAC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4D2E53-A9B1-4A15-B346-D8DFA9229E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586034-ED6F-4C6C-9D45-B3EBE31B232C}"/>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6" name="Footer Placeholder 5">
            <a:extLst>
              <a:ext uri="{FF2B5EF4-FFF2-40B4-BE49-F238E27FC236}">
                <a16:creationId xmlns:a16="http://schemas.microsoft.com/office/drawing/2014/main" id="{520C766F-8006-413A-8384-86AA626DD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F8253C-607B-453C-9B0D-ECD322737FD8}"/>
              </a:ext>
            </a:extLst>
          </p:cNvPr>
          <p:cNvSpPr>
            <a:spLocks noGrp="1"/>
          </p:cNvSpPr>
          <p:nvPr>
            <p:ph type="sldNum" sz="quarter" idx="12"/>
          </p:nvPr>
        </p:nvSpPr>
        <p:spPr/>
        <p:txBody>
          <a:bodyPr/>
          <a:lstStyle/>
          <a:p>
            <a:fld id="{A4E8FD29-E1D2-48C4-99D8-E65FB2387B86}" type="slidenum">
              <a:rPr lang="en-US" smtClean="0"/>
              <a:t>‹#›</a:t>
            </a:fld>
            <a:endParaRPr lang="en-US" dirty="0"/>
          </a:p>
        </p:txBody>
      </p:sp>
    </p:spTree>
    <p:extLst>
      <p:ext uri="{BB962C8B-B14F-4D97-AF65-F5344CB8AC3E}">
        <p14:creationId xmlns:p14="http://schemas.microsoft.com/office/powerpoint/2010/main" val="804116916"/>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98C2-9510-4280-BE1E-EBA50FC5F8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9CDFBD-0F73-4448-9F2C-A17B244EF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21D597-C559-408A-8D43-4AD84578B8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677025-9D22-43D2-A283-55A0C9809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F681FB-B4B6-407C-A87F-73CC5A6AC1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91F235-F416-415C-9E29-3D57C8D09DB4}"/>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8" name="Footer Placeholder 7">
            <a:extLst>
              <a:ext uri="{FF2B5EF4-FFF2-40B4-BE49-F238E27FC236}">
                <a16:creationId xmlns:a16="http://schemas.microsoft.com/office/drawing/2014/main" id="{27DFEE9A-D615-42CA-B0F2-BA1364E349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E14FBD-FB01-466C-B606-BE41737CC1B6}"/>
              </a:ext>
            </a:extLst>
          </p:cNvPr>
          <p:cNvSpPr>
            <a:spLocks noGrp="1"/>
          </p:cNvSpPr>
          <p:nvPr>
            <p:ph type="sldNum" sz="quarter" idx="12"/>
          </p:nvPr>
        </p:nvSpPr>
        <p:spPr/>
        <p:txBody>
          <a:bodyPr/>
          <a:lstStyle/>
          <a:p>
            <a:fld id="{A4E8FD29-E1D2-48C4-99D8-E65FB2387B86}" type="slidenum">
              <a:rPr lang="en-US" smtClean="0"/>
              <a:t>‹#›</a:t>
            </a:fld>
            <a:endParaRPr lang="en-US" dirty="0"/>
          </a:p>
        </p:txBody>
      </p:sp>
    </p:spTree>
    <p:extLst>
      <p:ext uri="{BB962C8B-B14F-4D97-AF65-F5344CB8AC3E}">
        <p14:creationId xmlns:p14="http://schemas.microsoft.com/office/powerpoint/2010/main" val="316228141"/>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0C27A-D4FF-46C3-9DF0-1CB141D62B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E5817A-F39F-403E-9B13-9B701288DBDD}"/>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4" name="Footer Placeholder 3">
            <a:extLst>
              <a:ext uri="{FF2B5EF4-FFF2-40B4-BE49-F238E27FC236}">
                <a16:creationId xmlns:a16="http://schemas.microsoft.com/office/drawing/2014/main" id="{96BF890B-470C-42EB-9056-7B279E915D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FD8C37-5051-408D-9F61-F9D3B7F70689}"/>
              </a:ext>
            </a:extLst>
          </p:cNvPr>
          <p:cNvSpPr>
            <a:spLocks noGrp="1"/>
          </p:cNvSpPr>
          <p:nvPr>
            <p:ph type="sldNum" sz="quarter" idx="12"/>
          </p:nvPr>
        </p:nvSpPr>
        <p:spPr/>
        <p:txBody>
          <a:bodyPr/>
          <a:lstStyle/>
          <a:p>
            <a:fld id="{A4E8FD29-E1D2-48C4-99D8-E65FB2387B86}" type="slidenum">
              <a:rPr lang="en-US" smtClean="0"/>
              <a:t>‹#›</a:t>
            </a:fld>
            <a:endParaRPr lang="en-US" dirty="0"/>
          </a:p>
        </p:txBody>
      </p:sp>
    </p:spTree>
    <p:extLst>
      <p:ext uri="{BB962C8B-B14F-4D97-AF65-F5344CB8AC3E}">
        <p14:creationId xmlns:p14="http://schemas.microsoft.com/office/powerpoint/2010/main" val="314467711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45B9F7-A8AC-4F62-BFA5-58708F61457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2D102E77-759A-46F5-9910-88D6F1BBFC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19A6C3-9A8C-40E0-BA21-741742E81AC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376175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74B8E-8493-4EA7-8AD5-9EA026D10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8FFD00-7E63-4B89-B926-E5EC577392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675C39-239C-4D8C-8057-05489E925A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533B6E-8EC6-410E-AAE2-683C1D7559E9}"/>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6" name="Footer Placeholder 5">
            <a:extLst>
              <a:ext uri="{FF2B5EF4-FFF2-40B4-BE49-F238E27FC236}">
                <a16:creationId xmlns:a16="http://schemas.microsoft.com/office/drawing/2014/main" id="{121630FE-C344-40AB-B2AA-7BB25A2C43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424348-4A55-4A04-A154-B13BFD7470BA}"/>
              </a:ext>
            </a:extLst>
          </p:cNvPr>
          <p:cNvSpPr>
            <a:spLocks noGrp="1"/>
          </p:cNvSpPr>
          <p:nvPr>
            <p:ph type="sldNum" sz="quarter" idx="12"/>
          </p:nvPr>
        </p:nvSpPr>
        <p:spPr/>
        <p:txBody>
          <a:bodyPr/>
          <a:lstStyle/>
          <a:p>
            <a:fld id="{A4E8FD29-E1D2-48C4-99D8-E65FB2387B86}" type="slidenum">
              <a:rPr lang="en-US" smtClean="0"/>
              <a:t>‹#›</a:t>
            </a:fld>
            <a:endParaRPr lang="en-US" dirty="0"/>
          </a:p>
        </p:txBody>
      </p:sp>
    </p:spTree>
    <p:extLst>
      <p:ext uri="{BB962C8B-B14F-4D97-AF65-F5344CB8AC3E}">
        <p14:creationId xmlns:p14="http://schemas.microsoft.com/office/powerpoint/2010/main" val="1179123171"/>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4C88-D9BE-491A-BBF8-6B787AF0D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9F6EA7-5B9F-4C48-9718-702B3962DC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362B20-50DD-4E6E-9896-127E73CB8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E2586E-75D4-4523-8562-D1DE6A0FABFF}"/>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6" name="Footer Placeholder 5">
            <a:extLst>
              <a:ext uri="{FF2B5EF4-FFF2-40B4-BE49-F238E27FC236}">
                <a16:creationId xmlns:a16="http://schemas.microsoft.com/office/drawing/2014/main" id="{C7AB60C0-08C7-4A83-8487-FD12531726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067BEB-7FD4-4F31-A6CA-052CEDCDAF0B}"/>
              </a:ext>
            </a:extLst>
          </p:cNvPr>
          <p:cNvSpPr>
            <a:spLocks noGrp="1"/>
          </p:cNvSpPr>
          <p:nvPr>
            <p:ph type="sldNum" sz="quarter" idx="12"/>
          </p:nvPr>
        </p:nvSpPr>
        <p:spPr/>
        <p:txBody>
          <a:bodyPr/>
          <a:lstStyle/>
          <a:p>
            <a:fld id="{A4E8FD29-E1D2-48C4-99D8-E65FB2387B86}" type="slidenum">
              <a:rPr lang="en-US" smtClean="0"/>
              <a:t>‹#›</a:t>
            </a:fld>
            <a:endParaRPr lang="en-US" dirty="0"/>
          </a:p>
        </p:txBody>
      </p:sp>
    </p:spTree>
    <p:extLst>
      <p:ext uri="{BB962C8B-B14F-4D97-AF65-F5344CB8AC3E}">
        <p14:creationId xmlns:p14="http://schemas.microsoft.com/office/powerpoint/2010/main" val="2724785546"/>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C3E0-748B-4C54-8D40-CE1668855C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FDC5B8-9F0A-41A3-8027-5C7D5E85E0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8DD16-6C75-44DA-A2BC-0EC820194479}"/>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5" name="Footer Placeholder 4">
            <a:extLst>
              <a:ext uri="{FF2B5EF4-FFF2-40B4-BE49-F238E27FC236}">
                <a16:creationId xmlns:a16="http://schemas.microsoft.com/office/drawing/2014/main" id="{39FF8A86-616E-4ED7-84AC-2E5FAEC89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AAF2A-ED9D-4F6D-A068-2E9FD6994A6C}"/>
              </a:ext>
            </a:extLst>
          </p:cNvPr>
          <p:cNvSpPr>
            <a:spLocks noGrp="1"/>
          </p:cNvSpPr>
          <p:nvPr>
            <p:ph type="sldNum" sz="quarter" idx="12"/>
          </p:nvPr>
        </p:nvSpPr>
        <p:spPr/>
        <p:txBody>
          <a:bodyPr/>
          <a:lstStyle/>
          <a:p>
            <a:fld id="{A4E8FD29-E1D2-48C4-99D8-E65FB2387B86}" type="slidenum">
              <a:rPr lang="en-US" smtClean="0"/>
              <a:t>‹#›</a:t>
            </a:fld>
            <a:endParaRPr lang="en-US" dirty="0"/>
          </a:p>
        </p:txBody>
      </p:sp>
    </p:spTree>
    <p:extLst>
      <p:ext uri="{BB962C8B-B14F-4D97-AF65-F5344CB8AC3E}">
        <p14:creationId xmlns:p14="http://schemas.microsoft.com/office/powerpoint/2010/main" val="264224935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ivi satura bloki">
    <p:bg>
      <p:bgRef idx="1001">
        <a:schemeClr val="bg1"/>
      </p:bgRef>
    </p:bg>
    <p:spTree>
      <p:nvGrpSpPr>
        <p:cNvPr id="1" name=""/>
        <p:cNvGrpSpPr/>
        <p:nvPr/>
      </p:nvGrpSpPr>
      <p:grpSpPr>
        <a:xfrm>
          <a:off x="0" y="0"/>
          <a:ext cx="0" cy="0"/>
          <a:chOff x="0" y="0"/>
          <a:chExt cx="0" cy="0"/>
        </a:xfrm>
      </p:grpSpPr>
      <p:sp>
        <p:nvSpPr>
          <p:cNvPr id="10" name="Attēla vietturis 9">
            <a:extLst>
              <a:ext uri="{FF2B5EF4-FFF2-40B4-BE49-F238E27FC236}">
                <a16:creationId xmlns:a16="http://schemas.microsoft.com/office/drawing/2014/main" id="{24D4ABCE-51E9-4B99-BA53-3DF2BEFB2140}"/>
              </a:ext>
            </a:extLst>
          </p:cNvPr>
          <p:cNvSpPr>
            <a:spLocks noGrp="1"/>
          </p:cNvSpPr>
          <p:nvPr>
            <p:ph type="pic" sz="quarter" idx="10" hasCustomPrompt="1"/>
          </p:nvPr>
        </p:nvSpPr>
        <p:spPr>
          <a:xfrm>
            <a:off x="0" y="12888"/>
            <a:ext cx="12192000" cy="6872496"/>
          </a:xfrm>
          <a:prstGeom prst="rect">
            <a:avLst/>
          </a:prstGeom>
        </p:spPr>
        <p:txBody>
          <a:bodyPr/>
          <a:lstStyle>
            <a:lvl1pPr marL="0" indent="0">
              <a:buNone/>
              <a:defRPr>
                <a:solidFill>
                  <a:schemeClr val="tx1"/>
                </a:solidFill>
              </a:defRPr>
            </a:lvl1pPr>
          </a:lstStyle>
          <a:p>
            <a:r>
              <a:rPr lang="lv-LV" dirty="0"/>
              <a:t>Picture</a:t>
            </a:r>
          </a:p>
        </p:txBody>
      </p:sp>
      <p:sp>
        <p:nvSpPr>
          <p:cNvPr id="11" name="Virsraksta vietturis 1">
            <a:extLst>
              <a:ext uri="{FF2B5EF4-FFF2-40B4-BE49-F238E27FC236}">
                <a16:creationId xmlns:a16="http://schemas.microsoft.com/office/drawing/2014/main" id="{46BCA98A-67F3-4F6C-853B-1508330E4169}"/>
              </a:ext>
            </a:extLst>
          </p:cNvPr>
          <p:cNvSpPr>
            <a:spLocks noGrp="1"/>
          </p:cNvSpPr>
          <p:nvPr>
            <p:ph type="title" hasCustomPrompt="1"/>
          </p:nvPr>
        </p:nvSpPr>
        <p:spPr>
          <a:xfrm>
            <a:off x="515938" y="541564"/>
            <a:ext cx="7551251" cy="1325563"/>
          </a:xfrm>
          <a:prstGeom prst="rect">
            <a:avLst/>
          </a:prstGeom>
        </p:spPr>
        <p:txBody>
          <a:bodyPr vert="horz" lIns="91440" tIns="45720" rIns="91440" bIns="45720" rtlCol="0" anchor="ctr">
            <a:normAutofit/>
          </a:bodyPr>
          <a:lstStyle>
            <a:lvl1pPr>
              <a:defRPr>
                <a:solidFill>
                  <a:schemeClr val="tx1"/>
                </a:solidFill>
              </a:defRPr>
            </a:lvl1pPr>
          </a:lstStyle>
          <a:p>
            <a:r>
              <a:rPr lang="lv-LV" dirty="0" err="1"/>
              <a:t>Title</a:t>
            </a:r>
            <a:r>
              <a:rPr lang="lv-LV" dirty="0"/>
              <a:t> </a:t>
            </a:r>
            <a:r>
              <a:rPr lang="lv-LV" dirty="0" err="1"/>
              <a:t>of</a:t>
            </a:r>
            <a:r>
              <a:rPr lang="lv-LV" dirty="0"/>
              <a:t> </a:t>
            </a:r>
            <a:r>
              <a:rPr lang="lv-LV" dirty="0" err="1"/>
              <a:t>the</a:t>
            </a:r>
            <a:r>
              <a:rPr lang="lv-LV" dirty="0"/>
              <a:t> </a:t>
            </a:r>
            <a:r>
              <a:rPr lang="lv-LV" dirty="0" err="1"/>
              <a:t>New</a:t>
            </a:r>
            <a:r>
              <a:rPr lang="lv-LV" dirty="0"/>
              <a:t> </a:t>
            </a:r>
            <a:r>
              <a:rPr lang="lv-LV" dirty="0" err="1"/>
              <a:t>section</a:t>
            </a:r>
            <a:r>
              <a:rPr lang="lv-LV" dirty="0"/>
              <a:t> </a:t>
            </a:r>
          </a:p>
        </p:txBody>
      </p:sp>
      <p:sp>
        <p:nvSpPr>
          <p:cNvPr id="4" name="Teksta vietturis 2">
            <a:extLst>
              <a:ext uri="{FF2B5EF4-FFF2-40B4-BE49-F238E27FC236}">
                <a16:creationId xmlns:a16="http://schemas.microsoft.com/office/drawing/2014/main" id="{E75B5936-DF8A-4F3A-A0D5-36D608ADA48E}"/>
              </a:ext>
            </a:extLst>
          </p:cNvPr>
          <p:cNvSpPr>
            <a:spLocks noGrp="1"/>
          </p:cNvSpPr>
          <p:nvPr>
            <p:ph idx="12" hasCustomPrompt="1"/>
          </p:nvPr>
        </p:nvSpPr>
        <p:spPr>
          <a:xfrm>
            <a:off x="519113" y="2062219"/>
            <a:ext cx="3600450" cy="3632199"/>
          </a:xfrm>
          <a:prstGeom prst="rect">
            <a:avLst/>
          </a:prstGeom>
        </p:spPr>
        <p:txBody>
          <a:bodyPr vert="horz" lIns="91440" tIns="45720" rIns="91440" bIns="45720" rtlCol="0">
            <a:normAutofit/>
          </a:bodyPr>
          <a:lstStyle>
            <a:lvl1pPr marL="0" indent="0">
              <a:buFontTx/>
              <a:buNone/>
              <a:defRPr sz="2000">
                <a:solidFill>
                  <a:srgbClr val="63003D"/>
                </a:solidFill>
                <a:latin typeface="Arial" panose="020B0604020202020204" pitchFamily="34" charset="0"/>
                <a:cs typeface="Arial" panose="020B0604020202020204" pitchFamily="34" charset="0"/>
              </a:defRPr>
            </a:lvl1pPr>
            <a:lvl2pPr marL="742950" indent="-285750">
              <a:buFontTx/>
              <a:buBlip>
                <a:blip r:embed="rId2"/>
              </a:buBlip>
              <a:defRPr sz="1800">
                <a:solidFill>
                  <a:srgbClr val="63003D"/>
                </a:solidFill>
                <a:latin typeface="Arial" panose="020B0604020202020204" pitchFamily="34" charset="0"/>
                <a:cs typeface="Arial" panose="020B0604020202020204" pitchFamily="34" charset="0"/>
              </a:defRPr>
            </a:lvl2pPr>
            <a:lvl3pPr marL="1200150" indent="-285750">
              <a:buFontTx/>
              <a:buBlip>
                <a:blip r:embed="rId2"/>
              </a:buBlip>
              <a:defRPr sz="1600">
                <a:solidFill>
                  <a:srgbClr val="63003D"/>
                </a:solidFill>
                <a:latin typeface="Arial" panose="020B0604020202020204" pitchFamily="34" charset="0"/>
                <a:cs typeface="Arial" panose="020B0604020202020204" pitchFamily="34" charset="0"/>
              </a:defRPr>
            </a:lvl3pPr>
            <a:lvl4pPr marL="1371600" indent="0">
              <a:buFontTx/>
              <a:buNone/>
              <a:defRPr sz="1600">
                <a:solidFill>
                  <a:srgbClr val="63003D"/>
                </a:solidFill>
                <a:latin typeface="Arial" panose="020B0604020202020204" pitchFamily="34" charset="0"/>
                <a:cs typeface="Arial" panose="020B0604020202020204" pitchFamily="34" charset="0"/>
              </a:defRPr>
            </a:lvl4pPr>
          </a:lstStyle>
          <a:p>
            <a:pPr lvl="0"/>
            <a:r>
              <a:rPr lang="lv-LV" dirty="0" err="1"/>
              <a:t>Text</a:t>
            </a:r>
            <a:endParaRPr lang="lv-LV" dirty="0"/>
          </a:p>
        </p:txBody>
      </p:sp>
    </p:spTree>
    <p:extLst>
      <p:ext uri="{BB962C8B-B14F-4D97-AF65-F5344CB8AC3E}">
        <p14:creationId xmlns:p14="http://schemas.microsoft.com/office/powerpoint/2010/main" val="2692051858"/>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9D25BBA-6671-4FEE-B81A-22E9B30C18CF}"/>
              </a:ext>
            </a:extLst>
          </p:cNvPr>
          <p:cNvSpPr>
            <a:spLocks noGrp="1"/>
          </p:cNvSpPr>
          <p:nvPr>
            <p:ph type="dt" sz="half" idx="10"/>
          </p:nvPr>
        </p:nvSpPr>
        <p:spPr/>
        <p:txBody>
          <a:bodyPr/>
          <a:lstStyle/>
          <a:p>
            <a:fld id="{538067EC-33A4-4B8C-B202-959D02CF42A9}" type="datetimeFigureOut">
              <a:rPr lang="en-US" smtClean="0"/>
              <a:t>10/21/2020</a:t>
            </a:fld>
            <a:endParaRPr lang="en-US"/>
          </a:p>
        </p:txBody>
      </p:sp>
      <p:sp>
        <p:nvSpPr>
          <p:cNvPr id="5" name="Footer Placeholder 4">
            <a:extLst>
              <a:ext uri="{FF2B5EF4-FFF2-40B4-BE49-F238E27FC236}">
                <a16:creationId xmlns:a16="http://schemas.microsoft.com/office/drawing/2014/main" id="{8854C48E-FE49-4701-990B-5FA3065D5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B93EC-4C0A-45DF-BEF2-33BF0B9A6E40}"/>
              </a:ext>
            </a:extLst>
          </p:cNvPr>
          <p:cNvSpPr>
            <a:spLocks noGrp="1"/>
          </p:cNvSpPr>
          <p:nvPr>
            <p:ph type="sldNum" sz="quarter" idx="12"/>
          </p:nvPr>
        </p:nvSpPr>
        <p:spPr/>
        <p:txBody>
          <a:bodyPr/>
          <a:lstStyle/>
          <a:p>
            <a:fld id="{A4E8FD29-E1D2-48C4-99D8-E65FB2387B86}" type="slidenum">
              <a:rPr lang="en-US" smtClean="0"/>
              <a:t>‹#›</a:t>
            </a:fld>
            <a:endParaRPr lang="en-US" dirty="0"/>
          </a:p>
        </p:txBody>
      </p:sp>
    </p:spTree>
    <p:extLst>
      <p:ext uri="{BB962C8B-B14F-4D97-AF65-F5344CB8AC3E}">
        <p14:creationId xmlns:p14="http://schemas.microsoft.com/office/powerpoint/2010/main" val="1417539960"/>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6490B-8BB2-4ACF-9810-2BA30C6275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16E4AEC-DA99-436D-BB7A-5869199403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6677C4-D03B-4179-A790-4B1AA11677E5}"/>
              </a:ext>
            </a:extLst>
          </p:cNvPr>
          <p:cNvSpPr>
            <a:spLocks noGrp="1"/>
          </p:cNvSpPr>
          <p:nvPr>
            <p:ph type="dt" sz="half" idx="10"/>
          </p:nvPr>
        </p:nvSpPr>
        <p:spPr/>
        <p:txBody>
          <a:bodyPr/>
          <a:lstStyle/>
          <a:p>
            <a:fld id="{CA51BA47-9BAD-456B-B287-E6175229A1D7}" type="datetimeFigureOut">
              <a:rPr lang="en-GB" smtClean="0"/>
              <a:t>21/10/2020</a:t>
            </a:fld>
            <a:endParaRPr lang="en-GB"/>
          </a:p>
        </p:txBody>
      </p:sp>
      <p:sp>
        <p:nvSpPr>
          <p:cNvPr id="5" name="Footer Placeholder 4">
            <a:extLst>
              <a:ext uri="{FF2B5EF4-FFF2-40B4-BE49-F238E27FC236}">
                <a16:creationId xmlns:a16="http://schemas.microsoft.com/office/drawing/2014/main" id="{6B0AB391-F79A-46CE-A1A2-6CE9EDBAE2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6DCEA0-DDE6-4DAB-88F4-58ABAE6E6F38}"/>
              </a:ext>
            </a:extLst>
          </p:cNvPr>
          <p:cNvSpPr>
            <a:spLocks noGrp="1"/>
          </p:cNvSpPr>
          <p:nvPr>
            <p:ph type="sldNum" sz="quarter" idx="12"/>
          </p:nvPr>
        </p:nvSpPr>
        <p:spPr/>
        <p:txBody>
          <a:bodyPr/>
          <a:lstStyle/>
          <a:p>
            <a:fld id="{EC24617A-3431-4997-A30E-6D4A82972FB9}" type="slidenum">
              <a:rPr lang="en-GB" smtClean="0"/>
              <a:t>‹#›</a:t>
            </a:fld>
            <a:endParaRPr lang="en-GB"/>
          </a:p>
        </p:txBody>
      </p:sp>
    </p:spTree>
    <p:extLst>
      <p:ext uri="{BB962C8B-B14F-4D97-AF65-F5344CB8AC3E}">
        <p14:creationId xmlns:p14="http://schemas.microsoft.com/office/powerpoint/2010/main" val="36470165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524A-287D-4C0C-8355-C4987912BE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C74FDD-BE64-4335-8BE0-F12BBEE85B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E991D3-CD0B-4368-A2D4-C7C541461A34}"/>
              </a:ext>
            </a:extLst>
          </p:cNvPr>
          <p:cNvSpPr>
            <a:spLocks noGrp="1"/>
          </p:cNvSpPr>
          <p:nvPr>
            <p:ph type="dt" sz="half" idx="10"/>
          </p:nvPr>
        </p:nvSpPr>
        <p:spPr/>
        <p:txBody>
          <a:bodyPr/>
          <a:lstStyle/>
          <a:p>
            <a:fld id="{CA51BA47-9BAD-456B-B287-E6175229A1D7}" type="datetimeFigureOut">
              <a:rPr lang="en-GB" smtClean="0"/>
              <a:t>21/10/2020</a:t>
            </a:fld>
            <a:endParaRPr lang="en-GB"/>
          </a:p>
        </p:txBody>
      </p:sp>
      <p:sp>
        <p:nvSpPr>
          <p:cNvPr id="5" name="Footer Placeholder 4">
            <a:extLst>
              <a:ext uri="{FF2B5EF4-FFF2-40B4-BE49-F238E27FC236}">
                <a16:creationId xmlns:a16="http://schemas.microsoft.com/office/drawing/2014/main" id="{D131E944-B7FF-45FE-AE18-23FBA88C0D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452A1-06AB-44ED-B721-F51833A8D1CB}"/>
              </a:ext>
            </a:extLst>
          </p:cNvPr>
          <p:cNvSpPr>
            <a:spLocks noGrp="1"/>
          </p:cNvSpPr>
          <p:nvPr>
            <p:ph type="sldNum" sz="quarter" idx="12"/>
          </p:nvPr>
        </p:nvSpPr>
        <p:spPr/>
        <p:txBody>
          <a:bodyPr/>
          <a:lstStyle/>
          <a:p>
            <a:fld id="{EC24617A-3431-4997-A30E-6D4A82972FB9}" type="slidenum">
              <a:rPr lang="en-GB" smtClean="0"/>
              <a:t>‹#›</a:t>
            </a:fld>
            <a:endParaRPr lang="en-GB"/>
          </a:p>
        </p:txBody>
      </p:sp>
    </p:spTree>
    <p:extLst>
      <p:ext uri="{BB962C8B-B14F-4D97-AF65-F5344CB8AC3E}">
        <p14:creationId xmlns:p14="http://schemas.microsoft.com/office/powerpoint/2010/main" val="24884919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C457-4C4F-476C-9176-305889CEE4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A53D14-2508-41A7-A30C-DBCEA0080A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ED2AB1-6E7A-47A2-8AE7-8A784CECB1CC}"/>
              </a:ext>
            </a:extLst>
          </p:cNvPr>
          <p:cNvSpPr>
            <a:spLocks noGrp="1"/>
          </p:cNvSpPr>
          <p:nvPr>
            <p:ph type="dt" sz="half" idx="10"/>
          </p:nvPr>
        </p:nvSpPr>
        <p:spPr/>
        <p:txBody>
          <a:bodyPr/>
          <a:lstStyle/>
          <a:p>
            <a:fld id="{CA51BA47-9BAD-456B-B287-E6175229A1D7}" type="datetimeFigureOut">
              <a:rPr lang="en-GB" smtClean="0"/>
              <a:t>21/10/2020</a:t>
            </a:fld>
            <a:endParaRPr lang="en-GB"/>
          </a:p>
        </p:txBody>
      </p:sp>
      <p:sp>
        <p:nvSpPr>
          <p:cNvPr id="5" name="Footer Placeholder 4">
            <a:extLst>
              <a:ext uri="{FF2B5EF4-FFF2-40B4-BE49-F238E27FC236}">
                <a16:creationId xmlns:a16="http://schemas.microsoft.com/office/drawing/2014/main" id="{468F46D6-71F5-4FA2-AF04-E438AFFC64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25E51-554C-4223-B890-56545194C5DD}"/>
              </a:ext>
            </a:extLst>
          </p:cNvPr>
          <p:cNvSpPr>
            <a:spLocks noGrp="1"/>
          </p:cNvSpPr>
          <p:nvPr>
            <p:ph type="sldNum" sz="quarter" idx="12"/>
          </p:nvPr>
        </p:nvSpPr>
        <p:spPr/>
        <p:txBody>
          <a:bodyPr/>
          <a:lstStyle/>
          <a:p>
            <a:fld id="{EC24617A-3431-4997-A30E-6D4A82972FB9}" type="slidenum">
              <a:rPr lang="en-GB" smtClean="0"/>
              <a:t>‹#›</a:t>
            </a:fld>
            <a:endParaRPr lang="en-GB"/>
          </a:p>
        </p:txBody>
      </p:sp>
    </p:spTree>
    <p:extLst>
      <p:ext uri="{BB962C8B-B14F-4D97-AF65-F5344CB8AC3E}">
        <p14:creationId xmlns:p14="http://schemas.microsoft.com/office/powerpoint/2010/main" val="5917025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B6D2-3F5A-44D1-B6E9-1D3902FF23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7E91A6-6619-4DE6-BC38-F68419E774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529E4B-0B70-4CC8-896A-F7B544C635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122A5C-438A-4D1B-8724-035B8EB56831}"/>
              </a:ext>
            </a:extLst>
          </p:cNvPr>
          <p:cNvSpPr>
            <a:spLocks noGrp="1"/>
          </p:cNvSpPr>
          <p:nvPr>
            <p:ph type="dt" sz="half" idx="10"/>
          </p:nvPr>
        </p:nvSpPr>
        <p:spPr/>
        <p:txBody>
          <a:bodyPr/>
          <a:lstStyle/>
          <a:p>
            <a:fld id="{CA51BA47-9BAD-456B-B287-E6175229A1D7}" type="datetimeFigureOut">
              <a:rPr lang="en-GB" smtClean="0"/>
              <a:t>21/10/2020</a:t>
            </a:fld>
            <a:endParaRPr lang="en-GB"/>
          </a:p>
        </p:txBody>
      </p:sp>
      <p:sp>
        <p:nvSpPr>
          <p:cNvPr id="6" name="Footer Placeholder 5">
            <a:extLst>
              <a:ext uri="{FF2B5EF4-FFF2-40B4-BE49-F238E27FC236}">
                <a16:creationId xmlns:a16="http://schemas.microsoft.com/office/drawing/2014/main" id="{AD8C0D5D-AE1A-4861-98D1-A7D7631801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ED9717-6785-4A5E-8ED0-A4E1413B141C}"/>
              </a:ext>
            </a:extLst>
          </p:cNvPr>
          <p:cNvSpPr>
            <a:spLocks noGrp="1"/>
          </p:cNvSpPr>
          <p:nvPr>
            <p:ph type="sldNum" sz="quarter" idx="12"/>
          </p:nvPr>
        </p:nvSpPr>
        <p:spPr/>
        <p:txBody>
          <a:bodyPr/>
          <a:lstStyle/>
          <a:p>
            <a:fld id="{EC24617A-3431-4997-A30E-6D4A82972FB9}" type="slidenum">
              <a:rPr lang="en-GB" smtClean="0"/>
              <a:t>‹#›</a:t>
            </a:fld>
            <a:endParaRPr lang="en-GB"/>
          </a:p>
        </p:txBody>
      </p:sp>
    </p:spTree>
    <p:extLst>
      <p:ext uri="{BB962C8B-B14F-4D97-AF65-F5344CB8AC3E}">
        <p14:creationId xmlns:p14="http://schemas.microsoft.com/office/powerpoint/2010/main" val="23821830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B0BB-6FE9-46AC-93E1-25512CE5F0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A72785-BB55-43FD-91E6-F9C2D8A2A0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B4429D-D85A-4959-BB60-33B6ECF4BC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B1C893-E5AC-4B57-8992-A3F0F2B085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C22249-A355-4198-90D6-AF6C39EAA9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F6FD4C-D2D5-45F8-9276-47D2E1182B71}"/>
              </a:ext>
            </a:extLst>
          </p:cNvPr>
          <p:cNvSpPr>
            <a:spLocks noGrp="1"/>
          </p:cNvSpPr>
          <p:nvPr>
            <p:ph type="dt" sz="half" idx="10"/>
          </p:nvPr>
        </p:nvSpPr>
        <p:spPr/>
        <p:txBody>
          <a:bodyPr/>
          <a:lstStyle/>
          <a:p>
            <a:fld id="{CA51BA47-9BAD-456B-B287-E6175229A1D7}" type="datetimeFigureOut">
              <a:rPr lang="en-GB" smtClean="0"/>
              <a:t>21/10/2020</a:t>
            </a:fld>
            <a:endParaRPr lang="en-GB"/>
          </a:p>
        </p:txBody>
      </p:sp>
      <p:sp>
        <p:nvSpPr>
          <p:cNvPr id="8" name="Footer Placeholder 7">
            <a:extLst>
              <a:ext uri="{FF2B5EF4-FFF2-40B4-BE49-F238E27FC236}">
                <a16:creationId xmlns:a16="http://schemas.microsoft.com/office/drawing/2014/main" id="{AF93BAFF-CA3F-4BC2-B161-31AE772E88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5CD337-7176-4A43-AF7E-1DBBADCE9BDE}"/>
              </a:ext>
            </a:extLst>
          </p:cNvPr>
          <p:cNvSpPr>
            <a:spLocks noGrp="1"/>
          </p:cNvSpPr>
          <p:nvPr>
            <p:ph type="sldNum" sz="quarter" idx="12"/>
          </p:nvPr>
        </p:nvSpPr>
        <p:spPr/>
        <p:txBody>
          <a:bodyPr/>
          <a:lstStyle/>
          <a:p>
            <a:fld id="{EC24617A-3431-4997-A30E-6D4A82972FB9}" type="slidenum">
              <a:rPr lang="en-GB" smtClean="0"/>
              <a:t>‹#›</a:t>
            </a:fld>
            <a:endParaRPr lang="en-GB"/>
          </a:p>
        </p:txBody>
      </p:sp>
    </p:spTree>
    <p:extLst>
      <p:ext uri="{BB962C8B-B14F-4D97-AF65-F5344CB8AC3E}">
        <p14:creationId xmlns:p14="http://schemas.microsoft.com/office/powerpoint/2010/main" val="4836459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799B3-EF75-46DF-B01A-3822F379A0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E9D42E-9059-440D-8688-D90A3658C582}"/>
              </a:ext>
            </a:extLst>
          </p:cNvPr>
          <p:cNvSpPr>
            <a:spLocks noGrp="1"/>
          </p:cNvSpPr>
          <p:nvPr>
            <p:ph type="dt" sz="half" idx="10"/>
          </p:nvPr>
        </p:nvSpPr>
        <p:spPr/>
        <p:txBody>
          <a:bodyPr/>
          <a:lstStyle/>
          <a:p>
            <a:fld id="{CA51BA47-9BAD-456B-B287-E6175229A1D7}" type="datetimeFigureOut">
              <a:rPr lang="en-GB" smtClean="0"/>
              <a:t>21/10/2020</a:t>
            </a:fld>
            <a:endParaRPr lang="en-GB"/>
          </a:p>
        </p:txBody>
      </p:sp>
      <p:sp>
        <p:nvSpPr>
          <p:cNvPr id="4" name="Footer Placeholder 3">
            <a:extLst>
              <a:ext uri="{FF2B5EF4-FFF2-40B4-BE49-F238E27FC236}">
                <a16:creationId xmlns:a16="http://schemas.microsoft.com/office/drawing/2014/main" id="{B97F3891-DBAB-41A0-9B96-B72FF90BF2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22FE36-FF94-425A-9060-6AC011101C85}"/>
              </a:ext>
            </a:extLst>
          </p:cNvPr>
          <p:cNvSpPr>
            <a:spLocks noGrp="1"/>
          </p:cNvSpPr>
          <p:nvPr>
            <p:ph type="sldNum" sz="quarter" idx="12"/>
          </p:nvPr>
        </p:nvSpPr>
        <p:spPr/>
        <p:txBody>
          <a:bodyPr/>
          <a:lstStyle/>
          <a:p>
            <a:fld id="{EC24617A-3431-4997-A30E-6D4A82972FB9}" type="slidenum">
              <a:rPr lang="en-GB" smtClean="0"/>
              <a:t>‹#›</a:t>
            </a:fld>
            <a:endParaRPr lang="en-GB"/>
          </a:p>
        </p:txBody>
      </p:sp>
    </p:spTree>
    <p:extLst>
      <p:ext uri="{BB962C8B-B14F-4D97-AF65-F5344CB8AC3E}">
        <p14:creationId xmlns:p14="http://schemas.microsoft.com/office/powerpoint/2010/main" val="3553422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1A2AE0-F9B2-4F71-A545-4AD06A76C10A}"/>
              </a:ext>
            </a:extLst>
          </p:cNvPr>
          <p:cNvSpPr>
            <a:spLocks noGrp="1"/>
          </p:cNvSpPr>
          <p:nvPr>
            <p:ph type="dt" sz="half" idx="10"/>
          </p:nvPr>
        </p:nvSpPr>
        <p:spPr/>
        <p:txBody>
          <a:bodyPr/>
          <a:lstStyle/>
          <a:p>
            <a:fld id="{CA51BA47-9BAD-456B-B287-E6175229A1D7}" type="datetimeFigureOut">
              <a:rPr lang="en-GB" smtClean="0"/>
              <a:t>21/10/2020</a:t>
            </a:fld>
            <a:endParaRPr lang="en-GB"/>
          </a:p>
        </p:txBody>
      </p:sp>
      <p:sp>
        <p:nvSpPr>
          <p:cNvPr id="3" name="Footer Placeholder 2">
            <a:extLst>
              <a:ext uri="{FF2B5EF4-FFF2-40B4-BE49-F238E27FC236}">
                <a16:creationId xmlns:a16="http://schemas.microsoft.com/office/drawing/2014/main" id="{C8015164-BBCE-453C-AD6A-0D119192A3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A6A4E7-16EF-46FE-A15E-C4A7DF7D5E7E}"/>
              </a:ext>
            </a:extLst>
          </p:cNvPr>
          <p:cNvSpPr>
            <a:spLocks noGrp="1"/>
          </p:cNvSpPr>
          <p:nvPr>
            <p:ph type="sldNum" sz="quarter" idx="12"/>
          </p:nvPr>
        </p:nvSpPr>
        <p:spPr/>
        <p:txBody>
          <a:bodyPr/>
          <a:lstStyle/>
          <a:p>
            <a:fld id="{EC24617A-3431-4997-A30E-6D4A82972FB9}" type="slidenum">
              <a:rPr lang="en-GB" smtClean="0"/>
              <a:t>‹#›</a:t>
            </a:fld>
            <a:endParaRPr lang="en-GB"/>
          </a:p>
        </p:txBody>
      </p:sp>
    </p:spTree>
    <p:extLst>
      <p:ext uri="{BB962C8B-B14F-4D97-AF65-F5344CB8AC3E}">
        <p14:creationId xmlns:p14="http://schemas.microsoft.com/office/powerpoint/2010/main" val="25634943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92EC3-0FD7-4ABF-AD03-C2F21A8A96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07BB3F-7E9A-41EC-850B-5E535E9630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B0E260B-2DC0-407F-ADFC-E6F54F954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E7B10-66D4-460A-99AE-2C405F66E3FD}"/>
              </a:ext>
            </a:extLst>
          </p:cNvPr>
          <p:cNvSpPr>
            <a:spLocks noGrp="1"/>
          </p:cNvSpPr>
          <p:nvPr>
            <p:ph type="dt" sz="half" idx="10"/>
          </p:nvPr>
        </p:nvSpPr>
        <p:spPr/>
        <p:txBody>
          <a:bodyPr/>
          <a:lstStyle/>
          <a:p>
            <a:fld id="{CA51BA47-9BAD-456B-B287-E6175229A1D7}" type="datetimeFigureOut">
              <a:rPr lang="en-GB" smtClean="0"/>
              <a:t>21/10/2020</a:t>
            </a:fld>
            <a:endParaRPr lang="en-GB"/>
          </a:p>
        </p:txBody>
      </p:sp>
      <p:sp>
        <p:nvSpPr>
          <p:cNvPr id="6" name="Footer Placeholder 5">
            <a:extLst>
              <a:ext uri="{FF2B5EF4-FFF2-40B4-BE49-F238E27FC236}">
                <a16:creationId xmlns:a16="http://schemas.microsoft.com/office/drawing/2014/main" id="{F8DEB9B7-9419-497C-9B2F-75250A1D23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C32C78-7105-4BD5-BDDB-30BCD9CC260E}"/>
              </a:ext>
            </a:extLst>
          </p:cNvPr>
          <p:cNvSpPr>
            <a:spLocks noGrp="1"/>
          </p:cNvSpPr>
          <p:nvPr>
            <p:ph type="sldNum" sz="quarter" idx="12"/>
          </p:nvPr>
        </p:nvSpPr>
        <p:spPr/>
        <p:txBody>
          <a:bodyPr/>
          <a:lstStyle/>
          <a:p>
            <a:fld id="{EC24617A-3431-4997-A30E-6D4A82972FB9}" type="slidenum">
              <a:rPr lang="en-GB" smtClean="0"/>
              <a:t>‹#›</a:t>
            </a:fld>
            <a:endParaRPr lang="en-GB"/>
          </a:p>
        </p:txBody>
      </p:sp>
    </p:spTree>
    <p:extLst>
      <p:ext uri="{BB962C8B-B14F-4D97-AF65-F5344CB8AC3E}">
        <p14:creationId xmlns:p14="http://schemas.microsoft.com/office/powerpoint/2010/main" val="28164160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EFD1A-19BC-4428-8BEB-7A176BCDEB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96BEF3-D73B-4F94-BCD1-5CB323BA44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652C88-1D36-4D98-906B-D7C190B94A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731281-44CA-4099-A924-23EAF2F87326}"/>
              </a:ext>
            </a:extLst>
          </p:cNvPr>
          <p:cNvSpPr>
            <a:spLocks noGrp="1"/>
          </p:cNvSpPr>
          <p:nvPr>
            <p:ph type="dt" sz="half" idx="10"/>
          </p:nvPr>
        </p:nvSpPr>
        <p:spPr/>
        <p:txBody>
          <a:bodyPr/>
          <a:lstStyle/>
          <a:p>
            <a:fld id="{CA51BA47-9BAD-456B-B287-E6175229A1D7}" type="datetimeFigureOut">
              <a:rPr lang="en-GB" smtClean="0"/>
              <a:t>21/10/2020</a:t>
            </a:fld>
            <a:endParaRPr lang="en-GB"/>
          </a:p>
        </p:txBody>
      </p:sp>
      <p:sp>
        <p:nvSpPr>
          <p:cNvPr id="6" name="Footer Placeholder 5">
            <a:extLst>
              <a:ext uri="{FF2B5EF4-FFF2-40B4-BE49-F238E27FC236}">
                <a16:creationId xmlns:a16="http://schemas.microsoft.com/office/drawing/2014/main" id="{71775C57-9CDE-479D-9521-424A130FD8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2913A5-B4A6-4836-B4CA-6E9F4E691E80}"/>
              </a:ext>
            </a:extLst>
          </p:cNvPr>
          <p:cNvSpPr>
            <a:spLocks noGrp="1"/>
          </p:cNvSpPr>
          <p:nvPr>
            <p:ph type="sldNum" sz="quarter" idx="12"/>
          </p:nvPr>
        </p:nvSpPr>
        <p:spPr/>
        <p:txBody>
          <a:bodyPr/>
          <a:lstStyle/>
          <a:p>
            <a:fld id="{EC24617A-3431-4997-A30E-6D4A82972FB9}" type="slidenum">
              <a:rPr lang="en-GB" smtClean="0"/>
              <a:t>‹#›</a:t>
            </a:fld>
            <a:endParaRPr lang="en-GB"/>
          </a:p>
        </p:txBody>
      </p:sp>
    </p:spTree>
    <p:extLst>
      <p:ext uri="{BB962C8B-B14F-4D97-AF65-F5344CB8AC3E}">
        <p14:creationId xmlns:p14="http://schemas.microsoft.com/office/powerpoint/2010/main" val="428692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ielāgots izkārtojums">
    <p:bg>
      <p:bgRef idx="1001">
        <a:schemeClr val="bg1"/>
      </p:bgRef>
    </p:bg>
    <p:spTree>
      <p:nvGrpSpPr>
        <p:cNvPr id="1" name=""/>
        <p:cNvGrpSpPr/>
        <p:nvPr/>
      </p:nvGrpSpPr>
      <p:grpSpPr>
        <a:xfrm>
          <a:off x="0" y="0"/>
          <a:ext cx="0" cy="0"/>
          <a:chOff x="0" y="0"/>
          <a:chExt cx="0" cy="0"/>
        </a:xfrm>
      </p:grpSpPr>
      <p:sp>
        <p:nvSpPr>
          <p:cNvPr id="4" name="Teksta vietturis 2">
            <a:extLst>
              <a:ext uri="{FF2B5EF4-FFF2-40B4-BE49-F238E27FC236}">
                <a16:creationId xmlns:a16="http://schemas.microsoft.com/office/drawing/2014/main" id="{ABDFD7A3-2A4F-4610-BBA7-5A925373E862}"/>
              </a:ext>
            </a:extLst>
          </p:cNvPr>
          <p:cNvSpPr>
            <a:spLocks noGrp="1"/>
          </p:cNvSpPr>
          <p:nvPr>
            <p:ph idx="1" hasCustomPrompt="1"/>
          </p:nvPr>
        </p:nvSpPr>
        <p:spPr>
          <a:xfrm>
            <a:off x="6312024" y="1304925"/>
            <a:ext cx="5364039" cy="4403854"/>
          </a:xfrm>
          <a:prstGeom prst="rect">
            <a:avLst/>
          </a:prstGeom>
        </p:spPr>
        <p:txBody>
          <a:bodyPr vert="horz" lIns="91440" tIns="45720" rIns="91440" bIns="45720" rtlCol="0">
            <a:normAutofit/>
          </a:bodyPr>
          <a:lstStyle>
            <a:lvl1pPr marL="514350" indent="-514350">
              <a:buFontTx/>
              <a:buBlip>
                <a:blip r:embed="rId2"/>
              </a:buBlip>
              <a:defRPr sz="2000">
                <a:solidFill>
                  <a:schemeClr val="tx1"/>
                </a:solidFill>
                <a:latin typeface="Arial" panose="020B0604020202020204" pitchFamily="34" charset="0"/>
                <a:cs typeface="Arial" panose="020B0604020202020204" pitchFamily="34" charset="0"/>
              </a:defRPr>
            </a:lvl1pPr>
            <a:lvl2pPr marL="914400" indent="-457200">
              <a:buFontTx/>
              <a:buBlip>
                <a:blip r:embed="rId3"/>
              </a:buBlip>
              <a:defRPr sz="1800">
                <a:solidFill>
                  <a:schemeClr val="tx2"/>
                </a:solidFill>
                <a:latin typeface="Arial" panose="020B0604020202020204" pitchFamily="34" charset="0"/>
                <a:cs typeface="Arial" panose="020B0604020202020204" pitchFamily="34" charset="0"/>
              </a:defRPr>
            </a:lvl2pPr>
            <a:lvl3pPr marL="1371600" indent="-457200">
              <a:buFontTx/>
              <a:buBlip>
                <a:blip r:embed="rId3"/>
              </a:buBlip>
              <a:defRPr sz="1600">
                <a:solidFill>
                  <a:schemeClr val="tx2"/>
                </a:solidFill>
                <a:latin typeface="Arial" panose="020B0604020202020204" pitchFamily="34" charset="0"/>
                <a:cs typeface="Arial" panose="020B0604020202020204" pitchFamily="34" charset="0"/>
              </a:defRPr>
            </a:lvl3pPr>
            <a:lvl4pPr marL="1371600" indent="0">
              <a:buFontTx/>
              <a:buNone/>
              <a:defRPr sz="1400">
                <a:solidFill>
                  <a:schemeClr val="tx2"/>
                </a:solidFill>
                <a:latin typeface="Arial" panose="020B0604020202020204" pitchFamily="34" charset="0"/>
                <a:cs typeface="Arial" panose="020B0604020202020204" pitchFamily="34" charset="0"/>
              </a:defRPr>
            </a:lvl4pPr>
          </a:lstStyle>
          <a:p>
            <a:pPr lvl="0"/>
            <a:r>
              <a:rPr lang="lv-LV" dirty="0" err="1"/>
              <a:t>Text</a:t>
            </a:r>
            <a:endParaRPr lang="lv-LV" dirty="0"/>
          </a:p>
        </p:txBody>
      </p:sp>
      <p:sp>
        <p:nvSpPr>
          <p:cNvPr id="8" name="Text Placeholder 1">
            <a:extLst>
              <a:ext uri="{FF2B5EF4-FFF2-40B4-BE49-F238E27FC236}">
                <a16:creationId xmlns:a16="http://schemas.microsoft.com/office/drawing/2014/main" id="{A05578B8-6FC5-462E-8D6F-3EAF429FCF4D}"/>
              </a:ext>
            </a:extLst>
          </p:cNvPr>
          <p:cNvSpPr txBox="1">
            <a:spLocks/>
          </p:cNvSpPr>
          <p:nvPr userDrawn="1"/>
        </p:nvSpPr>
        <p:spPr>
          <a:xfrm>
            <a:off x="408447" y="1803962"/>
            <a:ext cx="4976812" cy="2601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chemeClr val="tx1"/>
                </a:solidFill>
                <a:latin typeface="Georgia" panose="02040502050405020303" pitchFamily="18" charset="0"/>
              </a:rPr>
              <a:t>Title of the New Section</a:t>
            </a:r>
          </a:p>
        </p:txBody>
      </p:sp>
      <p:pic>
        <p:nvPicPr>
          <p:cNvPr id="6" name="Grafika 5">
            <a:extLst>
              <a:ext uri="{FF2B5EF4-FFF2-40B4-BE49-F238E27FC236}">
                <a16:creationId xmlns:a16="http://schemas.microsoft.com/office/drawing/2014/main" id="{2AA9ACB4-2139-4B6F-8DAF-5F4884D9D11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44" y="5956553"/>
            <a:ext cx="547200" cy="911356"/>
          </a:xfrm>
          <a:prstGeom prst="rect">
            <a:avLst/>
          </a:prstGeom>
        </p:spPr>
      </p:pic>
    </p:spTree>
    <p:extLst>
      <p:ext uri="{BB962C8B-B14F-4D97-AF65-F5344CB8AC3E}">
        <p14:creationId xmlns:p14="http://schemas.microsoft.com/office/powerpoint/2010/main" val="3721564807"/>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12BB-8956-48C1-99AE-BFB170945C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8EBE17-1A35-486D-B820-B8A149042A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E30602-B4DC-443A-91B7-40A5E67A4C25}"/>
              </a:ext>
            </a:extLst>
          </p:cNvPr>
          <p:cNvSpPr>
            <a:spLocks noGrp="1"/>
          </p:cNvSpPr>
          <p:nvPr>
            <p:ph type="dt" sz="half" idx="10"/>
          </p:nvPr>
        </p:nvSpPr>
        <p:spPr/>
        <p:txBody>
          <a:bodyPr/>
          <a:lstStyle/>
          <a:p>
            <a:fld id="{CA51BA47-9BAD-456B-B287-E6175229A1D7}" type="datetimeFigureOut">
              <a:rPr lang="en-GB" smtClean="0"/>
              <a:t>21/10/2020</a:t>
            </a:fld>
            <a:endParaRPr lang="en-GB"/>
          </a:p>
        </p:txBody>
      </p:sp>
      <p:sp>
        <p:nvSpPr>
          <p:cNvPr id="5" name="Footer Placeholder 4">
            <a:extLst>
              <a:ext uri="{FF2B5EF4-FFF2-40B4-BE49-F238E27FC236}">
                <a16:creationId xmlns:a16="http://schemas.microsoft.com/office/drawing/2014/main" id="{781D1688-8E9E-49BB-A415-CFF9ECB9B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4B073E-639E-43BF-8388-63452CB1866A}"/>
              </a:ext>
            </a:extLst>
          </p:cNvPr>
          <p:cNvSpPr>
            <a:spLocks noGrp="1"/>
          </p:cNvSpPr>
          <p:nvPr>
            <p:ph type="sldNum" sz="quarter" idx="12"/>
          </p:nvPr>
        </p:nvSpPr>
        <p:spPr/>
        <p:txBody>
          <a:bodyPr/>
          <a:lstStyle/>
          <a:p>
            <a:fld id="{EC24617A-3431-4997-A30E-6D4A82972FB9}" type="slidenum">
              <a:rPr lang="en-GB" smtClean="0"/>
              <a:t>‹#›</a:t>
            </a:fld>
            <a:endParaRPr lang="en-GB"/>
          </a:p>
        </p:txBody>
      </p:sp>
    </p:spTree>
    <p:extLst>
      <p:ext uri="{BB962C8B-B14F-4D97-AF65-F5344CB8AC3E}">
        <p14:creationId xmlns:p14="http://schemas.microsoft.com/office/powerpoint/2010/main" val="336732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89C0FA-B4D8-405A-AC60-03C5CD5170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9F1411-024B-4DA5-85D5-3F6A9BDBE0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B1F1DA-279A-4994-9619-37CAE2B53D5F}"/>
              </a:ext>
            </a:extLst>
          </p:cNvPr>
          <p:cNvSpPr>
            <a:spLocks noGrp="1"/>
          </p:cNvSpPr>
          <p:nvPr>
            <p:ph type="dt" sz="half" idx="10"/>
          </p:nvPr>
        </p:nvSpPr>
        <p:spPr/>
        <p:txBody>
          <a:bodyPr/>
          <a:lstStyle/>
          <a:p>
            <a:fld id="{CA51BA47-9BAD-456B-B287-E6175229A1D7}" type="datetimeFigureOut">
              <a:rPr lang="en-GB" smtClean="0"/>
              <a:t>21/10/2020</a:t>
            </a:fld>
            <a:endParaRPr lang="en-GB"/>
          </a:p>
        </p:txBody>
      </p:sp>
      <p:sp>
        <p:nvSpPr>
          <p:cNvPr id="5" name="Footer Placeholder 4">
            <a:extLst>
              <a:ext uri="{FF2B5EF4-FFF2-40B4-BE49-F238E27FC236}">
                <a16:creationId xmlns:a16="http://schemas.microsoft.com/office/drawing/2014/main" id="{36FB1AF2-73EC-48E4-AD38-59689CEA1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BC73E-A6AD-44C0-A1DE-2515DC3E33F0}"/>
              </a:ext>
            </a:extLst>
          </p:cNvPr>
          <p:cNvSpPr>
            <a:spLocks noGrp="1"/>
          </p:cNvSpPr>
          <p:nvPr>
            <p:ph type="sldNum" sz="quarter" idx="12"/>
          </p:nvPr>
        </p:nvSpPr>
        <p:spPr/>
        <p:txBody>
          <a:bodyPr/>
          <a:lstStyle/>
          <a:p>
            <a:fld id="{EC24617A-3431-4997-A30E-6D4A82972FB9}" type="slidenum">
              <a:rPr lang="en-GB" smtClean="0"/>
              <a:t>‹#›</a:t>
            </a:fld>
            <a:endParaRPr lang="en-GB"/>
          </a:p>
        </p:txBody>
      </p:sp>
    </p:spTree>
    <p:extLst>
      <p:ext uri="{BB962C8B-B14F-4D97-AF65-F5344CB8AC3E}">
        <p14:creationId xmlns:p14="http://schemas.microsoft.com/office/powerpoint/2010/main" val="1445106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Pielāgots izkārtojums">
    <p:bg>
      <p:bgRef idx="1001">
        <a:schemeClr val="bg1"/>
      </p:bgRef>
    </p:bg>
    <p:spTree>
      <p:nvGrpSpPr>
        <p:cNvPr id="1" name=""/>
        <p:cNvGrpSpPr/>
        <p:nvPr/>
      </p:nvGrpSpPr>
      <p:grpSpPr>
        <a:xfrm>
          <a:off x="0" y="0"/>
          <a:ext cx="0" cy="0"/>
          <a:chOff x="0" y="0"/>
          <a:chExt cx="0" cy="0"/>
        </a:xfrm>
      </p:grpSpPr>
      <p:sp>
        <p:nvSpPr>
          <p:cNvPr id="6" name="Virsraksta vietturis 1">
            <a:extLst>
              <a:ext uri="{FF2B5EF4-FFF2-40B4-BE49-F238E27FC236}">
                <a16:creationId xmlns:a16="http://schemas.microsoft.com/office/drawing/2014/main" id="{D2FAE8DD-5923-4758-A775-3EF659FB3628}"/>
              </a:ext>
            </a:extLst>
          </p:cNvPr>
          <p:cNvSpPr>
            <a:spLocks noGrp="1"/>
          </p:cNvSpPr>
          <p:nvPr>
            <p:ph type="title" hasCustomPrompt="1"/>
          </p:nvPr>
        </p:nvSpPr>
        <p:spPr>
          <a:xfrm>
            <a:off x="515938" y="476250"/>
            <a:ext cx="11160125" cy="1325563"/>
          </a:xfrm>
          <a:prstGeom prst="rect">
            <a:avLst/>
          </a:prstGeom>
        </p:spPr>
        <p:txBody>
          <a:bodyPr vert="horz" lIns="91440" tIns="45720" rIns="91440" bIns="45720" rtlCol="0" anchor="ctr">
            <a:normAutofit/>
          </a:bodyPr>
          <a:lstStyle>
            <a:lvl1pPr>
              <a:defRPr>
                <a:solidFill>
                  <a:schemeClr val="tx1"/>
                </a:solidFill>
              </a:defRPr>
            </a:lvl1pPr>
          </a:lstStyle>
          <a:p>
            <a:r>
              <a:rPr lang="lv-LV" dirty="0" err="1"/>
              <a:t>Title</a:t>
            </a:r>
            <a:r>
              <a:rPr lang="lv-LV" dirty="0"/>
              <a:t> </a:t>
            </a:r>
            <a:r>
              <a:rPr lang="lv-LV" dirty="0" err="1"/>
              <a:t>of</a:t>
            </a:r>
            <a:r>
              <a:rPr lang="lv-LV" dirty="0"/>
              <a:t> </a:t>
            </a:r>
            <a:r>
              <a:rPr lang="lv-LV" dirty="0" err="1"/>
              <a:t>the</a:t>
            </a:r>
            <a:r>
              <a:rPr lang="lv-LV" dirty="0"/>
              <a:t> </a:t>
            </a:r>
            <a:r>
              <a:rPr lang="lv-LV" dirty="0" err="1"/>
              <a:t>New</a:t>
            </a:r>
            <a:r>
              <a:rPr lang="lv-LV" dirty="0"/>
              <a:t> </a:t>
            </a:r>
            <a:r>
              <a:rPr lang="lv-LV" dirty="0" err="1"/>
              <a:t>section</a:t>
            </a:r>
            <a:endParaRPr lang="lv-LV" dirty="0"/>
          </a:p>
        </p:txBody>
      </p:sp>
      <p:sp>
        <p:nvSpPr>
          <p:cNvPr id="7" name="Teksta vietturis 2">
            <a:extLst>
              <a:ext uri="{FF2B5EF4-FFF2-40B4-BE49-F238E27FC236}">
                <a16:creationId xmlns:a16="http://schemas.microsoft.com/office/drawing/2014/main" id="{DB93B0E6-0D70-45F9-807E-FB1868D45FD7}"/>
              </a:ext>
            </a:extLst>
          </p:cNvPr>
          <p:cNvSpPr>
            <a:spLocks noGrp="1"/>
          </p:cNvSpPr>
          <p:nvPr>
            <p:ph idx="11" hasCustomPrompt="1"/>
          </p:nvPr>
        </p:nvSpPr>
        <p:spPr>
          <a:xfrm>
            <a:off x="4306886" y="2076580"/>
            <a:ext cx="3552827" cy="3632199"/>
          </a:xfrm>
          <a:prstGeom prst="rect">
            <a:avLst/>
          </a:prstGeom>
        </p:spPr>
        <p:txBody>
          <a:bodyPr vert="horz" lIns="91440" tIns="45720" rIns="91440" bIns="45720" rtlCol="0">
            <a:normAutofit/>
          </a:bodyPr>
          <a:lstStyle>
            <a:lvl1pPr marL="342900" indent="-342900">
              <a:buFontTx/>
              <a:buBlip>
                <a:blip r:embed="rId2"/>
              </a:buBlip>
              <a:defRPr sz="2000">
                <a:solidFill>
                  <a:schemeClr val="tx1"/>
                </a:solidFill>
                <a:latin typeface="Arial" panose="020B0604020202020204" pitchFamily="34" charset="0"/>
                <a:cs typeface="Arial" panose="020B0604020202020204" pitchFamily="34" charset="0"/>
              </a:defRPr>
            </a:lvl1pPr>
            <a:lvl2pPr marL="742950" indent="-285750">
              <a:buFontTx/>
              <a:buBlip>
                <a:blip r:embed="rId3"/>
              </a:buBlip>
              <a:defRPr sz="1800">
                <a:solidFill>
                  <a:schemeClr val="tx1">
                    <a:lumMod val="95000"/>
                  </a:schemeClr>
                </a:solidFill>
                <a:latin typeface="Arial" panose="020B0604020202020204" pitchFamily="34" charset="0"/>
                <a:cs typeface="Arial" panose="020B0604020202020204" pitchFamily="34" charset="0"/>
              </a:defRPr>
            </a:lvl2pPr>
            <a:lvl3pPr marL="1200150" indent="-285750">
              <a:buFontTx/>
              <a:buBlip>
                <a:blip r:embed="rId3"/>
              </a:buBlip>
              <a:defRPr sz="1600">
                <a:solidFill>
                  <a:schemeClr val="tx1">
                    <a:lumMod val="95000"/>
                  </a:schemeClr>
                </a:solidFill>
                <a:latin typeface="Arial" panose="020B0604020202020204" pitchFamily="34" charset="0"/>
                <a:cs typeface="Arial" panose="020B0604020202020204" pitchFamily="34" charset="0"/>
              </a:defRPr>
            </a:lvl3pPr>
            <a:lvl4pPr marL="1371600" indent="0">
              <a:buFontTx/>
              <a:buNone/>
              <a:defRPr sz="1600">
                <a:solidFill>
                  <a:schemeClr val="tx1">
                    <a:lumMod val="95000"/>
                  </a:schemeClr>
                </a:solidFill>
                <a:latin typeface="Arial" panose="020B0604020202020204" pitchFamily="34" charset="0"/>
                <a:cs typeface="Arial" panose="020B0604020202020204" pitchFamily="34" charset="0"/>
              </a:defRPr>
            </a:lvl4pPr>
          </a:lstStyle>
          <a:p>
            <a:pPr lvl="0"/>
            <a:r>
              <a:rPr lang="lv-LV" dirty="0" err="1"/>
              <a:t>Text</a:t>
            </a:r>
            <a:endParaRPr lang="lv-LV" dirty="0"/>
          </a:p>
        </p:txBody>
      </p:sp>
      <p:sp>
        <p:nvSpPr>
          <p:cNvPr id="8" name="Teksta vietturis 2">
            <a:extLst>
              <a:ext uri="{FF2B5EF4-FFF2-40B4-BE49-F238E27FC236}">
                <a16:creationId xmlns:a16="http://schemas.microsoft.com/office/drawing/2014/main" id="{8052CE27-EE9E-4082-953D-E2597582A3FE}"/>
              </a:ext>
            </a:extLst>
          </p:cNvPr>
          <p:cNvSpPr>
            <a:spLocks noGrp="1"/>
          </p:cNvSpPr>
          <p:nvPr>
            <p:ph idx="12" hasCustomPrompt="1"/>
          </p:nvPr>
        </p:nvSpPr>
        <p:spPr>
          <a:xfrm>
            <a:off x="515938" y="2076580"/>
            <a:ext cx="3600450" cy="3632199"/>
          </a:xfrm>
          <a:prstGeom prst="rect">
            <a:avLst/>
          </a:prstGeom>
        </p:spPr>
        <p:txBody>
          <a:bodyPr vert="horz" lIns="91440" tIns="45720" rIns="91440" bIns="45720" rtlCol="0">
            <a:normAutofit/>
          </a:bodyPr>
          <a:lstStyle>
            <a:lvl1pPr marL="342900" indent="-342900">
              <a:buFontTx/>
              <a:buBlip>
                <a:blip r:embed="rId2"/>
              </a:buBlip>
              <a:defRPr sz="2000">
                <a:solidFill>
                  <a:schemeClr val="tx1"/>
                </a:solidFill>
                <a:latin typeface="Arial" panose="020B0604020202020204" pitchFamily="34" charset="0"/>
                <a:cs typeface="Arial" panose="020B0604020202020204" pitchFamily="34" charset="0"/>
              </a:defRPr>
            </a:lvl1pPr>
            <a:lvl2pPr marL="742950" indent="-285750">
              <a:buFontTx/>
              <a:buBlip>
                <a:blip r:embed="rId3"/>
              </a:buBlip>
              <a:defRPr sz="1800">
                <a:solidFill>
                  <a:schemeClr val="tx1">
                    <a:lumMod val="95000"/>
                  </a:schemeClr>
                </a:solidFill>
                <a:latin typeface="Arial" panose="020B0604020202020204" pitchFamily="34" charset="0"/>
                <a:cs typeface="Arial" panose="020B0604020202020204" pitchFamily="34" charset="0"/>
              </a:defRPr>
            </a:lvl2pPr>
            <a:lvl3pPr marL="1200150" indent="-285750">
              <a:buFontTx/>
              <a:buBlip>
                <a:blip r:embed="rId3"/>
              </a:buBlip>
              <a:defRPr sz="1600">
                <a:solidFill>
                  <a:schemeClr val="tx1">
                    <a:lumMod val="95000"/>
                  </a:schemeClr>
                </a:solidFill>
                <a:latin typeface="Arial" panose="020B0604020202020204" pitchFamily="34" charset="0"/>
                <a:cs typeface="Arial" panose="020B0604020202020204" pitchFamily="34" charset="0"/>
              </a:defRPr>
            </a:lvl3pPr>
            <a:lvl4pPr marL="1371600" indent="0">
              <a:buFontTx/>
              <a:buNone/>
              <a:defRPr sz="1600">
                <a:solidFill>
                  <a:schemeClr val="tx1">
                    <a:lumMod val="95000"/>
                  </a:schemeClr>
                </a:solidFill>
                <a:latin typeface="Arial" panose="020B0604020202020204" pitchFamily="34" charset="0"/>
                <a:cs typeface="Arial" panose="020B0604020202020204" pitchFamily="34" charset="0"/>
              </a:defRPr>
            </a:lvl4pPr>
          </a:lstStyle>
          <a:p>
            <a:pPr lvl="0"/>
            <a:r>
              <a:rPr lang="lv-LV" dirty="0" err="1"/>
              <a:t>Text</a:t>
            </a:r>
            <a:endParaRPr lang="lv-LV" dirty="0"/>
          </a:p>
        </p:txBody>
      </p:sp>
      <p:pic>
        <p:nvPicPr>
          <p:cNvPr id="9" name="Grafika 8">
            <a:extLst>
              <a:ext uri="{FF2B5EF4-FFF2-40B4-BE49-F238E27FC236}">
                <a16:creationId xmlns:a16="http://schemas.microsoft.com/office/drawing/2014/main" id="{80B80583-6A42-4A55-A28A-BEF02D995B7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44" y="5956553"/>
            <a:ext cx="547200" cy="911356"/>
          </a:xfrm>
          <a:prstGeom prst="rect">
            <a:avLst/>
          </a:prstGeom>
        </p:spPr>
      </p:pic>
    </p:spTree>
    <p:extLst>
      <p:ext uri="{BB962C8B-B14F-4D97-AF65-F5344CB8AC3E}">
        <p14:creationId xmlns:p14="http://schemas.microsoft.com/office/powerpoint/2010/main" val="10673863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image" Target="../media/image1.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image" Target="../media/image2.sv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5.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11.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a 6">
            <a:extLst>
              <a:ext uri="{FF2B5EF4-FFF2-40B4-BE49-F238E27FC236}">
                <a16:creationId xmlns:a16="http://schemas.microsoft.com/office/drawing/2014/main" id="{3534020A-12E5-461E-9620-C7032A1F7BFF}"/>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142" y="5958424"/>
            <a:ext cx="545614" cy="908718"/>
          </a:xfrm>
          <a:prstGeom prst="rect">
            <a:avLst/>
          </a:prstGeom>
        </p:spPr>
      </p:pic>
      <p:sp>
        <p:nvSpPr>
          <p:cNvPr id="3" name="Slide_Number_Placeholder">
            <a:extLst>
              <a:ext uri="{FF2B5EF4-FFF2-40B4-BE49-F238E27FC236}">
                <a16:creationId xmlns:a16="http://schemas.microsoft.com/office/drawing/2014/main" id="{1D7487C5-201D-4AEA-B0CC-90F5655579DA}"/>
              </a:ext>
            </a:extLst>
          </p:cNvPr>
          <p:cNvSpPr>
            <a:spLocks noGrp="1"/>
          </p:cNvSpPr>
          <p:nvPr>
            <p:ph type="sldNum" sz="quarter" idx="4"/>
          </p:nvPr>
        </p:nvSpPr>
        <p:spPr>
          <a:xfrm>
            <a:off x="11643199" y="6494460"/>
            <a:ext cx="169918" cy="138499"/>
          </a:xfrm>
          <a:prstGeom prst="rect">
            <a:avLst/>
          </a:prstGeom>
        </p:spPr>
        <p:txBody>
          <a:bodyPr vert="horz" wrap="none" lIns="0" tIns="0" rIns="0" bIns="0" rtlCol="0" anchor="ctr">
            <a:spAutoFit/>
          </a:bodyPr>
          <a:lstStyle>
            <a:lvl1pPr algn="r" rtl="0" fontAlgn="base">
              <a:spcBef>
                <a:spcPct val="0"/>
              </a:spcBef>
              <a:spcAft>
                <a:spcPct val="0"/>
              </a:spcAft>
              <a:defRPr lang="en-US" sz="900" kern="1200" smtClean="0">
                <a:solidFill>
                  <a:schemeClr val="tx1"/>
                </a:solidFill>
                <a:latin typeface="Georgia" pitchFamily="18" charset="0"/>
                <a:ea typeface="+mn-ea"/>
                <a:cs typeface="Arial" charset="0"/>
              </a:defRPr>
            </a:lvl1pPr>
          </a:lstStyle>
          <a:p>
            <a:fld id="{A4E8FD29-E1D2-48C4-99D8-E65FB2387B86}" type="slidenum">
              <a:rPr lang="en-US" smtClean="0"/>
              <a:t>‹#›</a:t>
            </a:fld>
            <a:endParaRPr lang="en-US" dirty="0"/>
          </a:p>
        </p:txBody>
      </p:sp>
    </p:spTree>
    <p:extLst>
      <p:ext uri="{BB962C8B-B14F-4D97-AF65-F5344CB8AC3E}">
        <p14:creationId xmlns:p14="http://schemas.microsoft.com/office/powerpoint/2010/main" val="2607009028"/>
      </p:ext>
    </p:extLst>
  </p:cSld>
  <p:clrMap bg1="lt1" tx1="dk1" bg2="lt2" tx2="dk2" accent1="accent1" accent2="accent2" accent3="accent3" accent4="accent4" accent5="accent5" accent6="accent6" hlink="hlink" folHlink="folHlink"/>
  <p:sldLayoutIdLst>
    <p:sldLayoutId id="2147483653" r:id="rId1"/>
    <p:sldLayoutId id="2147483651" r:id="rId2"/>
    <p:sldLayoutId id="2147483655" r:id="rId3"/>
    <p:sldLayoutId id="2147483656" r:id="rId4"/>
    <p:sldLayoutId id="2147483657" r:id="rId5"/>
    <p:sldLayoutId id="2147483652" r:id="rId6"/>
    <p:sldLayoutId id="2147483679" r:id="rId7"/>
    <p:sldLayoutId id="2147483658" r:id="rId8"/>
    <p:sldLayoutId id="2147483663" r:id="rId9"/>
    <p:sldLayoutId id="2147483660" r:id="rId10"/>
    <p:sldLayoutId id="2147483659" r:id="rId11"/>
    <p:sldLayoutId id="2147483662" r:id="rId12"/>
    <p:sldLayoutId id="2147483661" r:id="rId13"/>
    <p:sldLayoutId id="2147483751" r:id="rId14"/>
    <p:sldLayoutId id="2147483649"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52" r:id="rId25"/>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Georgia" panose="02040502050405020303" pitchFamily="18" charset="0"/>
          <a:ea typeface="+mj-ea"/>
          <a:cs typeface="+mj-cs"/>
        </a:defRPr>
      </a:lvl1pPr>
    </p:titleStyle>
    <p:bodyStyle>
      <a:lvl1pPr marL="514350" indent="-514350" algn="l" defTabSz="914400" rtl="0" eaLnBrk="1" latinLnBrk="0" hangingPunct="1">
        <a:lnSpc>
          <a:spcPct val="90000"/>
        </a:lnSpc>
        <a:spcBef>
          <a:spcPts val="1000"/>
        </a:spcBef>
        <a:buFontTx/>
        <a:buBlip>
          <a:blip r:embed="rId29"/>
        </a:buBlip>
        <a:defRPr sz="2800"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FontTx/>
        <a:buBlip>
          <a:blip r:embed="rId29"/>
        </a:buBlip>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Tx/>
        <a:buBlip>
          <a:blip r:embed="rId29"/>
        </a:buBlip>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Tx/>
        <a:buBlip>
          <a:blip r:embed="rId29"/>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userDrawn="1">
          <p15:clr>
            <a:srgbClr val="F26B43"/>
          </p15:clr>
        </p15:guide>
        <p15:guide id="2" orient="horz" pos="3838" userDrawn="1">
          <p15:clr>
            <a:srgbClr val="F26B43"/>
          </p15:clr>
        </p15:guide>
        <p15:guide id="3" orient="horz" pos="459" userDrawn="1">
          <p15:clr>
            <a:srgbClr val="F26B43"/>
          </p15:clr>
        </p15:guide>
        <p15:guide id="4" orient="horz" pos="232" userDrawn="1">
          <p15:clr>
            <a:srgbClr val="F26B43"/>
          </p15:clr>
        </p15:guide>
        <p15:guide id="5" pos="325" userDrawn="1">
          <p15:clr>
            <a:srgbClr val="F26B43"/>
          </p15:clr>
        </p15:guide>
        <p15:guide id="6" pos="2593" userDrawn="1">
          <p15:clr>
            <a:srgbClr val="F26B43"/>
          </p15:clr>
        </p15:guide>
        <p15:guide id="7" pos="2706" userDrawn="1">
          <p15:clr>
            <a:srgbClr val="F26B43"/>
          </p15:clr>
        </p15:guide>
        <p15:guide id="8" pos="4974" userDrawn="1">
          <p15:clr>
            <a:srgbClr val="F26B43"/>
          </p15:clr>
        </p15:guide>
        <p15:guide id="9" pos="5087" userDrawn="1">
          <p15:clr>
            <a:srgbClr val="F26B43"/>
          </p15:clr>
        </p15:guide>
        <p15:guide id="10" pos="735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a 2">
            <a:extLst>
              <a:ext uri="{FF2B5EF4-FFF2-40B4-BE49-F238E27FC236}">
                <a16:creationId xmlns:a16="http://schemas.microsoft.com/office/drawing/2014/main" id="{FE7055C5-0F64-46D6-9F42-F06253BA7D8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142" y="5958424"/>
            <a:ext cx="545614" cy="908718"/>
          </a:xfrm>
          <a:prstGeom prst="rect">
            <a:avLst/>
          </a:prstGeom>
        </p:spPr>
      </p:pic>
      <p:sp>
        <p:nvSpPr>
          <p:cNvPr id="4" name="Slide_Number_Placeholder">
            <a:extLst>
              <a:ext uri="{FF2B5EF4-FFF2-40B4-BE49-F238E27FC236}">
                <a16:creationId xmlns:a16="http://schemas.microsoft.com/office/drawing/2014/main" id="{3719D22D-1C5C-43D9-AD27-FC37799F3F37}"/>
              </a:ext>
            </a:extLst>
          </p:cNvPr>
          <p:cNvSpPr>
            <a:spLocks noGrp="1"/>
          </p:cNvSpPr>
          <p:nvPr>
            <p:ph type="sldNum" sz="quarter" idx="4"/>
          </p:nvPr>
        </p:nvSpPr>
        <p:spPr>
          <a:xfrm>
            <a:off x="11643199" y="6494460"/>
            <a:ext cx="169918" cy="138499"/>
          </a:xfrm>
          <a:prstGeom prst="rect">
            <a:avLst/>
          </a:prstGeom>
        </p:spPr>
        <p:txBody>
          <a:bodyPr vert="horz" wrap="none" lIns="0" tIns="0" rIns="0" bIns="0" rtlCol="0" anchor="ctr">
            <a:spAutoFit/>
          </a:bodyPr>
          <a:lstStyle>
            <a:lvl1pPr algn="r" rtl="0" fontAlgn="base">
              <a:spcBef>
                <a:spcPct val="0"/>
              </a:spcBef>
              <a:spcAft>
                <a:spcPct val="0"/>
              </a:spcAft>
              <a:defRPr lang="en-US" sz="900" kern="1200" smtClean="0">
                <a:solidFill>
                  <a:schemeClr val="tx1"/>
                </a:solidFill>
                <a:latin typeface="Georgia" pitchFamily="18" charset="0"/>
                <a:ea typeface="+mn-ea"/>
                <a:cs typeface="Arial" charset="0"/>
              </a:defRPr>
            </a:lvl1pPr>
          </a:lstStyle>
          <a:p>
            <a:fld id="{A4E8FD29-E1D2-48C4-99D8-E65FB2387B86}" type="slidenum">
              <a:rPr lang="en-US" smtClean="0"/>
              <a:t>‹#›</a:t>
            </a:fld>
            <a:endParaRPr lang="en-US" dirty="0"/>
          </a:p>
        </p:txBody>
      </p:sp>
    </p:spTree>
    <p:extLst>
      <p:ext uri="{BB962C8B-B14F-4D97-AF65-F5344CB8AC3E}">
        <p14:creationId xmlns:p14="http://schemas.microsoft.com/office/powerpoint/2010/main" val="2383532536"/>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6" r:id="rId4"/>
    <p:sldLayoutId id="2147483680" r:id="rId5"/>
    <p:sldLayoutId id="2147483686" r:id="rId6"/>
    <p:sldLayoutId id="2147483687" r:id="rId7"/>
    <p:sldLayoutId id="2147483688" r:id="rId8"/>
    <p:sldLayoutId id="2147483689" r:id="rId9"/>
    <p:sldLayoutId id="2147483690" r:id="rId10"/>
    <p:sldLayoutId id="2147483691" r:id="rId11"/>
    <p:sldLayoutId id="2147483681" r:id="rId12"/>
    <p:sldLayoutId id="2147483682" r:id="rId13"/>
    <p:sldLayoutId id="2147483684" r:id="rId14"/>
    <p:sldLayoutId id="2147483683" r:id="rId15"/>
    <p:sldLayoutId id="2147483692" r:id="rId16"/>
    <p:sldLayoutId id="2147483693" r:id="rId17"/>
    <p:sldLayoutId id="2147483694" r:id="rId18"/>
    <p:sldLayoutId id="2147483695"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735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a 6">
            <a:extLst>
              <a:ext uri="{FF2B5EF4-FFF2-40B4-BE49-F238E27FC236}">
                <a16:creationId xmlns:a16="http://schemas.microsoft.com/office/drawing/2014/main" id="{3534020A-12E5-461E-9620-C7032A1F7B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2" y="5958424"/>
            <a:ext cx="545614" cy="908718"/>
          </a:xfrm>
          <a:prstGeom prst="rect">
            <a:avLst/>
          </a:prstGeom>
        </p:spPr>
      </p:pic>
      <p:sp>
        <p:nvSpPr>
          <p:cNvPr id="3" name="Slide_Number_Placeholder">
            <a:extLst>
              <a:ext uri="{FF2B5EF4-FFF2-40B4-BE49-F238E27FC236}">
                <a16:creationId xmlns:a16="http://schemas.microsoft.com/office/drawing/2014/main" id="{3EA62108-7998-42AF-AF9D-269D221B36BF}"/>
              </a:ext>
            </a:extLst>
          </p:cNvPr>
          <p:cNvSpPr>
            <a:spLocks noGrp="1"/>
          </p:cNvSpPr>
          <p:nvPr>
            <p:ph type="sldNum" sz="quarter" idx="4"/>
          </p:nvPr>
        </p:nvSpPr>
        <p:spPr>
          <a:xfrm>
            <a:off x="11643199" y="6494460"/>
            <a:ext cx="169918" cy="138499"/>
          </a:xfrm>
          <a:prstGeom prst="rect">
            <a:avLst/>
          </a:prstGeom>
        </p:spPr>
        <p:txBody>
          <a:bodyPr vert="horz" wrap="none" lIns="0" tIns="0" rIns="0" bIns="0" rtlCol="0" anchor="ctr">
            <a:spAutoFit/>
          </a:bodyPr>
          <a:lstStyle>
            <a:lvl1pPr algn="r" rtl="0" fontAlgn="base">
              <a:spcBef>
                <a:spcPct val="0"/>
              </a:spcBef>
              <a:spcAft>
                <a:spcPct val="0"/>
              </a:spcAft>
              <a:defRPr lang="en-US" sz="900" kern="1200" smtClean="0">
                <a:solidFill>
                  <a:schemeClr val="tx1"/>
                </a:solidFill>
                <a:latin typeface="Georgia" pitchFamily="18" charset="0"/>
                <a:ea typeface="+mn-ea"/>
                <a:cs typeface="Arial" charset="0"/>
              </a:defRPr>
            </a:lvl1pPr>
          </a:lstStyle>
          <a:p>
            <a:fld id="{A4E8FD29-E1D2-48C4-99D8-E65FB2387B86}" type="slidenum">
              <a:rPr lang="en-US" smtClean="0"/>
              <a:t>‹#›</a:t>
            </a:fld>
            <a:endParaRPr lang="en-US" dirty="0"/>
          </a:p>
        </p:txBody>
      </p:sp>
    </p:spTree>
    <p:extLst>
      <p:ext uri="{BB962C8B-B14F-4D97-AF65-F5344CB8AC3E}">
        <p14:creationId xmlns:p14="http://schemas.microsoft.com/office/powerpoint/2010/main" val="4292511909"/>
      </p:ext>
    </p:extLst>
  </p:cSld>
  <p:clrMap bg1="lt1" tx1="dk1" bg2="lt2" tx2="dk2" accent1="accent1" accent2="accent2" accent3="accent3" accent4="accent4" accent5="accent5" accent6="accent6" hlink="hlink" folHlink="folHlink"/>
  <p:sldLayoutIdLst>
    <p:sldLayoutId id="2147483741" r:id="rId1"/>
    <p:sldLayoutId id="2147483749" r:id="rId2"/>
    <p:sldLayoutId id="2147483750" r:id="rId3"/>
    <p:sldLayoutId id="2147483844" r:id="rId4"/>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Georgia" panose="02040502050405020303" pitchFamily="18" charset="0"/>
          <a:ea typeface="+mj-ea"/>
          <a:cs typeface="+mj-cs"/>
        </a:defRPr>
      </a:lvl1pPr>
    </p:titleStyle>
    <p:bodyStyle>
      <a:lvl1pPr marL="514350" indent="-514350" algn="l" defTabSz="914400" rtl="0" eaLnBrk="1" latinLnBrk="0" hangingPunct="1">
        <a:lnSpc>
          <a:spcPct val="90000"/>
        </a:lnSpc>
        <a:spcBef>
          <a:spcPts val="1000"/>
        </a:spcBef>
        <a:buFontTx/>
        <a:buBlip>
          <a:blip r:embed="rId8"/>
        </a:buBlip>
        <a:defRPr sz="2800"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FontTx/>
        <a:buBlip>
          <a:blip r:embed="rId8"/>
        </a:buBlip>
        <a:defRPr sz="2400" kern="1200">
          <a:solidFill>
            <a:schemeClr val="tx1"/>
          </a:solidFill>
          <a:latin typeface="+mn-lt"/>
          <a:ea typeface="+mn-ea"/>
          <a:cs typeface="+mn-cs"/>
        </a:defRPr>
      </a:lvl2pPr>
      <a:lvl3pPr marL="1371600" indent="-457200" algn="l" defTabSz="914400" rtl="0" eaLnBrk="1" latinLnBrk="0" hangingPunct="1">
        <a:lnSpc>
          <a:spcPct val="90000"/>
        </a:lnSpc>
        <a:spcBef>
          <a:spcPts val="500"/>
        </a:spcBef>
        <a:buFontTx/>
        <a:buBlip>
          <a:blip r:embed="rId8"/>
        </a:buBlip>
        <a:defRPr sz="2000" kern="1200">
          <a:solidFill>
            <a:schemeClr val="tx1"/>
          </a:solidFill>
          <a:latin typeface="+mn-lt"/>
          <a:ea typeface="+mn-ea"/>
          <a:cs typeface="+mn-cs"/>
        </a:defRPr>
      </a:lvl3pPr>
      <a:lvl4pPr marL="1714500" indent="-342900" algn="l" defTabSz="914400" rtl="0" eaLnBrk="1" latinLnBrk="0" hangingPunct="1">
        <a:lnSpc>
          <a:spcPct val="90000"/>
        </a:lnSpc>
        <a:spcBef>
          <a:spcPts val="500"/>
        </a:spcBef>
        <a:buFontTx/>
        <a:buBlip>
          <a:blip r:embed="rId8"/>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42">
          <p15:clr>
            <a:srgbClr val="F26B43"/>
          </p15:clr>
        </p15:guide>
        <p15:guide id="2" orient="horz" pos="3838">
          <p15:clr>
            <a:srgbClr val="F26B43"/>
          </p15:clr>
        </p15:guide>
        <p15:guide id="3" orient="horz" pos="459">
          <p15:clr>
            <a:srgbClr val="F26B43"/>
          </p15:clr>
        </p15:guide>
        <p15:guide id="4" orient="horz" pos="232">
          <p15:clr>
            <a:srgbClr val="F26B43"/>
          </p15:clr>
        </p15:guide>
        <p15:guide id="5" pos="325">
          <p15:clr>
            <a:srgbClr val="F26B43"/>
          </p15:clr>
        </p15:guide>
        <p15:guide id="6" pos="2593">
          <p15:clr>
            <a:srgbClr val="F26B43"/>
          </p15:clr>
        </p15:guide>
        <p15:guide id="7" pos="2706">
          <p15:clr>
            <a:srgbClr val="F26B43"/>
          </p15:clr>
        </p15:guide>
        <p15:guide id="8" pos="4974">
          <p15:clr>
            <a:srgbClr val="F26B43"/>
          </p15:clr>
        </p15:guide>
        <p15:guide id="9" pos="5087">
          <p15:clr>
            <a:srgbClr val="F26B43"/>
          </p15:clr>
        </p15:guide>
        <p15:guide id="10" pos="735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BDE8E7-D34E-4010-A897-6A9073754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D0BA38-7BF7-4B53-B196-A524C67F8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45574-F9BD-4D80-97B6-94B113A0E6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067EC-33A4-4B8C-B202-959D02CF42A9}" type="datetimeFigureOut">
              <a:rPr lang="en-US" smtClean="0"/>
              <a:t>10/21/2020</a:t>
            </a:fld>
            <a:endParaRPr lang="en-US"/>
          </a:p>
        </p:txBody>
      </p:sp>
      <p:sp>
        <p:nvSpPr>
          <p:cNvPr id="5" name="Footer Placeholder 4">
            <a:extLst>
              <a:ext uri="{FF2B5EF4-FFF2-40B4-BE49-F238E27FC236}">
                <a16:creationId xmlns:a16="http://schemas.microsoft.com/office/drawing/2014/main" id="{C114B89B-B6BB-43A9-88DB-AE580FA1E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B447D1-5CB6-4E78-BC4C-DFE462A6E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8FD29-E1D2-48C4-99D8-E65FB2387B86}" type="slidenum">
              <a:rPr lang="en-US" smtClean="0"/>
              <a:t>‹#›</a:t>
            </a:fld>
            <a:endParaRPr lang="en-US" dirty="0"/>
          </a:p>
        </p:txBody>
      </p:sp>
    </p:spTree>
    <p:extLst>
      <p:ext uri="{BB962C8B-B14F-4D97-AF65-F5344CB8AC3E}">
        <p14:creationId xmlns:p14="http://schemas.microsoft.com/office/powerpoint/2010/main" val="239855339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BDE8E7-D34E-4010-A897-6A90737547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D0BA38-7BF7-4B53-B196-A524C67F8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45574-F9BD-4D80-97B6-94B113A0E6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067EC-33A4-4B8C-B202-959D02CF42A9}" type="datetimeFigureOut">
              <a:rPr lang="en-US" smtClean="0"/>
              <a:t>10/21/2020</a:t>
            </a:fld>
            <a:endParaRPr lang="en-US"/>
          </a:p>
        </p:txBody>
      </p:sp>
      <p:sp>
        <p:nvSpPr>
          <p:cNvPr id="5" name="Footer Placeholder 4">
            <a:extLst>
              <a:ext uri="{FF2B5EF4-FFF2-40B4-BE49-F238E27FC236}">
                <a16:creationId xmlns:a16="http://schemas.microsoft.com/office/drawing/2014/main" id="{C114B89B-B6BB-43A9-88DB-AE580FA1E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B447D1-5CB6-4E78-BC4C-DFE462A6E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8FD29-E1D2-48C4-99D8-E65FB2387B86}" type="slidenum">
              <a:rPr lang="en-US" smtClean="0"/>
              <a:t>‹#›</a:t>
            </a:fld>
            <a:endParaRPr lang="en-US" dirty="0"/>
          </a:p>
        </p:txBody>
      </p:sp>
    </p:spTree>
    <p:extLst>
      <p:ext uri="{BB962C8B-B14F-4D97-AF65-F5344CB8AC3E}">
        <p14:creationId xmlns:p14="http://schemas.microsoft.com/office/powerpoint/2010/main" val="3136084535"/>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CEDAE8-97E4-4CCD-8DDF-B5A61E7EA6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9C8180-9DCC-4D3C-A50E-B2687BE53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7EEC10-DEB6-4C21-AC93-4978CB4FE7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1BA47-9BAD-456B-B287-E6175229A1D7}" type="datetimeFigureOut">
              <a:rPr lang="en-GB" smtClean="0"/>
              <a:t>21/10/2020</a:t>
            </a:fld>
            <a:endParaRPr lang="en-GB"/>
          </a:p>
        </p:txBody>
      </p:sp>
      <p:sp>
        <p:nvSpPr>
          <p:cNvPr id="5" name="Footer Placeholder 4">
            <a:extLst>
              <a:ext uri="{FF2B5EF4-FFF2-40B4-BE49-F238E27FC236}">
                <a16:creationId xmlns:a16="http://schemas.microsoft.com/office/drawing/2014/main" id="{1C303F6E-9FD1-4B8A-8F06-3AD580E7CB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999519-D11F-4554-AF73-9E99EB096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4617A-3431-4997-A30E-6D4A82972FB9}" type="slidenum">
              <a:rPr lang="en-GB" smtClean="0"/>
              <a:t>‹#›</a:t>
            </a:fld>
            <a:endParaRPr lang="en-GB"/>
          </a:p>
        </p:txBody>
      </p:sp>
      <p:pic>
        <p:nvPicPr>
          <p:cNvPr id="7" name="Picture 6">
            <a:extLst>
              <a:ext uri="{FF2B5EF4-FFF2-40B4-BE49-F238E27FC236}">
                <a16:creationId xmlns:a16="http://schemas.microsoft.com/office/drawing/2014/main" id="{56C87AE7-2E36-4978-9221-A6913303C3D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Tree>
    <p:extLst>
      <p:ext uri="{BB962C8B-B14F-4D97-AF65-F5344CB8AC3E}">
        <p14:creationId xmlns:p14="http://schemas.microsoft.com/office/powerpoint/2010/main" val="3966445100"/>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hyperlink" Target="mailto:sbbroker@sb.lt" TargetMode="External"/><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49.xml"/><Relationship Id="rId4" Type="http://schemas.openxmlformats.org/officeDocument/2006/relationships/image" Target="../media/image16.sv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49.xml"/><Relationship Id="rId4" Type="http://schemas.openxmlformats.org/officeDocument/2006/relationships/image" Target="../media/image16.svg"/></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0.xml"/><Relationship Id="rId5" Type="http://schemas.openxmlformats.org/officeDocument/2006/relationships/image" Target="../media/image24.jpeg"/><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hart" Target="../charts/chart2.xml"/><Relationship Id="rId7" Type="http://schemas.openxmlformats.org/officeDocument/2006/relationships/image" Target="../media/image28.svg"/><Relationship Id="rId2" Type="http://schemas.openxmlformats.org/officeDocument/2006/relationships/image" Target="../media/image11.png"/><Relationship Id="rId1" Type="http://schemas.openxmlformats.org/officeDocument/2006/relationships/slideLayout" Target="../slideLayouts/slideLayout50.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svg"/><Relationship Id="rId2" Type="http://schemas.openxmlformats.org/officeDocument/2006/relationships/image" Target="../media/image11.png"/><Relationship Id="rId1" Type="http://schemas.openxmlformats.org/officeDocument/2006/relationships/slideLayout" Target="../slideLayouts/slideLayout50.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0.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3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1.png"/><Relationship Id="rId1" Type="http://schemas.openxmlformats.org/officeDocument/2006/relationships/slideLayout" Target="../slideLayouts/slideLayout50.xml"/><Relationship Id="rId5" Type="http://schemas.openxmlformats.org/officeDocument/2006/relationships/chart" Target="../charts/chart8.xml"/><Relationship Id="rId4" Type="http://schemas.openxmlformats.org/officeDocument/2006/relationships/chart" Target="../charts/chart7.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1.png"/><Relationship Id="rId1" Type="http://schemas.openxmlformats.org/officeDocument/2006/relationships/slideLayout" Target="../slideLayouts/slideLayout50.xml"/><Relationship Id="rId4" Type="http://schemas.openxmlformats.org/officeDocument/2006/relationships/chart" Target="../charts/chart10.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1.png"/><Relationship Id="rId1" Type="http://schemas.openxmlformats.org/officeDocument/2006/relationships/slideLayout" Target="../slideLayouts/slideLayout50.xml"/><Relationship Id="rId4" Type="http://schemas.openxmlformats.org/officeDocument/2006/relationships/chart" Target="../charts/char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1.png"/><Relationship Id="rId1" Type="http://schemas.openxmlformats.org/officeDocument/2006/relationships/slideLayout" Target="../slideLayouts/slideLayout50.xml"/><Relationship Id="rId4" Type="http://schemas.openxmlformats.org/officeDocument/2006/relationships/chart" Target="../charts/char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xml"/><Relationship Id="rId1" Type="http://schemas.openxmlformats.org/officeDocument/2006/relationships/slideLayout" Target="../slideLayouts/slideLayout50.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49.xml"/><Relationship Id="rId4" Type="http://schemas.openxmlformats.org/officeDocument/2006/relationships/image" Target="../media/image16.sv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0.xml"/><Relationship Id="rId4" Type="http://schemas.openxmlformats.org/officeDocument/2006/relationships/hyperlink" Target="http://www.capitalica.lt/"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4.xml"/><Relationship Id="rId1" Type="http://schemas.openxmlformats.org/officeDocument/2006/relationships/slideLayout" Target="../slideLayouts/slideLayout49.xml"/><Relationship Id="rId4" Type="http://schemas.openxmlformats.org/officeDocument/2006/relationships/hyperlink" Target="https://capitalica.lt/e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info@capitalica.lt" TargetMode="External"/><Relationship Id="rId2" Type="http://schemas.openxmlformats.org/officeDocument/2006/relationships/image" Target="../media/image11.png"/><Relationship Id="rId1" Type="http://schemas.openxmlformats.org/officeDocument/2006/relationships/slideLayout" Target="../slideLayouts/slideLayout50.xml"/><Relationship Id="rId4" Type="http://schemas.openxmlformats.org/officeDocument/2006/relationships/hyperlink" Target="http://www.capitalica.l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3862126"/>
            <a:ext cx="12191999" cy="1877437"/>
          </a:xfrm>
          <a:prstGeom prst="rect">
            <a:avLst/>
          </a:prstGeom>
          <a:solidFill>
            <a:schemeClr val="tx2">
              <a:alpha val="50000"/>
            </a:schemeClr>
          </a:solidFill>
        </p:spPr>
        <p:txBody>
          <a:bodyPr wrap="square">
            <a:spAutoFit/>
          </a:bodyPr>
          <a:lstStyle/>
          <a:p>
            <a:pPr algn="ctr"/>
            <a:r>
              <a:rPr lang="en-US" sz="5400" dirty="0">
                <a:solidFill>
                  <a:schemeClr val="bg1"/>
                </a:solidFill>
                <a:latin typeface="Museo 100" charset="0"/>
              </a:rPr>
              <a:t>CAPITALICA BALTIC REAL ESTATE FUND I</a:t>
            </a:r>
          </a:p>
          <a:p>
            <a:pPr algn="ctr"/>
            <a:r>
              <a:rPr lang="en-US" sz="3200" dirty="0">
                <a:solidFill>
                  <a:schemeClr val="bg1"/>
                </a:solidFill>
                <a:latin typeface="Museo 100" charset="0"/>
              </a:rPr>
              <a:t>Reference Document</a:t>
            </a:r>
            <a:br>
              <a:rPr lang="lt-LT" sz="2000" dirty="0">
                <a:solidFill>
                  <a:schemeClr val="bg1"/>
                </a:solidFill>
                <a:latin typeface="Museo 100" charset="0"/>
              </a:rPr>
            </a:br>
            <a:endParaRPr lang="lt-LT" sz="500" dirty="0">
              <a:solidFill>
                <a:schemeClr val="bg1"/>
              </a:solidFill>
              <a:latin typeface="Museo 100" charset="0"/>
            </a:endParaRPr>
          </a:p>
          <a:p>
            <a:pPr algn="ctr"/>
            <a:endParaRPr lang="lt-LT" sz="500" dirty="0">
              <a:solidFill>
                <a:schemeClr val="bg1"/>
              </a:solidFill>
              <a:latin typeface="Museo 100" charset="0"/>
            </a:endParaRPr>
          </a:p>
          <a:p>
            <a:pPr algn="ctr"/>
            <a:r>
              <a:rPr lang="en-US" sz="2000" dirty="0">
                <a:solidFill>
                  <a:schemeClr val="bg1"/>
                </a:solidFill>
                <a:latin typeface="Museo 100" charset="0"/>
              </a:rPr>
              <a:t>October</a:t>
            </a:r>
            <a:r>
              <a:rPr lang="lt-LT" sz="2000" dirty="0">
                <a:solidFill>
                  <a:schemeClr val="bg1"/>
                </a:solidFill>
                <a:latin typeface="Museo 100" charset="0"/>
              </a:rPr>
              <a:t> 2020 </a:t>
            </a:r>
            <a:endParaRPr lang="lt-LT" sz="2000" dirty="0">
              <a:solidFill>
                <a:schemeClr val="bg1"/>
              </a:solidFill>
              <a:latin typeface="Museo 100" charset="0"/>
              <a:ea typeface="Museo 100" charset="0"/>
              <a:cs typeface="Museo 100" charset="0"/>
            </a:endParaRPr>
          </a:p>
        </p:txBody>
      </p:sp>
      <p:sp>
        <p:nvSpPr>
          <p:cNvPr id="2" name="TextBox 1">
            <a:extLst>
              <a:ext uri="{FF2B5EF4-FFF2-40B4-BE49-F238E27FC236}">
                <a16:creationId xmlns:a16="http://schemas.microsoft.com/office/drawing/2014/main" id="{3CB541F2-E33C-4566-A174-B697396A0D5D}"/>
              </a:ext>
            </a:extLst>
          </p:cNvPr>
          <p:cNvSpPr txBox="1"/>
          <p:nvPr/>
        </p:nvSpPr>
        <p:spPr>
          <a:xfrm>
            <a:off x="0" y="5767754"/>
            <a:ext cx="12192000" cy="1090246"/>
          </a:xfrm>
          <a:prstGeom prst="rect">
            <a:avLst/>
          </a:prstGeom>
          <a:solidFill>
            <a:schemeClr val="bg1"/>
          </a:solidFill>
        </p:spPr>
        <p:txBody>
          <a:bodyPr wrap="square" rtlCol="0">
            <a:spAutoFit/>
          </a:bodyPr>
          <a:lstStyle/>
          <a:p>
            <a:endParaRPr lang="en-US" dirty="0"/>
          </a:p>
        </p:txBody>
      </p:sp>
      <p:sp>
        <p:nvSpPr>
          <p:cNvPr id="4" name="Text Box 2">
            <a:extLst>
              <a:ext uri="{FF2B5EF4-FFF2-40B4-BE49-F238E27FC236}">
                <a16:creationId xmlns:a16="http://schemas.microsoft.com/office/drawing/2014/main" id="{6C612B1F-BE0E-4F54-B71B-E57BDF3EF022}"/>
              </a:ext>
            </a:extLst>
          </p:cNvPr>
          <p:cNvSpPr txBox="1">
            <a:spLocks noChangeArrowheads="1"/>
          </p:cNvSpPr>
          <p:nvPr/>
        </p:nvSpPr>
        <p:spPr bwMode="auto">
          <a:xfrm>
            <a:off x="468289" y="5951727"/>
            <a:ext cx="1742002" cy="707886"/>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2400" b="1" dirty="0">
                <a:solidFill>
                  <a:srgbClr val="524D47"/>
                </a:solidFill>
                <a:effectLst/>
                <a:latin typeface="+mj-lt"/>
              </a:rPr>
              <a:t>€</a:t>
            </a:r>
            <a:r>
              <a:rPr lang="en-US" sz="2400" b="1" dirty="0">
                <a:solidFill>
                  <a:srgbClr val="524D47"/>
                </a:solidFill>
                <a:latin typeface="+mj-lt"/>
              </a:rPr>
              <a:t>60</a:t>
            </a:r>
            <a:r>
              <a:rPr lang="en-US" sz="2400" b="1" dirty="0">
                <a:solidFill>
                  <a:srgbClr val="524D47"/>
                </a:solidFill>
                <a:effectLst/>
                <a:latin typeface="+mj-lt"/>
              </a:rPr>
              <a:t>.4 M</a:t>
            </a:r>
            <a:endParaRPr lang="lt-LT" sz="2400" b="1" dirty="0">
              <a:solidFill>
                <a:srgbClr val="524D47"/>
              </a:solidFill>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solidFill>
                  <a:srgbClr val="524D47"/>
                </a:solidFill>
                <a:effectLst/>
                <a:latin typeface="+mj-lt"/>
              </a:rPr>
              <a:t>PROPERTY VALUE</a:t>
            </a:r>
          </a:p>
        </p:txBody>
      </p:sp>
      <p:pic>
        <p:nvPicPr>
          <p:cNvPr id="5" name="Picture 4">
            <a:extLst>
              <a:ext uri="{FF2B5EF4-FFF2-40B4-BE49-F238E27FC236}">
                <a16:creationId xmlns:a16="http://schemas.microsoft.com/office/drawing/2014/main" id="{42CE1A36-893C-457B-B821-365BE4B00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4492" y="5875331"/>
            <a:ext cx="899219" cy="784282"/>
          </a:xfrm>
          <a:prstGeom prst="rect">
            <a:avLst/>
          </a:prstGeom>
        </p:spPr>
      </p:pic>
      <p:sp>
        <p:nvSpPr>
          <p:cNvPr id="7" name="Text Box 2">
            <a:extLst>
              <a:ext uri="{FF2B5EF4-FFF2-40B4-BE49-F238E27FC236}">
                <a16:creationId xmlns:a16="http://schemas.microsoft.com/office/drawing/2014/main" id="{A38835AA-3BD5-4128-81E6-ED0933C7CDEE}"/>
              </a:ext>
            </a:extLst>
          </p:cNvPr>
          <p:cNvSpPr txBox="1">
            <a:spLocks noChangeArrowheads="1"/>
          </p:cNvSpPr>
          <p:nvPr/>
        </p:nvSpPr>
        <p:spPr bwMode="auto">
          <a:xfrm>
            <a:off x="3313327" y="5949283"/>
            <a:ext cx="1607820" cy="707886"/>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2400" b="1" dirty="0">
                <a:solidFill>
                  <a:srgbClr val="524D47"/>
                </a:solidFill>
                <a:effectLst/>
                <a:latin typeface="+mj-lt"/>
              </a:rPr>
              <a:t>€2</a:t>
            </a:r>
            <a:r>
              <a:rPr lang="en-US" sz="2400" b="1" dirty="0">
                <a:solidFill>
                  <a:srgbClr val="524D47"/>
                </a:solidFill>
                <a:latin typeface="+mj-lt"/>
              </a:rPr>
              <a:t>8</a:t>
            </a:r>
            <a:r>
              <a:rPr lang="en-US" sz="2400" b="1" dirty="0">
                <a:solidFill>
                  <a:srgbClr val="524D47"/>
                </a:solidFill>
                <a:effectLst/>
                <a:latin typeface="+mj-lt"/>
              </a:rPr>
              <a:t>.7 M </a:t>
            </a:r>
            <a:endParaRPr lang="lt-LT" sz="2400" b="1" dirty="0">
              <a:solidFill>
                <a:srgbClr val="524D47"/>
              </a:solidFill>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solidFill>
                  <a:srgbClr val="524D47"/>
                </a:solidFill>
                <a:effectLst/>
                <a:latin typeface="+mj-lt"/>
              </a:rPr>
              <a:t>EQUITY</a:t>
            </a:r>
          </a:p>
        </p:txBody>
      </p:sp>
      <p:sp>
        <p:nvSpPr>
          <p:cNvPr id="8" name="Text Box 2">
            <a:extLst>
              <a:ext uri="{FF2B5EF4-FFF2-40B4-BE49-F238E27FC236}">
                <a16:creationId xmlns:a16="http://schemas.microsoft.com/office/drawing/2014/main" id="{47DEB437-5ED7-4B88-BBE4-502CD48B9F39}"/>
              </a:ext>
            </a:extLst>
          </p:cNvPr>
          <p:cNvSpPr txBox="1">
            <a:spLocks noChangeArrowheads="1"/>
          </p:cNvSpPr>
          <p:nvPr/>
        </p:nvSpPr>
        <p:spPr bwMode="auto">
          <a:xfrm>
            <a:off x="8765519" y="5958934"/>
            <a:ext cx="1402421" cy="707886"/>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lt-LT" sz="2400" b="1" dirty="0">
                <a:solidFill>
                  <a:srgbClr val="524D47"/>
                </a:solidFill>
                <a:latin typeface="+mj-lt"/>
              </a:rPr>
              <a:t>3</a:t>
            </a:r>
            <a:r>
              <a:rPr lang="en-US" sz="2400" b="1" dirty="0">
                <a:solidFill>
                  <a:srgbClr val="524D47"/>
                </a:solidFill>
                <a:effectLst/>
                <a:latin typeface="+mj-lt"/>
              </a:rPr>
              <a:t> year</a:t>
            </a:r>
            <a:r>
              <a:rPr lang="lt-LT" sz="2400" b="1" dirty="0">
                <a:solidFill>
                  <a:srgbClr val="524D47"/>
                </a:solidFill>
                <a:latin typeface="+mj-lt"/>
              </a:rPr>
              <a:t>s</a:t>
            </a:r>
          </a:p>
          <a:p>
            <a:pPr marL="0" marR="0" algn="ctr">
              <a:spcBef>
                <a:spcPts val="0"/>
              </a:spcBef>
              <a:spcAft>
                <a:spcPts val="0"/>
              </a:spcAft>
            </a:pPr>
            <a:r>
              <a:rPr lang="lt-LT" sz="1600" dirty="0">
                <a:solidFill>
                  <a:srgbClr val="524D47"/>
                </a:solidFill>
                <a:latin typeface="+mj-lt"/>
              </a:rPr>
              <a:t>TERM</a:t>
            </a:r>
            <a:endParaRPr lang="lt-LT" sz="1600" dirty="0">
              <a:solidFill>
                <a:srgbClr val="524D47"/>
              </a:solidFill>
              <a:effectLst/>
              <a:latin typeface="+mj-lt"/>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37BEDB0B-8EE6-4D9B-9B92-64E65E33D34B}"/>
              </a:ext>
            </a:extLst>
          </p:cNvPr>
          <p:cNvSpPr txBox="1">
            <a:spLocks noChangeArrowheads="1"/>
          </p:cNvSpPr>
          <p:nvPr/>
        </p:nvSpPr>
        <p:spPr bwMode="auto">
          <a:xfrm>
            <a:off x="6024183" y="5958934"/>
            <a:ext cx="1638300" cy="707886"/>
          </a:xfrm>
          <a:prstGeom prst="rect">
            <a:avLst/>
          </a:prstGeom>
          <a:noFill/>
          <a:ln w="9525">
            <a:no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lt-LT" sz="2400" b="1" dirty="0">
                <a:solidFill>
                  <a:srgbClr val="524D47"/>
                </a:solidFill>
                <a:latin typeface="+mj-lt"/>
              </a:rPr>
              <a:t>5</a:t>
            </a:r>
            <a:r>
              <a:rPr lang="en-US" sz="2400" b="1" dirty="0">
                <a:solidFill>
                  <a:srgbClr val="524D47"/>
                </a:solidFill>
                <a:latin typeface="+mj-lt"/>
              </a:rPr>
              <a:t>.5 – 6.5</a:t>
            </a:r>
            <a:r>
              <a:rPr lang="lt-LT" sz="2400" b="1" dirty="0">
                <a:solidFill>
                  <a:srgbClr val="524D47"/>
                </a:solidFill>
                <a:latin typeface="+mj-lt"/>
              </a:rPr>
              <a:t> </a:t>
            </a:r>
            <a:r>
              <a:rPr lang="en-US" sz="2400" b="1" dirty="0">
                <a:solidFill>
                  <a:srgbClr val="524D47"/>
                </a:solidFill>
                <a:effectLst/>
                <a:latin typeface="+mj-lt"/>
              </a:rPr>
              <a:t>%</a:t>
            </a:r>
            <a:endParaRPr lang="lt-LT" sz="2400" b="1" dirty="0">
              <a:solidFill>
                <a:srgbClr val="524D47"/>
              </a:solidFill>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1600" dirty="0">
                <a:solidFill>
                  <a:srgbClr val="524D47"/>
                </a:solidFill>
                <a:effectLst/>
                <a:latin typeface="+mj-lt"/>
              </a:rPr>
              <a:t>INTEREST</a:t>
            </a:r>
            <a:endParaRPr lang="lt-LT" sz="1600" dirty="0">
              <a:solidFill>
                <a:srgbClr val="524D47"/>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804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RISKS RELATED TO THE ISSUER (I/V</a:t>
            </a:r>
            <a:r>
              <a:rPr lang="lt-LT" sz="2800" dirty="0">
                <a:solidFill>
                  <a:sysClr val="windowText" lastClr="000000"/>
                </a:solidFill>
              </a:rPr>
              <a:t>I</a:t>
            </a:r>
            <a:r>
              <a:rPr lang="en-US" sz="2800" dirty="0">
                <a:solidFill>
                  <a:sysClr val="windowText" lastClr="000000"/>
                </a:solidFill>
              </a:rPr>
              <a:t>)</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10</a:t>
            </a:fld>
            <a:endParaRPr lang="en-US" sz="1300" dirty="0">
              <a:solidFill>
                <a:schemeClr val="bg1">
                  <a:lumMod val="50000"/>
                </a:schemeClr>
              </a:solidFill>
            </a:endParaRPr>
          </a:p>
        </p:txBody>
      </p:sp>
      <p:graphicFrame>
        <p:nvGraphicFramePr>
          <p:cNvPr id="2" name="Table 2">
            <a:extLst>
              <a:ext uri="{FF2B5EF4-FFF2-40B4-BE49-F238E27FC236}">
                <a16:creationId xmlns:a16="http://schemas.microsoft.com/office/drawing/2014/main" id="{F39DFC06-CFD1-419A-B9F8-A454F763DA9F}"/>
              </a:ext>
            </a:extLst>
          </p:cNvPr>
          <p:cNvGraphicFramePr>
            <a:graphicFrameLocks noGrp="1"/>
          </p:cNvGraphicFramePr>
          <p:nvPr>
            <p:extLst>
              <p:ext uri="{D42A27DB-BD31-4B8C-83A1-F6EECF244321}">
                <p14:modId xmlns:p14="http://schemas.microsoft.com/office/powerpoint/2010/main" val="3249711514"/>
              </p:ext>
            </p:extLst>
          </p:nvPr>
        </p:nvGraphicFramePr>
        <p:xfrm>
          <a:off x="537329" y="2019171"/>
          <a:ext cx="11321591" cy="4598778"/>
        </p:xfrm>
        <a:graphic>
          <a:graphicData uri="http://schemas.openxmlformats.org/drawingml/2006/table">
            <a:tbl>
              <a:tblPr firstRow="1" bandRow="1">
                <a:tableStyleId>{5C22544A-7EE6-4342-B048-85BDC9FD1C3A}</a:tableStyleId>
              </a:tblPr>
              <a:tblGrid>
                <a:gridCol w="1808163">
                  <a:extLst>
                    <a:ext uri="{9D8B030D-6E8A-4147-A177-3AD203B41FA5}">
                      <a16:colId xmlns:a16="http://schemas.microsoft.com/office/drawing/2014/main" val="1056575687"/>
                    </a:ext>
                  </a:extLst>
                </a:gridCol>
                <a:gridCol w="9513428">
                  <a:extLst>
                    <a:ext uri="{9D8B030D-6E8A-4147-A177-3AD203B41FA5}">
                      <a16:colId xmlns:a16="http://schemas.microsoft.com/office/drawing/2014/main" val="4011003237"/>
                    </a:ext>
                  </a:extLst>
                </a:gridCol>
              </a:tblGrid>
              <a:tr h="618467">
                <a:tc>
                  <a:txBody>
                    <a:bodyPr/>
                    <a:lstStyle/>
                    <a:p>
                      <a:pPr algn="l"/>
                      <a:r>
                        <a:rPr lang="en-US" sz="1400" b="0" dirty="0">
                          <a:solidFill>
                            <a:schemeClr val="tx1"/>
                          </a:solidFill>
                        </a:rPr>
                        <a:t>CREDIT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400" b="0" dirty="0">
                          <a:solidFill>
                            <a:schemeClr val="tx1"/>
                          </a:solidFill>
                        </a:rPr>
                        <a:t>It is a potential loss which could arise due to the failure of the Issuer to meet its contractual obligations or due to improper fulfilment of these obligations, which occurred due to the Issuer‘s business failure or other factors.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954664"/>
                  </a:ext>
                </a:extLst>
              </a:tr>
              <a:tr h="584462">
                <a:tc>
                  <a:txBody>
                    <a:bodyPr/>
                    <a:lstStyle/>
                    <a:p>
                      <a:pPr algn="l"/>
                      <a:r>
                        <a:rPr lang="en-US" sz="1400" dirty="0"/>
                        <a:t>LIQUIDITY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dk1"/>
                          </a:solidFill>
                          <a:latin typeface="+mn-lt"/>
                          <a:ea typeface="+mn-ea"/>
                          <a:cs typeface="+mn-cs"/>
                        </a:rPr>
                        <a:t>It is an ability to incur losses or have greater expenses due to the fact that the Issuer cannot fulfill its obligations related to payments in time.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748567"/>
                  </a:ext>
                </a:extLst>
              </a:tr>
              <a:tr h="1065229">
                <a:tc>
                  <a:txBody>
                    <a:bodyPr/>
                    <a:lstStyle/>
                    <a:p>
                      <a:pPr algn="l"/>
                      <a:r>
                        <a:rPr lang="en-US" sz="1400" dirty="0"/>
                        <a:t>INTEREST RATE AND FUNDING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400" kern="1200" baseline="0" noProof="0" dirty="0">
                          <a:solidFill>
                            <a:schemeClr val="tx1"/>
                          </a:solidFill>
                          <a:latin typeface="+mn-lt"/>
                          <a:ea typeface="+mn-ea"/>
                          <a:cs typeface="+mn-cs"/>
                        </a:rPr>
                        <a:t>In case of a rapid economic recovery or inflation increase, central banks may decide to increase the interest rates which can increase the cost of servicing loans taken for Company‘s investments, which would have a negative impact on the Company‘s return. If the economic situation worsens, it may be difficult or expensive to obtain financing for the acquisition of new investment objects or to refinance the expiring loan agreements, which would negatively affect the Company‘s return.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148876"/>
                  </a:ext>
                </a:extLst>
              </a:tr>
              <a:tr h="575035">
                <a:tc>
                  <a:txBody>
                    <a:bodyPr/>
                    <a:lstStyle/>
                    <a:p>
                      <a:pPr algn="l"/>
                      <a:r>
                        <a:rPr lang="en-US" sz="1400" dirty="0"/>
                        <a:t>OPERATIONAL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dk1"/>
                          </a:solidFill>
                          <a:latin typeface="+mn-lt"/>
                          <a:ea typeface="+mn-ea"/>
                          <a:cs typeface="+mn-cs"/>
                        </a:rPr>
                        <a:t>Risk of loss due to inadequate or unenforceable processes of internal control of the Company, employee errors and illegal actions and software malfunctions.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958774"/>
                  </a:ext>
                </a:extLst>
              </a:tr>
              <a:tr h="810705">
                <a:tc>
                  <a:txBody>
                    <a:bodyPr/>
                    <a:lstStyle/>
                    <a:p>
                      <a:pPr algn="l"/>
                      <a:r>
                        <a:rPr lang="en-US" sz="1400" dirty="0"/>
                        <a:t>TAX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baseline="0" noProof="0" dirty="0">
                          <a:solidFill>
                            <a:schemeClr val="tx1"/>
                          </a:solidFill>
                          <a:latin typeface="+mn-lt"/>
                          <a:ea typeface="+mn-ea"/>
                          <a:cs typeface="+mn-cs"/>
                        </a:rPr>
                        <a:t>If the economic conditions and the country‘s governing forces change, there is a risk that land, real estate, value-added, profit and other taxes will increase. The Company will follow the possible course of the change in tax and seek to enter into agreements in tax conditions that are favorable for the Company and without violating any laws. </a:t>
                      </a:r>
                      <a:endParaRPr lang="en-US" sz="1400" kern="1200" noProof="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0688046"/>
                  </a:ext>
                </a:extLst>
              </a:tr>
              <a:tr h="820132">
                <a:tc>
                  <a:txBody>
                    <a:bodyPr/>
                    <a:lstStyle/>
                    <a:p>
                      <a:pPr algn="l"/>
                      <a:r>
                        <a:rPr lang="en-US" sz="1400" dirty="0"/>
                        <a:t>INVESTMENT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baseline="0" noProof="0" dirty="0">
                          <a:solidFill>
                            <a:schemeClr val="tx1"/>
                          </a:solidFill>
                          <a:latin typeface="+mn-lt"/>
                          <a:ea typeface="+mn-ea"/>
                          <a:cs typeface="+mn-cs"/>
                        </a:rPr>
                        <a:t>The value of a particular real estate purchased by the Company may decrease due to the tenants that terminate the agreements unexpectedly, who are late to pay, or the decrease of the rental price. Also, the value of real estate may decrease due to natural disasters and similar events which could require additional investments in order to restore the real estate value. Therefore, there is a risk that the Company may not achieve the results set which could result in the Issuer‘s insolvency.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0209196"/>
                  </a:ext>
                </a:extLst>
              </a:tr>
            </a:tbl>
          </a:graphicData>
        </a:graphic>
      </p:graphicFrame>
      <p:sp>
        <p:nvSpPr>
          <p:cNvPr id="3" name="Rectangle 2">
            <a:extLst>
              <a:ext uri="{FF2B5EF4-FFF2-40B4-BE49-F238E27FC236}">
                <a16:creationId xmlns:a16="http://schemas.microsoft.com/office/drawing/2014/main" id="{8AB05CA7-173E-420A-90E5-3587FB02BA90}"/>
              </a:ext>
            </a:extLst>
          </p:cNvPr>
          <p:cNvSpPr/>
          <p:nvPr/>
        </p:nvSpPr>
        <p:spPr>
          <a:xfrm>
            <a:off x="537329" y="1769822"/>
            <a:ext cx="4089966" cy="307777"/>
          </a:xfrm>
          <a:prstGeom prst="rect">
            <a:avLst/>
          </a:prstGeom>
        </p:spPr>
        <p:txBody>
          <a:bodyPr wrap="none">
            <a:spAutoFit/>
          </a:bodyPr>
          <a:lstStyle/>
          <a:p>
            <a:r>
              <a:rPr lang="en-US" sz="1400" dirty="0"/>
              <a:t>Below are the risks related to the Issuer of the Bonds:</a:t>
            </a:r>
          </a:p>
        </p:txBody>
      </p:sp>
    </p:spTree>
    <p:extLst>
      <p:ext uri="{BB962C8B-B14F-4D97-AF65-F5344CB8AC3E}">
        <p14:creationId xmlns:p14="http://schemas.microsoft.com/office/powerpoint/2010/main" val="1616783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RISKS RELATED TO ISSUED BONDS (II/V</a:t>
            </a:r>
            <a:r>
              <a:rPr lang="lt-LT" sz="2800" dirty="0">
                <a:solidFill>
                  <a:sysClr val="windowText" lastClr="000000"/>
                </a:solidFill>
              </a:rPr>
              <a:t>I</a:t>
            </a:r>
            <a:r>
              <a:rPr lang="en-US" sz="2800" dirty="0">
                <a:solidFill>
                  <a:sysClr val="windowText" lastClr="000000"/>
                </a:solidFill>
              </a:rPr>
              <a:t>)</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11</a:t>
            </a:fld>
            <a:endParaRPr lang="en-US" sz="1300" dirty="0">
              <a:solidFill>
                <a:schemeClr val="bg1">
                  <a:lumMod val="50000"/>
                </a:schemeClr>
              </a:solidFill>
            </a:endParaRPr>
          </a:p>
        </p:txBody>
      </p:sp>
      <p:graphicFrame>
        <p:nvGraphicFramePr>
          <p:cNvPr id="2" name="Table 2">
            <a:extLst>
              <a:ext uri="{FF2B5EF4-FFF2-40B4-BE49-F238E27FC236}">
                <a16:creationId xmlns:a16="http://schemas.microsoft.com/office/drawing/2014/main" id="{F39DFC06-CFD1-419A-B9F8-A454F763DA9F}"/>
              </a:ext>
            </a:extLst>
          </p:cNvPr>
          <p:cNvGraphicFramePr>
            <a:graphicFrameLocks noGrp="1"/>
          </p:cNvGraphicFramePr>
          <p:nvPr>
            <p:extLst>
              <p:ext uri="{D42A27DB-BD31-4B8C-83A1-F6EECF244321}">
                <p14:modId xmlns:p14="http://schemas.microsoft.com/office/powerpoint/2010/main" val="3593560221"/>
              </p:ext>
            </p:extLst>
          </p:nvPr>
        </p:nvGraphicFramePr>
        <p:xfrm>
          <a:off x="537329" y="1698644"/>
          <a:ext cx="11321591" cy="4789198"/>
        </p:xfrm>
        <a:graphic>
          <a:graphicData uri="http://schemas.openxmlformats.org/drawingml/2006/table">
            <a:tbl>
              <a:tblPr firstRow="1" bandRow="1">
                <a:tableStyleId>{5C22544A-7EE6-4342-B048-85BDC9FD1C3A}</a:tableStyleId>
              </a:tblPr>
              <a:tblGrid>
                <a:gridCol w="1808163">
                  <a:extLst>
                    <a:ext uri="{9D8B030D-6E8A-4147-A177-3AD203B41FA5}">
                      <a16:colId xmlns:a16="http://schemas.microsoft.com/office/drawing/2014/main" val="1056575687"/>
                    </a:ext>
                  </a:extLst>
                </a:gridCol>
                <a:gridCol w="9513428">
                  <a:extLst>
                    <a:ext uri="{9D8B030D-6E8A-4147-A177-3AD203B41FA5}">
                      <a16:colId xmlns:a16="http://schemas.microsoft.com/office/drawing/2014/main" val="4011003237"/>
                    </a:ext>
                  </a:extLst>
                </a:gridCol>
              </a:tblGrid>
              <a:tr h="1035129">
                <a:tc>
                  <a:txBody>
                    <a:bodyPr/>
                    <a:lstStyle/>
                    <a:p>
                      <a:pPr algn="l"/>
                      <a:r>
                        <a:rPr lang="en-US" sz="1400" b="0" dirty="0">
                          <a:solidFill>
                            <a:schemeClr val="tx1"/>
                          </a:solidFill>
                        </a:rPr>
                        <a:t>RISK OF LIMITED DIVERSIFICATION OF INVESTMENTS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400" b="0" dirty="0">
                          <a:solidFill>
                            <a:schemeClr val="tx1"/>
                          </a:solidFill>
                        </a:rPr>
                        <a:t>The Company intends to make a limited number of investments, therefore, even a single unsuccessful investment may have significant negative impact on the overall result of the Company. The Company invests only in Lithuania and Latvia, therefore, the Company‘s geographical investments may not be diversified enough, and the success of the Company is directly related to the situation in the real estate market in Lithuania and Latvia.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954664"/>
                  </a:ext>
                </a:extLst>
              </a:tr>
              <a:tr h="2149312">
                <a:tc>
                  <a:txBody>
                    <a:bodyPr/>
                    <a:lstStyle/>
                    <a:p>
                      <a:pPr algn="l"/>
                      <a:r>
                        <a:rPr lang="en-US" sz="1400" dirty="0"/>
                        <a:t>MARKET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baseline="0" noProof="0" dirty="0">
                          <a:solidFill>
                            <a:schemeClr val="tx1"/>
                          </a:solidFill>
                          <a:latin typeface="+mn-lt"/>
                          <a:ea typeface="+mn-ea"/>
                          <a:cs typeface="+mn-cs"/>
                        </a:rPr>
                        <a:t>Due to constantly changing market situation, there is a risk that investments may lose their value. Because of the fact that the Company invests in real estate (directly or through its SPVs), the primary risk is the fluctuations of the real estate market, which could result in a decrease of the rental revenue received by the Company, and the liquidity and value of the property. The real estate market directly depends on the state of the economy. A shrinking economy usually translates into decreasing rental revenue and increasing unemployment. This may make it difficult for the Company to collect the planned rental income. Due to economic decline, the real estate value may also decrease. The real estate market may also fluctuate due to increased interest rates and limited financing opportunities. This might result in a decrease of buyers‘ activity in the market and an increase of sellers‘ activity  in the market. This would lead to a fall in real estate prices and a drop in liquidity, which essentially would make it more difficult to sell the managed assets, which may affect the Company‘s ability to redeem the Bonds.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748567"/>
                  </a:ext>
                </a:extLst>
              </a:tr>
              <a:tr h="659877">
                <a:tc>
                  <a:txBody>
                    <a:bodyPr/>
                    <a:lstStyle/>
                    <a:p>
                      <a:pPr algn="l"/>
                      <a:r>
                        <a:rPr lang="en-US" sz="1400" dirty="0"/>
                        <a:t>BUSINESS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baseline="0" noProof="0" dirty="0">
                          <a:solidFill>
                            <a:schemeClr val="tx1"/>
                          </a:solidFill>
                          <a:latin typeface="+mn-lt"/>
                          <a:ea typeface="+mn-ea"/>
                          <a:cs typeface="+mn-cs"/>
                        </a:rPr>
                        <a:t>The success of the Company‘s investments primarily relies on the decisions, the experience and abilities of the Management Company’s  executives.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148876"/>
                  </a:ext>
                </a:extLst>
              </a:tr>
              <a:tr h="575035">
                <a:tc>
                  <a:txBody>
                    <a:bodyPr/>
                    <a:lstStyle/>
                    <a:p>
                      <a:pPr algn="l"/>
                      <a:r>
                        <a:rPr lang="en-US" sz="1400" dirty="0"/>
                        <a:t>RISK OF CONFLICTS OF INTEREST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baseline="0" noProof="0" dirty="0">
                          <a:solidFill>
                            <a:schemeClr val="tx1"/>
                          </a:solidFill>
                          <a:latin typeface="+mn-lt"/>
                          <a:ea typeface="+mn-ea"/>
                          <a:cs typeface="+mn-cs"/>
                        </a:rPr>
                        <a:t>Certain conflicts of interest between the Management Company and the Company‘s shareholders may arise during the Company‘s management period. The Management Company manages conflicts of interest in accordance with the approved internal procedures and requirements of applicable legislation, thus ensuring transparency of investment and investment supervision.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958774"/>
                  </a:ext>
                </a:extLst>
              </a:tr>
            </a:tbl>
          </a:graphicData>
        </a:graphic>
      </p:graphicFrame>
    </p:spTree>
    <p:extLst>
      <p:ext uri="{BB962C8B-B14F-4D97-AF65-F5344CB8AC3E}">
        <p14:creationId xmlns:p14="http://schemas.microsoft.com/office/powerpoint/2010/main" val="136024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RISKS RELATED TO ISSUED BONDS (III/V</a:t>
            </a:r>
            <a:r>
              <a:rPr lang="lt-LT" sz="2800" dirty="0">
                <a:solidFill>
                  <a:sysClr val="windowText" lastClr="000000"/>
                </a:solidFill>
              </a:rPr>
              <a:t>I</a:t>
            </a:r>
            <a:r>
              <a:rPr lang="en-US" sz="2800" dirty="0">
                <a:solidFill>
                  <a:sysClr val="windowText" lastClr="000000"/>
                </a:solidFill>
              </a:rPr>
              <a:t>)</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12</a:t>
            </a:fld>
            <a:endParaRPr lang="en-US" sz="1300" dirty="0">
              <a:solidFill>
                <a:schemeClr val="bg1">
                  <a:lumMod val="50000"/>
                </a:schemeClr>
              </a:solidFill>
            </a:endParaRPr>
          </a:p>
        </p:txBody>
      </p:sp>
      <p:graphicFrame>
        <p:nvGraphicFramePr>
          <p:cNvPr id="2" name="Table 2">
            <a:extLst>
              <a:ext uri="{FF2B5EF4-FFF2-40B4-BE49-F238E27FC236}">
                <a16:creationId xmlns:a16="http://schemas.microsoft.com/office/drawing/2014/main" id="{F39DFC06-CFD1-419A-B9F8-A454F763DA9F}"/>
              </a:ext>
            </a:extLst>
          </p:cNvPr>
          <p:cNvGraphicFramePr>
            <a:graphicFrameLocks noGrp="1"/>
          </p:cNvGraphicFramePr>
          <p:nvPr>
            <p:extLst>
              <p:ext uri="{D42A27DB-BD31-4B8C-83A1-F6EECF244321}">
                <p14:modId xmlns:p14="http://schemas.microsoft.com/office/powerpoint/2010/main" val="1002335703"/>
              </p:ext>
            </p:extLst>
          </p:nvPr>
        </p:nvGraphicFramePr>
        <p:xfrm>
          <a:off x="537329" y="1698644"/>
          <a:ext cx="11321591" cy="4528703"/>
        </p:xfrm>
        <a:graphic>
          <a:graphicData uri="http://schemas.openxmlformats.org/drawingml/2006/table">
            <a:tbl>
              <a:tblPr firstRow="1" bandRow="1">
                <a:tableStyleId>{5C22544A-7EE6-4342-B048-85BDC9FD1C3A}</a:tableStyleId>
              </a:tblPr>
              <a:tblGrid>
                <a:gridCol w="1808163">
                  <a:extLst>
                    <a:ext uri="{9D8B030D-6E8A-4147-A177-3AD203B41FA5}">
                      <a16:colId xmlns:a16="http://schemas.microsoft.com/office/drawing/2014/main" val="1056575687"/>
                    </a:ext>
                  </a:extLst>
                </a:gridCol>
                <a:gridCol w="9513428">
                  <a:extLst>
                    <a:ext uri="{9D8B030D-6E8A-4147-A177-3AD203B41FA5}">
                      <a16:colId xmlns:a16="http://schemas.microsoft.com/office/drawing/2014/main" val="4011003237"/>
                    </a:ext>
                  </a:extLst>
                </a:gridCol>
              </a:tblGrid>
              <a:tr h="601496">
                <a:tc>
                  <a:txBody>
                    <a:bodyPr/>
                    <a:lstStyle/>
                    <a:p>
                      <a:pPr algn="l"/>
                      <a:r>
                        <a:rPr lang="en-US" sz="1400" b="0" dirty="0">
                          <a:solidFill>
                            <a:schemeClr val="tx1"/>
                          </a:solidFill>
                        </a:rPr>
                        <a:t>RAGULATORY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400" b="0" dirty="0">
                          <a:solidFill>
                            <a:schemeClr val="tx1"/>
                          </a:solidFill>
                        </a:rPr>
                        <a:t>This is a risk related to possible changes in legislation regulating Company‘s activity that could result in lower than expected revenue or cost increase to comply with legislation and/or other requirements.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954664"/>
                  </a:ext>
                </a:extLst>
              </a:tr>
              <a:tr h="1480008">
                <a:tc>
                  <a:txBody>
                    <a:bodyPr/>
                    <a:lstStyle/>
                    <a:p>
                      <a:pPr algn="l"/>
                      <a:r>
                        <a:rPr lang="en-US" sz="1400" dirty="0"/>
                        <a:t>INCREASE OF BUSINESS AND INVESTMENT COSTS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baseline="0" noProof="0" dirty="0">
                          <a:solidFill>
                            <a:schemeClr val="tx1"/>
                          </a:solidFill>
                          <a:latin typeface="+mn-lt"/>
                          <a:ea typeface="+mn-ea"/>
                          <a:cs typeface="+mn-cs"/>
                        </a:rPr>
                        <a:t>Due to a change in circumstances, the Company‘s expenses for asset management and administration may increase, which would decrease the Company‘s profitability. These expenses may increase due to the need for external specialists, advertisement and additional services, as well as the normal depreciation of the property, amortization, which will result in expenses for repair, maintenance and upgrade. The Company expects such expenses to be reasonable, however, income from tenants may not necessarily cover the costs of repair, maintenance and upgrade. Greater expenses for asset maintenance may have a significant negative effect on the Company‘s performance, results and financial state.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748567"/>
                  </a:ext>
                </a:extLst>
              </a:tr>
              <a:tr h="1715679">
                <a:tc>
                  <a:txBody>
                    <a:bodyPr/>
                    <a:lstStyle/>
                    <a:p>
                      <a:pPr algn="l"/>
                      <a:r>
                        <a:rPr lang="en-US" sz="1400" dirty="0"/>
                        <a:t>RISK OF TERMINATION OF EXISTING LEASE AGREEMENTS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baseline="0" noProof="0" dirty="0">
                          <a:solidFill>
                            <a:schemeClr val="tx1"/>
                          </a:solidFill>
                          <a:latin typeface="+mn-lt"/>
                          <a:ea typeface="+mn-ea"/>
                          <a:cs typeface="+mn-cs"/>
                        </a:rPr>
                        <a:t>The Company has mainly invested in commercial real estate, therefore, its main income comes from the lease of premises. Therefore, proper execution of lease agreements is very important for the Company. Also, not all lease agreements are long-term. Some lease agreements are extended by mutual agreement of the parties. Therefore, there is no guarantee that all the lease agreements will be extended after its term. The Company also does not guarantee that the renewal of any lease agreement will result in an agreement to the same or higher lease payments. The high rate of non-renewed lease agreements or unsuccessful negotiations with the tenants regarding the lease payment of at least the same size may have a significant negative effect on the Company‘s performance, results and financial state.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148876"/>
                  </a:ext>
                </a:extLst>
              </a:tr>
              <a:tr h="575035">
                <a:tc>
                  <a:txBody>
                    <a:bodyPr/>
                    <a:lstStyle/>
                    <a:p>
                      <a:pPr algn="l"/>
                      <a:r>
                        <a:rPr lang="en-US" sz="1400" dirty="0"/>
                        <a:t>TENANTS INSOLVENCY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A change in economic environment as well as recurring restrictions on business activity due to pandemics, quarantine and etc. may cause pressure on tenants financial standing and ability to meet rent obligation, affecting the rent income of the Company and have a negative impact on the Company‘s general performance, results and financial state.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958774"/>
                  </a:ext>
                </a:extLst>
              </a:tr>
            </a:tbl>
          </a:graphicData>
        </a:graphic>
      </p:graphicFrame>
    </p:spTree>
    <p:extLst>
      <p:ext uri="{BB962C8B-B14F-4D97-AF65-F5344CB8AC3E}">
        <p14:creationId xmlns:p14="http://schemas.microsoft.com/office/powerpoint/2010/main" val="21510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RISKS RELATED TO ISSUED BONDS (IV/V</a:t>
            </a:r>
            <a:r>
              <a:rPr lang="lt-LT" sz="2800" dirty="0">
                <a:solidFill>
                  <a:sysClr val="windowText" lastClr="000000"/>
                </a:solidFill>
              </a:rPr>
              <a:t>I</a:t>
            </a:r>
            <a:r>
              <a:rPr lang="en-US" sz="2800" dirty="0">
                <a:solidFill>
                  <a:sysClr val="windowText" lastClr="000000"/>
                </a:solidFill>
              </a:rPr>
              <a:t>)</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13</a:t>
            </a:fld>
            <a:endParaRPr lang="en-US" sz="1300" dirty="0">
              <a:solidFill>
                <a:schemeClr val="bg1">
                  <a:lumMod val="50000"/>
                </a:schemeClr>
              </a:solidFill>
            </a:endParaRPr>
          </a:p>
        </p:txBody>
      </p:sp>
      <p:graphicFrame>
        <p:nvGraphicFramePr>
          <p:cNvPr id="2" name="Table 2">
            <a:extLst>
              <a:ext uri="{FF2B5EF4-FFF2-40B4-BE49-F238E27FC236}">
                <a16:creationId xmlns:a16="http://schemas.microsoft.com/office/drawing/2014/main" id="{F39DFC06-CFD1-419A-B9F8-A454F763DA9F}"/>
              </a:ext>
            </a:extLst>
          </p:cNvPr>
          <p:cNvGraphicFramePr>
            <a:graphicFrameLocks noGrp="1"/>
          </p:cNvGraphicFramePr>
          <p:nvPr>
            <p:extLst>
              <p:ext uri="{D42A27DB-BD31-4B8C-83A1-F6EECF244321}">
                <p14:modId xmlns:p14="http://schemas.microsoft.com/office/powerpoint/2010/main" val="2597702747"/>
              </p:ext>
            </p:extLst>
          </p:nvPr>
        </p:nvGraphicFramePr>
        <p:xfrm>
          <a:off x="537329" y="1698644"/>
          <a:ext cx="11321591" cy="4914259"/>
        </p:xfrm>
        <a:graphic>
          <a:graphicData uri="http://schemas.openxmlformats.org/drawingml/2006/table">
            <a:tbl>
              <a:tblPr firstRow="1" bandRow="1">
                <a:tableStyleId>{5C22544A-7EE6-4342-B048-85BDC9FD1C3A}</a:tableStyleId>
              </a:tblPr>
              <a:tblGrid>
                <a:gridCol w="1808163">
                  <a:extLst>
                    <a:ext uri="{9D8B030D-6E8A-4147-A177-3AD203B41FA5}">
                      <a16:colId xmlns:a16="http://schemas.microsoft.com/office/drawing/2014/main" val="1056575687"/>
                    </a:ext>
                  </a:extLst>
                </a:gridCol>
                <a:gridCol w="9513428">
                  <a:extLst>
                    <a:ext uri="{9D8B030D-6E8A-4147-A177-3AD203B41FA5}">
                      <a16:colId xmlns:a16="http://schemas.microsoft.com/office/drawing/2014/main" val="4011003237"/>
                    </a:ext>
                  </a:extLst>
                </a:gridCol>
              </a:tblGrid>
              <a:tr h="404922">
                <a:tc>
                  <a:txBody>
                    <a:bodyPr/>
                    <a:lstStyle/>
                    <a:p>
                      <a:pPr algn="l"/>
                      <a:r>
                        <a:rPr lang="en-US" sz="1400" b="0" dirty="0">
                          <a:solidFill>
                            <a:schemeClr val="tx1"/>
                          </a:solidFill>
                        </a:rPr>
                        <a:t>REDUCTION IN DEMAND OF COMMERCIAL REAL ESTATE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400" b="0" dirty="0">
                          <a:solidFill>
                            <a:schemeClr val="tx1"/>
                          </a:solidFill>
                        </a:rPr>
                        <a:t>Various economic factors (including pandemics, quarantine and etc.) may cause a reduction in demand of commercial premises, which will negatively affect the income from leasing premises and have a negative impact on the Company‘s performance, results and financial state.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954664"/>
                  </a:ext>
                </a:extLst>
              </a:tr>
              <a:tr h="1278027">
                <a:tc>
                  <a:txBody>
                    <a:bodyPr/>
                    <a:lstStyle/>
                    <a:p>
                      <a:pPr algn="l"/>
                      <a:r>
                        <a:rPr lang="en-US" sz="1400" dirty="0"/>
                        <a:t>RISK OF NON-PURCHASE OF NECESSARY SERVICES AND NOT BEING ABLE TO TRANSFER RELATED COSTS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baseline="0" noProof="0" dirty="0">
                          <a:solidFill>
                            <a:schemeClr val="tx1"/>
                          </a:solidFill>
                          <a:latin typeface="+mn-lt"/>
                          <a:ea typeface="+mn-ea"/>
                          <a:cs typeface="+mn-cs"/>
                        </a:rPr>
                        <a:t>The Company uses external service providers to develop and maintain real estate objects and to plan future projects. The appropriateness, conditions, cost and quality of such external services and the ability to transfer the costs of these services to tenants are important for the Company's operations. Non-obtaining the required external services or the inability to transfer the costs of these services to the tenants may have a significant negative impact on the Company‘s performance, results and financial state.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748567"/>
                  </a:ext>
                </a:extLst>
              </a:tr>
              <a:tr h="1226179">
                <a:tc>
                  <a:txBody>
                    <a:bodyPr/>
                    <a:lstStyle/>
                    <a:p>
                      <a:pPr algn="l"/>
                      <a:r>
                        <a:rPr lang="en-US" sz="1400" dirty="0"/>
                        <a:t>FLUCTUATIONS OF THE EUROZONE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baseline="0" noProof="0" dirty="0">
                          <a:solidFill>
                            <a:schemeClr val="tx1"/>
                          </a:solidFill>
                          <a:latin typeface="+mn-lt"/>
                          <a:ea typeface="+mn-ea"/>
                          <a:cs typeface="+mn-cs"/>
                        </a:rPr>
                        <a:t>Considering the fact that the Company operates in the euro area, the financial risks associated with the euro area and its members may affect the Company‘s business environment, both directly and indirectly, through the single currency and monetary policy. Prolonged and large fiscal deficits, high levels of indebtedness and unemployment in specific member states of the euro area can lead to serious economic problems for the whole euro area. Failure to resolve the problems in the euro area may have a significant negative impact on the Company‘s performance, results and financial state.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148876"/>
                  </a:ext>
                </a:extLst>
              </a:tr>
              <a:tr h="575035">
                <a:tc>
                  <a:txBody>
                    <a:bodyPr/>
                    <a:lstStyle/>
                    <a:p>
                      <a:pPr algn="l"/>
                      <a:r>
                        <a:rPr lang="en-US" sz="1400" dirty="0"/>
                        <a:t>RISK OF WITHDRAWAL OF THE PERMIT FOR ACTIVITY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baseline="0" noProof="0" dirty="0">
                          <a:solidFill>
                            <a:schemeClr val="tx1"/>
                          </a:solidFill>
                          <a:latin typeface="+mn-lt"/>
                          <a:ea typeface="+mn-ea"/>
                          <a:cs typeface="+mn-cs"/>
                        </a:rPr>
                        <a:t>The Bank of Lithuania shall be entitled to revoke the validity of the activity licenses issued to the Company and its Management Company in the manner prescribed by legal acts. This may happen if the Company and/or the Management Company no longer meets the requirements for obtaining a license for activity, is not able to fulfill its duties under its obligations or there is data that it will not be able to do so in the future, and in other cases provided by the laws of the Republic of Lithuania. In such a case, the Company may have to discontinue its activities as a collective investment undertaking, which might cause difficulties for the proper settlement of the Bonds.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5958774"/>
                  </a:ext>
                </a:extLst>
              </a:tr>
            </a:tbl>
          </a:graphicData>
        </a:graphic>
      </p:graphicFrame>
    </p:spTree>
    <p:extLst>
      <p:ext uri="{BB962C8B-B14F-4D97-AF65-F5344CB8AC3E}">
        <p14:creationId xmlns:p14="http://schemas.microsoft.com/office/powerpoint/2010/main" val="4199829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RISKS RELATED TO ISSUED BONDS (V/V</a:t>
            </a:r>
            <a:r>
              <a:rPr lang="lt-LT" sz="2800" dirty="0">
                <a:solidFill>
                  <a:sysClr val="windowText" lastClr="000000"/>
                </a:solidFill>
              </a:rPr>
              <a:t>I</a:t>
            </a:r>
            <a:r>
              <a:rPr lang="en-US" sz="2800" dirty="0">
                <a:solidFill>
                  <a:sysClr val="windowText" lastClr="000000"/>
                </a:solidFill>
              </a:rPr>
              <a:t>)</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14</a:t>
            </a:fld>
            <a:endParaRPr lang="en-US" sz="1300" dirty="0">
              <a:solidFill>
                <a:schemeClr val="bg1">
                  <a:lumMod val="50000"/>
                </a:schemeClr>
              </a:solidFill>
            </a:endParaRPr>
          </a:p>
        </p:txBody>
      </p:sp>
      <p:graphicFrame>
        <p:nvGraphicFramePr>
          <p:cNvPr id="2" name="Table 2">
            <a:extLst>
              <a:ext uri="{FF2B5EF4-FFF2-40B4-BE49-F238E27FC236}">
                <a16:creationId xmlns:a16="http://schemas.microsoft.com/office/drawing/2014/main" id="{F39DFC06-CFD1-419A-B9F8-A454F763DA9F}"/>
              </a:ext>
            </a:extLst>
          </p:cNvPr>
          <p:cNvGraphicFramePr>
            <a:graphicFrameLocks noGrp="1"/>
          </p:cNvGraphicFramePr>
          <p:nvPr>
            <p:extLst>
              <p:ext uri="{D42A27DB-BD31-4B8C-83A1-F6EECF244321}">
                <p14:modId xmlns:p14="http://schemas.microsoft.com/office/powerpoint/2010/main" val="1564901658"/>
              </p:ext>
            </p:extLst>
          </p:nvPr>
        </p:nvGraphicFramePr>
        <p:xfrm>
          <a:off x="537329" y="1698644"/>
          <a:ext cx="11321591" cy="5494008"/>
        </p:xfrm>
        <a:graphic>
          <a:graphicData uri="http://schemas.openxmlformats.org/drawingml/2006/table">
            <a:tbl>
              <a:tblPr firstRow="1" bandRow="1">
                <a:tableStyleId>{5C22544A-7EE6-4342-B048-85BDC9FD1C3A}</a:tableStyleId>
              </a:tblPr>
              <a:tblGrid>
                <a:gridCol w="1808163">
                  <a:extLst>
                    <a:ext uri="{9D8B030D-6E8A-4147-A177-3AD203B41FA5}">
                      <a16:colId xmlns:a16="http://schemas.microsoft.com/office/drawing/2014/main" val="1056575687"/>
                    </a:ext>
                  </a:extLst>
                </a:gridCol>
                <a:gridCol w="9513428">
                  <a:extLst>
                    <a:ext uri="{9D8B030D-6E8A-4147-A177-3AD203B41FA5}">
                      <a16:colId xmlns:a16="http://schemas.microsoft.com/office/drawing/2014/main" val="4011003237"/>
                    </a:ext>
                  </a:extLst>
                </a:gridCol>
              </a:tblGrid>
              <a:tr h="2298321">
                <a:tc>
                  <a:txBody>
                    <a:bodyPr/>
                    <a:lstStyle/>
                    <a:p>
                      <a:pPr algn="l"/>
                      <a:r>
                        <a:rPr lang="en-US" sz="1400" b="0" dirty="0">
                          <a:solidFill>
                            <a:schemeClr val="tx1"/>
                          </a:solidFill>
                        </a:rPr>
                        <a:t>DEPENDENCE ON THE MANAGEMENT COMPANY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400" b="0" dirty="0">
                          <a:solidFill>
                            <a:schemeClr val="tx1"/>
                          </a:solidFill>
                        </a:rPr>
                        <a:t>The Issuer and its assets are managed by the Management Company. Therefore, the Company's activities depend on the experience, skills and decisions of the Management Company. In addition, the Company‘s activities also depend on whether the Management Company successfully implements the Issuer's investment policy and investment strategies. The Management Company is also responsible for the daily management and administration of the Company‘s business. Therefore, any disarray of the services provided by the Management Company may cause significant troubles for the Company‘s activities. In addition, if for any reason the Management Company were replaced or if the Management Company lost its operating license, the management of the Company may be transferred to another entity (or the Company itself may lose its existing operating license). This would mean that the Company‘s management and operations would be disrupted, which could have a significant negative impact on the Company‘s operations and financial results, which could lead to difficulties in settling with the Bondholders.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954664"/>
                  </a:ext>
                </a:extLst>
              </a:tr>
              <a:tr h="1480008">
                <a:tc>
                  <a:txBody>
                    <a:bodyPr/>
                    <a:lstStyle/>
                    <a:p>
                      <a:pPr algn="l"/>
                      <a:r>
                        <a:rPr lang="en-US" sz="1400" dirty="0"/>
                        <a:t>LOSS OF MANAGING EMPLOYEES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baseline="0" noProof="0" dirty="0">
                          <a:solidFill>
                            <a:schemeClr val="tx1"/>
                          </a:solidFill>
                          <a:latin typeface="+mn-lt"/>
                          <a:ea typeface="+mn-ea"/>
                          <a:cs typeface="+mn-cs"/>
                        </a:rPr>
                        <a:t>Due to its specificity, the Company has no employees. The success of the Company‘s depends on the employees of the Management Company. There is no guarantee that it will be possible to keep all of the current people important for the success of the Company‘s management, as well as to hire new, professional employees. Loss of people that are important for the successful management of the Company, possibly their move to the competitors of the Management Company, and inability to attract new, qualified employees may have a significant negative impact on the Company‘s management, its performance, results, and financial state.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748567"/>
                  </a:ext>
                </a:extLst>
              </a:tr>
              <a:tr h="1715679">
                <a:tc>
                  <a:txBody>
                    <a:bodyPr/>
                    <a:lstStyle/>
                    <a:p>
                      <a:pPr algn="l"/>
                      <a:r>
                        <a:rPr lang="en-US" sz="1400" dirty="0"/>
                        <a:t>REAL ESTATE LIQUIDITY RISK</a:t>
                      </a:r>
                    </a:p>
                    <a:p>
                      <a:pPr algn="l"/>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baseline="0" noProof="0" dirty="0">
                          <a:solidFill>
                            <a:schemeClr val="tx1"/>
                          </a:solidFill>
                          <a:latin typeface="+mn-lt"/>
                          <a:ea typeface="+mn-ea"/>
                          <a:cs typeface="+mn-cs"/>
                        </a:rPr>
                        <a:t>Real estate can be relatively illiquid due to its properties. This may have an impact on the Issuer‘s ability to change its real estate portfolio or to transfer the asset timely, and/or at the desired price. If there is a sudden need to transfer the real estate object being managed, there is no guarantee that the market conditions at that time will be favorable. If the Company fails to obtain its desired price for the property being sold, it may have a significant negative effect on its financial state and limit the ability to settle properly with the Bondholders.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148876"/>
                  </a:ext>
                </a:extLst>
              </a:tr>
            </a:tbl>
          </a:graphicData>
        </a:graphic>
      </p:graphicFrame>
    </p:spTree>
    <p:extLst>
      <p:ext uri="{BB962C8B-B14F-4D97-AF65-F5344CB8AC3E}">
        <p14:creationId xmlns:p14="http://schemas.microsoft.com/office/powerpoint/2010/main" val="3456535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RISKS RELATED TO ISSUED BONDS (V</a:t>
            </a:r>
            <a:r>
              <a:rPr lang="lt-LT" sz="2800" dirty="0">
                <a:solidFill>
                  <a:sysClr val="windowText" lastClr="000000"/>
                </a:solidFill>
              </a:rPr>
              <a:t>I</a:t>
            </a:r>
            <a:r>
              <a:rPr lang="en-US" sz="2800" dirty="0">
                <a:solidFill>
                  <a:sysClr val="windowText" lastClr="000000"/>
                </a:solidFill>
              </a:rPr>
              <a:t>/V</a:t>
            </a:r>
            <a:r>
              <a:rPr lang="lt-LT" sz="2800" dirty="0">
                <a:solidFill>
                  <a:sysClr val="windowText" lastClr="000000"/>
                </a:solidFill>
              </a:rPr>
              <a:t>I</a:t>
            </a:r>
            <a:r>
              <a:rPr lang="en-US" sz="2800" dirty="0">
                <a:solidFill>
                  <a:sysClr val="windowText" lastClr="000000"/>
                </a:solidFill>
              </a:rPr>
              <a:t>)</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15</a:t>
            </a:fld>
            <a:endParaRPr lang="en-US" sz="1300" dirty="0">
              <a:solidFill>
                <a:schemeClr val="bg1">
                  <a:lumMod val="50000"/>
                </a:schemeClr>
              </a:solidFill>
            </a:endParaRPr>
          </a:p>
        </p:txBody>
      </p:sp>
      <p:graphicFrame>
        <p:nvGraphicFramePr>
          <p:cNvPr id="2" name="Table 2">
            <a:extLst>
              <a:ext uri="{FF2B5EF4-FFF2-40B4-BE49-F238E27FC236}">
                <a16:creationId xmlns:a16="http://schemas.microsoft.com/office/drawing/2014/main" id="{F39DFC06-CFD1-419A-B9F8-A454F763DA9F}"/>
              </a:ext>
            </a:extLst>
          </p:cNvPr>
          <p:cNvGraphicFramePr>
            <a:graphicFrameLocks noGrp="1"/>
          </p:cNvGraphicFramePr>
          <p:nvPr>
            <p:extLst>
              <p:ext uri="{D42A27DB-BD31-4B8C-83A1-F6EECF244321}">
                <p14:modId xmlns:p14="http://schemas.microsoft.com/office/powerpoint/2010/main" val="3653842073"/>
              </p:ext>
            </p:extLst>
          </p:nvPr>
        </p:nvGraphicFramePr>
        <p:xfrm>
          <a:off x="537329" y="1698644"/>
          <a:ext cx="11321591" cy="5000433"/>
        </p:xfrm>
        <a:graphic>
          <a:graphicData uri="http://schemas.openxmlformats.org/drawingml/2006/table">
            <a:tbl>
              <a:tblPr firstRow="1" bandRow="1">
                <a:tableStyleId>{5C22544A-7EE6-4342-B048-85BDC9FD1C3A}</a:tableStyleId>
              </a:tblPr>
              <a:tblGrid>
                <a:gridCol w="1808163">
                  <a:extLst>
                    <a:ext uri="{9D8B030D-6E8A-4147-A177-3AD203B41FA5}">
                      <a16:colId xmlns:a16="http://schemas.microsoft.com/office/drawing/2014/main" val="1056575687"/>
                    </a:ext>
                  </a:extLst>
                </a:gridCol>
                <a:gridCol w="9513428">
                  <a:extLst>
                    <a:ext uri="{9D8B030D-6E8A-4147-A177-3AD203B41FA5}">
                      <a16:colId xmlns:a16="http://schemas.microsoft.com/office/drawing/2014/main" val="4011003237"/>
                    </a:ext>
                  </a:extLst>
                </a:gridCol>
              </a:tblGrid>
              <a:tr h="1732713">
                <a:tc>
                  <a:txBody>
                    <a:bodyPr/>
                    <a:lstStyle/>
                    <a:p>
                      <a:pPr algn="l"/>
                      <a:r>
                        <a:rPr lang="en-US" sz="1400" b="0" dirty="0">
                          <a:solidFill>
                            <a:schemeClr val="tx1"/>
                          </a:solidFill>
                        </a:rPr>
                        <a:t>RISK OF REAL ESTATE BEING DEVELOPED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400" b="0" dirty="0">
                          <a:solidFill>
                            <a:schemeClr val="tx1"/>
                          </a:solidFill>
                        </a:rPr>
                        <a:t>The Issuer also invests in real estate development.</a:t>
                      </a:r>
                      <a:r>
                        <a:rPr lang="lt-LT" sz="1400" b="0" dirty="0">
                          <a:solidFill>
                            <a:schemeClr val="tx1"/>
                          </a:solidFill>
                        </a:rPr>
                        <a:t> </a:t>
                      </a:r>
                      <a:r>
                        <a:rPr lang="en-US" sz="1400" b="0" dirty="0">
                          <a:solidFill>
                            <a:schemeClr val="tx1"/>
                          </a:solidFill>
                        </a:rPr>
                        <a:t>Such investments usually pose a higher risk than investing in completed objects because they have no operating income (e.g. leasing). At the same time, high costs are incurred, including construction and development costs, real estate taxes and insurance. Real estate development also faces the risk that significant financial resources will be invested in projects that can be terminated for legal and regulatory reasons, or be severely delayed, or incur higher than planned costs. In addition, major losses are possible due to the inability of the third parties (contractors) to successfully carry out construction work. This may have a significant negative impact on its financial state and limit the ability to settle properly with the Bondholders.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954664"/>
                  </a:ext>
                </a:extLst>
              </a:tr>
              <a:tr h="892293">
                <a:tc>
                  <a:txBody>
                    <a:bodyPr/>
                    <a:lstStyle/>
                    <a:p>
                      <a:pPr algn="l"/>
                      <a:r>
                        <a:rPr lang="en-US" sz="1400" dirty="0"/>
                        <a:t>INSURANCE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baseline="0" noProof="0" dirty="0">
                          <a:solidFill>
                            <a:schemeClr val="tx1"/>
                          </a:solidFill>
                          <a:latin typeface="+mn-lt"/>
                          <a:ea typeface="+mn-ea"/>
                          <a:cs typeface="+mn-cs"/>
                        </a:rPr>
                        <a:t>The prohibitions held by the Company and its SPVs may not be sufficient to compensate for the loss caused by the damage to the managed assets, including loss of rental income. Any losses exceeding the amounts of the insurance contracts may have a negative impact on the Issuer‘s activities, financial state and cash flows.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748567"/>
                  </a:ext>
                </a:extLst>
              </a:tr>
              <a:tr h="1217187">
                <a:tc>
                  <a:txBody>
                    <a:bodyPr/>
                    <a:lstStyle/>
                    <a:p>
                      <a:pPr algn="l"/>
                      <a:r>
                        <a:rPr lang="en-US" sz="1400" dirty="0"/>
                        <a:t>TECHNICAL RISK</a:t>
                      </a:r>
                    </a:p>
                    <a:p>
                      <a:pPr algn="l"/>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baseline="0" noProof="0" dirty="0">
                          <a:solidFill>
                            <a:schemeClr val="tx1"/>
                          </a:solidFill>
                          <a:latin typeface="+mn-lt"/>
                          <a:ea typeface="+mn-ea"/>
                          <a:cs typeface="+mn-cs"/>
                        </a:rPr>
                        <a:t>Although the Company invests in the maintenance and technical inspection of existing property, there might be problems related to the technical characteristics of the assets under management, for example, due to construction defects, other hidden defects and contamination. Removing these problems may require significant investment, which would have a negative impact on the Issuer‘s financial state and cash flows.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1148876"/>
                  </a:ext>
                </a:extLst>
              </a:tr>
              <a:tr h="722847">
                <a:tc>
                  <a:txBody>
                    <a:bodyPr/>
                    <a:lstStyle/>
                    <a:p>
                      <a:pPr algn="l"/>
                      <a:r>
                        <a:rPr lang="en-US" sz="1400" dirty="0"/>
                        <a:t>RISK OF LEGAL DISPUTES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baseline="0" noProof="0" dirty="0">
                          <a:solidFill>
                            <a:schemeClr val="tx1"/>
                          </a:solidFill>
                          <a:latin typeface="+mn-lt"/>
                          <a:ea typeface="+mn-ea"/>
                          <a:cs typeface="+mn-cs"/>
                        </a:rPr>
                        <a:t>There is a risk that, due to its activities, the Company may be involved in legal disputes related to the tenants, real estate transactions, execution of construction works etc. The resolution of such disputes that is unfavorable for the company may have a negative effect on its operations and financial state, as well as damage its reputation. All of this may affect the Company‘s ability to adequately settle with the Bondholders.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400" kern="1200" baseline="0" noProof="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3445352"/>
                  </a:ext>
                </a:extLst>
              </a:tr>
            </a:tbl>
          </a:graphicData>
        </a:graphic>
      </p:graphicFrame>
    </p:spTree>
    <p:extLst>
      <p:ext uri="{BB962C8B-B14F-4D97-AF65-F5344CB8AC3E}">
        <p14:creationId xmlns:p14="http://schemas.microsoft.com/office/powerpoint/2010/main" val="146129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KEY CONDITIONS OF THE BOND (</a:t>
            </a:r>
            <a:r>
              <a:rPr lang="lt-LT" sz="2800" dirty="0">
                <a:solidFill>
                  <a:sysClr val="windowText" lastClr="000000"/>
                </a:solidFill>
              </a:rPr>
              <a:t>I</a:t>
            </a:r>
            <a:r>
              <a:rPr lang="en-US" sz="2800" dirty="0">
                <a:solidFill>
                  <a:sysClr val="windowText" lastClr="000000"/>
                </a:solidFill>
              </a:rPr>
              <a:t>/VI)</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460467"/>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16</a:t>
            </a:fld>
            <a:endParaRPr lang="en-US" sz="1300" dirty="0">
              <a:solidFill>
                <a:schemeClr val="bg1">
                  <a:lumMod val="50000"/>
                </a:schemeClr>
              </a:solidFill>
            </a:endParaRPr>
          </a:p>
        </p:txBody>
      </p:sp>
      <p:graphicFrame>
        <p:nvGraphicFramePr>
          <p:cNvPr id="8" name="Table 7">
            <a:extLst>
              <a:ext uri="{FF2B5EF4-FFF2-40B4-BE49-F238E27FC236}">
                <a16:creationId xmlns:a16="http://schemas.microsoft.com/office/drawing/2014/main" id="{69F6753F-97F2-4958-AC5B-5AE0F6D27E3A}"/>
              </a:ext>
            </a:extLst>
          </p:cNvPr>
          <p:cNvGraphicFramePr>
            <a:graphicFrameLocks noGrp="1"/>
          </p:cNvGraphicFramePr>
          <p:nvPr>
            <p:extLst>
              <p:ext uri="{D42A27DB-BD31-4B8C-83A1-F6EECF244321}">
                <p14:modId xmlns:p14="http://schemas.microsoft.com/office/powerpoint/2010/main" val="1356181678"/>
              </p:ext>
            </p:extLst>
          </p:nvPr>
        </p:nvGraphicFramePr>
        <p:xfrm>
          <a:off x="699158" y="1721607"/>
          <a:ext cx="11209215" cy="4754100"/>
        </p:xfrm>
        <a:graphic>
          <a:graphicData uri="http://schemas.openxmlformats.org/drawingml/2006/table">
            <a:tbl>
              <a:tblPr firstRow="1" bandRow="1">
                <a:tableStyleId>{5C22544A-7EE6-4342-B048-85BDC9FD1C3A}</a:tableStyleId>
              </a:tblPr>
              <a:tblGrid>
                <a:gridCol w="2687894">
                  <a:extLst>
                    <a:ext uri="{9D8B030D-6E8A-4147-A177-3AD203B41FA5}">
                      <a16:colId xmlns:a16="http://schemas.microsoft.com/office/drawing/2014/main" val="3776411661"/>
                    </a:ext>
                  </a:extLst>
                </a:gridCol>
                <a:gridCol w="8521321">
                  <a:extLst>
                    <a:ext uri="{9D8B030D-6E8A-4147-A177-3AD203B41FA5}">
                      <a16:colId xmlns:a16="http://schemas.microsoft.com/office/drawing/2014/main" val="1932585741"/>
                    </a:ext>
                  </a:extLst>
                </a:gridCol>
              </a:tblGrid>
              <a:tr h="243876">
                <a:tc>
                  <a:txBody>
                    <a:bodyPr/>
                    <a:lstStyle/>
                    <a:p>
                      <a:pPr marL="0" algn="l" defTabSz="914400" rtl="0" eaLnBrk="1" latinLnBrk="0" hangingPunct="1"/>
                      <a:r>
                        <a:rPr lang="en-US" sz="1150" b="0" kern="1200" dirty="0">
                          <a:solidFill>
                            <a:schemeClr val="bg1"/>
                          </a:solidFill>
                          <a:latin typeface="Calibri (Body)"/>
                          <a:ea typeface="+mn-ea"/>
                          <a:cs typeface="Arial" panose="020B0604020202020204" pitchFamily="34" charset="0"/>
                        </a:rPr>
                        <a:t>ISSUER</a:t>
                      </a:r>
                      <a:endParaRPr lang="lt-LT" sz="1150" b="0" kern="1200" dirty="0">
                        <a:solidFill>
                          <a:schemeClr val="bg1"/>
                        </a:solidFill>
                        <a:latin typeface="Calibri (Body)"/>
                        <a:ea typeface="+mn-ea"/>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546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kern="1200" noProof="0" dirty="0">
                          <a:solidFill>
                            <a:schemeClr val="tx1"/>
                          </a:solidFill>
                          <a:latin typeface="Calibri (Body)"/>
                          <a:cs typeface="Arial" panose="020B0604020202020204" pitchFamily="34" charset="0"/>
                        </a:rPr>
                        <a:t>Closed-end type investment company intended for informed investors</a:t>
                      </a:r>
                      <a:r>
                        <a:rPr lang="lt-LT" sz="1150" kern="1200" noProof="0" dirty="0">
                          <a:solidFill>
                            <a:schemeClr val="tx1"/>
                          </a:solidFill>
                          <a:latin typeface="Calibri (Body)"/>
                          <a:cs typeface="Arial" panose="020B0604020202020204" pitchFamily="34" charset="0"/>
                        </a:rPr>
                        <a:t> </a:t>
                      </a:r>
                      <a:r>
                        <a:rPr lang="en-GB" sz="1150" kern="1200" noProof="0" dirty="0">
                          <a:solidFill>
                            <a:schemeClr val="tx1"/>
                          </a:solidFill>
                          <a:latin typeface="Calibri (Body)"/>
                          <a:cs typeface="Arial" panose="020B0604020202020204" pitchFamily="34" charset="0"/>
                        </a:rPr>
                        <a:t>UAB </a:t>
                      </a:r>
                      <a:r>
                        <a:rPr lang="lt-LT" sz="1150" kern="1200" noProof="0" dirty="0">
                          <a:solidFill>
                            <a:schemeClr val="tx1"/>
                          </a:solidFill>
                          <a:latin typeface="Calibri (Body)"/>
                          <a:cs typeface="Arial" panose="020B0604020202020204" pitchFamily="34" charset="0"/>
                        </a:rPr>
                        <a:t>„</a:t>
                      </a:r>
                      <a:r>
                        <a:rPr lang="en-GB" sz="1150" kern="1200" noProof="0" dirty="0">
                          <a:solidFill>
                            <a:schemeClr val="tx1"/>
                          </a:solidFill>
                          <a:latin typeface="Calibri (Body)"/>
                          <a:cs typeface="Arial" panose="020B0604020202020204" pitchFamily="34" charset="0"/>
                        </a:rPr>
                        <a:t>CAPITALICA BALTIC REAL ESTATE FUND I</a:t>
                      </a:r>
                      <a:r>
                        <a:rPr lang="lt-LT" sz="1150" kern="1200" noProof="0" dirty="0">
                          <a:solidFill>
                            <a:schemeClr val="tx1"/>
                          </a:solidFill>
                          <a:latin typeface="Calibri (Body)"/>
                          <a:cs typeface="Arial" panose="020B0604020202020204" pitchFamily="34" charset="0"/>
                        </a:rPr>
                        <a:t>“</a:t>
                      </a:r>
                      <a:r>
                        <a:rPr lang="en-GB" sz="1150" kern="1200" noProof="0" dirty="0">
                          <a:solidFill>
                            <a:schemeClr val="tx1"/>
                          </a:solidFill>
                          <a:latin typeface="Calibri (Body)"/>
                          <a:cs typeface="Arial" panose="020B0604020202020204" pitchFamily="34" charset="0"/>
                        </a:rPr>
                        <a:t> </a:t>
                      </a:r>
                      <a:endParaRPr lang="en-GB" sz="1150" strike="sngStrike" kern="1200" noProof="0" dirty="0">
                        <a:solidFill>
                          <a:schemeClr val="tx1"/>
                        </a:solidFill>
                        <a:latin typeface="Calibri (Body)"/>
                        <a:cs typeface="Arial" panose="020B0604020202020204" pitchFamily="34" charset="0"/>
                      </a:endParaRP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3295"/>
                  </a:ext>
                </a:extLst>
              </a:tr>
              <a:tr h="243876">
                <a:tc>
                  <a:txBody>
                    <a:bodyPr/>
                    <a:lstStyle/>
                    <a:p>
                      <a:r>
                        <a:rPr lang="en-US" sz="1150" dirty="0">
                          <a:solidFill>
                            <a:schemeClr val="bg1"/>
                          </a:solidFill>
                          <a:latin typeface="Calibri (Body)"/>
                          <a:cs typeface="Arial" panose="020B0604020202020204" pitchFamily="34" charset="0"/>
                        </a:rPr>
                        <a:t>SECURITIES</a:t>
                      </a:r>
                      <a:endParaRPr lang="lt-LT" sz="1150" dirty="0">
                        <a:solidFill>
                          <a:schemeClr val="bg1"/>
                        </a:solidFill>
                        <a:latin typeface="Calibri (Body)"/>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kern="1200" dirty="0">
                          <a:solidFill>
                            <a:schemeClr val="tx1"/>
                          </a:solidFill>
                          <a:latin typeface="Calibri (Body)"/>
                          <a:cs typeface="Arial" panose="020B0604020202020204" pitchFamily="34" charset="0"/>
                        </a:rPr>
                        <a:t>Ordinary, non-convertible, fixed-rate bonds </a:t>
                      </a:r>
                      <a:endParaRPr lang="en-GB" sz="1150" kern="1200" dirty="0">
                        <a:solidFill>
                          <a:schemeClr val="tx1"/>
                        </a:solidFill>
                        <a:highlight>
                          <a:srgbClr val="FFFF00"/>
                        </a:highlight>
                        <a:latin typeface="Calibri (Body)"/>
                        <a:cs typeface="Arial" panose="020B0604020202020204" pitchFamily="34" charset="0"/>
                      </a:endParaRP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1962341"/>
                  </a:ext>
                </a:extLst>
              </a:tr>
              <a:tr h="243876">
                <a:tc>
                  <a:txBody>
                    <a:bodyPr/>
                    <a:lstStyle/>
                    <a:p>
                      <a:r>
                        <a:rPr lang="en-GB" sz="1150" dirty="0">
                          <a:solidFill>
                            <a:schemeClr val="bg1"/>
                          </a:solidFill>
                          <a:latin typeface="Calibri (Body)"/>
                          <a:cs typeface="Arial" panose="020B0604020202020204" pitchFamily="34" charset="0"/>
                        </a:rPr>
                        <a:t>ISIN CODE</a:t>
                      </a:r>
                      <a:endParaRPr lang="lt-LT" sz="1150" dirty="0">
                        <a:solidFill>
                          <a:schemeClr val="bg1"/>
                        </a:solidFill>
                        <a:latin typeface="Calibri (Body)"/>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b="0" i="0" u="none" strike="noStrike" kern="1200" noProof="0" dirty="0">
                          <a:solidFill>
                            <a:srgbClr val="000000"/>
                          </a:solidFill>
                          <a:highlight>
                            <a:srgbClr val="FFFF00"/>
                          </a:highlight>
                          <a:latin typeface="Calibri (Body)"/>
                          <a:cs typeface="Arial"/>
                        </a:rPr>
                        <a:t>[*]</a:t>
                      </a: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7711002"/>
                  </a:ext>
                </a:extLst>
              </a:tr>
              <a:tr h="243876">
                <a:tc>
                  <a:txBody>
                    <a:bodyPr/>
                    <a:lstStyle/>
                    <a:p>
                      <a:r>
                        <a:rPr lang="en-US" sz="1150" dirty="0">
                          <a:solidFill>
                            <a:schemeClr val="bg1"/>
                          </a:solidFill>
                          <a:latin typeface="Calibri (Body)"/>
                          <a:cs typeface="Arial" panose="020B0604020202020204" pitchFamily="34" charset="0"/>
                        </a:rPr>
                        <a:t>TOTAL NOMINAL SIZE OF THE BONDS</a:t>
                      </a:r>
                      <a:endParaRPr lang="lt-LT" sz="1150" dirty="0">
                        <a:solidFill>
                          <a:schemeClr val="bg1"/>
                        </a:solidFill>
                        <a:latin typeface="Calibri (Body)"/>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latin typeface="Calibri (Body)"/>
                          <a:cs typeface="Arial" panose="020B0604020202020204" pitchFamily="34" charset="0"/>
                        </a:rPr>
                        <a:t>Up to EUR 8,000,000 (inclusive)</a:t>
                      </a: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0088571"/>
                  </a:ext>
                </a:extLst>
              </a:tr>
              <a:tr h="243876">
                <a:tc>
                  <a:txBody>
                    <a:bodyPr/>
                    <a:lstStyle/>
                    <a:p>
                      <a:r>
                        <a:rPr lang="en-US" sz="1150" dirty="0">
                          <a:solidFill>
                            <a:schemeClr val="bg1"/>
                          </a:solidFill>
                          <a:latin typeface="Calibri (Body)"/>
                          <a:cs typeface="Arial" panose="020B0604020202020204" pitchFamily="34" charset="0"/>
                        </a:rPr>
                        <a:t>NOMINAL VALUE AND CURRENCY OF THE BOND</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latin typeface="Calibri (Body)"/>
                          <a:cs typeface="Arial" panose="020B0604020202020204" pitchFamily="34" charset="0"/>
                        </a:rPr>
                        <a:t>EUR 100</a:t>
                      </a:r>
                      <a:endParaRPr lang="lt-LT" sz="1150" kern="1200" dirty="0">
                        <a:solidFill>
                          <a:schemeClr val="tx1"/>
                        </a:solidFill>
                        <a:latin typeface="Calibri (Body)"/>
                        <a:cs typeface="Arial" panose="020B0604020202020204" pitchFamily="34" charset="0"/>
                      </a:endParaRP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5237133"/>
                  </a:ext>
                </a:extLst>
              </a:tr>
              <a:tr h="243876">
                <a:tc>
                  <a:txBody>
                    <a:bodyPr/>
                    <a:lstStyle/>
                    <a:p>
                      <a:r>
                        <a:rPr lang="en-US" sz="1150" dirty="0">
                          <a:solidFill>
                            <a:schemeClr val="bg1"/>
                          </a:solidFill>
                          <a:latin typeface="Calibri (Body)"/>
                          <a:cs typeface="Arial" panose="020B0604020202020204" pitchFamily="34" charset="0"/>
                        </a:rPr>
                        <a:t>TOTAL NUMBER OF BONDS TO BE ISSUED BY THE ISSUER</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latin typeface="Calibri (Body)"/>
                          <a:cs typeface="Arial" panose="020B0604020202020204" pitchFamily="34" charset="0"/>
                        </a:rPr>
                        <a:t>Up to 80,000 (inclusive)</a:t>
                      </a: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683820"/>
                  </a:ext>
                </a:extLst>
              </a:tr>
              <a:tr h="243876">
                <a:tc>
                  <a:txBody>
                    <a:bodyPr/>
                    <a:lstStyle/>
                    <a:p>
                      <a:r>
                        <a:rPr lang="en-US" sz="1150" dirty="0">
                          <a:solidFill>
                            <a:schemeClr val="bg1"/>
                          </a:solidFill>
                          <a:latin typeface="Calibri (Body)"/>
                          <a:cs typeface="Arial" panose="020B0604020202020204" pitchFamily="34" charset="0"/>
                        </a:rPr>
                        <a:t>USE OF PROCEEDS</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latin typeface="Calibri (Body)"/>
                          <a:ea typeface="+mn-ea"/>
                          <a:cs typeface="Arial" panose="020B0604020202020204" pitchFamily="34" charset="0"/>
                        </a:rPr>
                        <a:t>The proceeds will be used for development of Verde Riga project</a:t>
                      </a:r>
                      <a:endParaRPr lang="lt-LT" sz="1150" kern="1200" dirty="0">
                        <a:solidFill>
                          <a:schemeClr val="tx1"/>
                        </a:solidFill>
                        <a:highlight>
                          <a:srgbClr val="FFFF00"/>
                        </a:highlight>
                        <a:latin typeface="Calibri (Body)"/>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9042064"/>
                  </a:ext>
                </a:extLst>
              </a:tr>
              <a:tr h="243876">
                <a:tc>
                  <a:txBody>
                    <a:bodyPr/>
                    <a:lstStyle/>
                    <a:p>
                      <a:r>
                        <a:rPr lang="en-US" sz="1150" dirty="0">
                          <a:solidFill>
                            <a:schemeClr val="bg1"/>
                          </a:solidFill>
                          <a:latin typeface="Calibri (Body)"/>
                          <a:cs typeface="Arial" panose="020B0604020202020204" pitchFamily="34" charset="0"/>
                        </a:rPr>
                        <a:t>VALUE OF A SINGLE BOND ISSUE</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latin typeface="Calibri (Body)"/>
                          <a:cs typeface="Arial" panose="020B0604020202020204" pitchFamily="34" charset="0"/>
                        </a:rPr>
                        <a:t>EUR 100</a:t>
                      </a:r>
                      <a:endParaRPr lang="lt-LT" sz="1150" kern="1200" dirty="0">
                        <a:solidFill>
                          <a:schemeClr val="tx1"/>
                        </a:solidFill>
                        <a:latin typeface="Calibri (Body)"/>
                        <a:cs typeface="Arial" panose="020B0604020202020204" pitchFamily="34" charset="0"/>
                      </a:endParaRP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9632850"/>
                  </a:ext>
                </a:extLst>
              </a:tr>
              <a:tr h="243876">
                <a:tc>
                  <a:txBody>
                    <a:bodyPr/>
                    <a:lstStyle/>
                    <a:p>
                      <a:r>
                        <a:rPr lang="en-US" sz="1150" dirty="0">
                          <a:solidFill>
                            <a:schemeClr val="bg1"/>
                          </a:solidFill>
                          <a:latin typeface="Calibri (Body)"/>
                          <a:cs typeface="Arial" panose="020B0604020202020204" pitchFamily="34" charset="0"/>
                        </a:rPr>
                        <a:t>START DATE OF BOND ISSUE</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latin typeface="Calibri (Body)"/>
                          <a:cs typeface="Arial" panose="020B0604020202020204" pitchFamily="34" charset="0"/>
                        </a:rPr>
                        <a:t>October 30, 2020</a:t>
                      </a:r>
                      <a:endParaRPr lang="lt-LT" sz="1150" kern="1200" dirty="0">
                        <a:solidFill>
                          <a:schemeClr val="tx1"/>
                        </a:solidFill>
                        <a:latin typeface="Calibri (Body)"/>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035644"/>
                  </a:ext>
                </a:extLst>
              </a:tr>
              <a:tr h="243876">
                <a:tc>
                  <a:txBody>
                    <a:bodyPr/>
                    <a:lstStyle/>
                    <a:p>
                      <a:r>
                        <a:rPr lang="en-US" sz="1150" dirty="0">
                          <a:solidFill>
                            <a:schemeClr val="bg1"/>
                          </a:solidFill>
                          <a:latin typeface="Calibri (Body)"/>
                          <a:cs typeface="Arial" panose="020B0604020202020204" pitchFamily="34" charset="0"/>
                        </a:rPr>
                        <a:t>END DATE OF BOND ISSUE</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latin typeface="Calibri (Body)"/>
                          <a:cs typeface="Arial" panose="020B0604020202020204" pitchFamily="34" charset="0"/>
                        </a:rPr>
                        <a:t>3 years</a:t>
                      </a:r>
                      <a:endParaRPr lang="lt-LT" sz="1150" kern="1200" dirty="0">
                        <a:solidFill>
                          <a:schemeClr val="tx1"/>
                        </a:solidFill>
                        <a:latin typeface="Calibri (Body)"/>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9181677"/>
                  </a:ext>
                </a:extLst>
              </a:tr>
              <a:tr h="243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b="0" kern="1200" dirty="0">
                          <a:solidFill>
                            <a:schemeClr val="bg1"/>
                          </a:solidFill>
                          <a:latin typeface="Calibri (Body)"/>
                          <a:ea typeface="+mn-ea"/>
                          <a:cs typeface="Arial" panose="020B0604020202020204" pitchFamily="34" charset="0"/>
                        </a:rPr>
                        <a:t>ANNUAL INTEREST RATE AND CALCULATION</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just"/>
                      <a:r>
                        <a:rPr lang="en-US" sz="1150" b="0" kern="1200" dirty="0">
                          <a:solidFill>
                            <a:schemeClr val="tx1"/>
                          </a:solidFill>
                          <a:latin typeface="Calibri (Body)"/>
                          <a:ea typeface="+mn-ea"/>
                          <a:cs typeface="Arial" panose="020B0604020202020204" pitchFamily="34" charset="0"/>
                        </a:rPr>
                        <a:t>5.5% - 6.5%* percent per year, interest is calculated daily in euros from the nominal value of the Bonds, taking into account the (act/act**) calculation method. Calculation of the interest begins on the date of the Bond issue, including the date on which it begins. For the purpose of calculating and paying interest for the relevant period of the previous three months, the date on which the interest is to be paid shall not be included in the calculation.</a:t>
                      </a: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5982370"/>
                  </a:ext>
                </a:extLst>
              </a:tr>
              <a:tr h="243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dirty="0">
                          <a:solidFill>
                            <a:schemeClr val="bg1"/>
                          </a:solidFill>
                          <a:latin typeface="Calibri (Body)"/>
                          <a:cs typeface="Arial" panose="020B0604020202020204" pitchFamily="34" charset="0"/>
                        </a:rPr>
                        <a:t>PAYMENT OF INTEREST</a:t>
                      </a:r>
                      <a:endParaRPr lang="lt-LT" sz="1150" dirty="0">
                        <a:solidFill>
                          <a:schemeClr val="bg1"/>
                        </a:solidFill>
                        <a:latin typeface="Calibri (Body)"/>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latin typeface="Calibri (Body)"/>
                          <a:cs typeface="Arial" panose="020B0604020202020204" pitchFamily="34" charset="0"/>
                        </a:rPr>
                        <a:t>Every 3 (three) months for the past three corresponding months. Interest payment days are January 30, April 30, July 30 and October 30 of 2021, January 30, April 30, July 30 and October 30 of 2022, January 30, April 30, July 30 and October 30 of 2023. If interest payment day happens to be non-business day, interest is paid next working day.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Calibri (Body)"/>
                          <a:ea typeface="+mn-ea"/>
                          <a:cs typeface="Arial" panose="020B0604020202020204" pitchFamily="34" charset="0"/>
                        </a:rPr>
                        <a:t>The right to receive the interest shall be held by the Bondholders (according Nasdaq CSD) one business day before the relevant payment date.</a:t>
                      </a:r>
                      <a:endParaRPr lang="en-US" sz="1150" kern="1200" dirty="0">
                        <a:solidFill>
                          <a:schemeClr val="tx1"/>
                        </a:solidFill>
                        <a:highlight>
                          <a:srgbClr val="00FF00"/>
                        </a:highlight>
                        <a:latin typeface="Calibri (Body)"/>
                        <a:cs typeface="Arial" panose="020B0604020202020204" pitchFamily="34" charset="0"/>
                      </a:endParaRP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9386412"/>
                  </a:ext>
                </a:extLst>
              </a:tr>
            </a:tbl>
          </a:graphicData>
        </a:graphic>
      </p:graphicFrame>
      <p:sp>
        <p:nvSpPr>
          <p:cNvPr id="9" name="Content Placeholder 2">
            <a:extLst>
              <a:ext uri="{FF2B5EF4-FFF2-40B4-BE49-F238E27FC236}">
                <a16:creationId xmlns:a16="http://schemas.microsoft.com/office/drawing/2014/main" id="{595679AE-0651-4E13-9B72-367B2D5EFDF5}"/>
              </a:ext>
            </a:extLst>
          </p:cNvPr>
          <p:cNvSpPr txBox="1">
            <a:spLocks/>
          </p:cNvSpPr>
          <p:nvPr/>
        </p:nvSpPr>
        <p:spPr>
          <a:xfrm>
            <a:off x="699158" y="6496788"/>
            <a:ext cx="10515600"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900" dirty="0">
                <a:solidFill>
                  <a:srgbClr val="000000"/>
                </a:solidFill>
                <a:latin typeface="Calibri (Body)"/>
                <a:cs typeface="Arial"/>
              </a:rPr>
              <a:t>* The final interest rate is set as described in section “Rules for setting interest rate (coupon)” on slide No. 18 and Annex. No. 1 </a:t>
            </a:r>
          </a:p>
          <a:p>
            <a:pPr marL="0" indent="0">
              <a:spcBef>
                <a:spcPts val="0"/>
              </a:spcBef>
              <a:buNone/>
            </a:pPr>
            <a:r>
              <a:rPr lang="lt-LT" sz="900" dirty="0">
                <a:solidFill>
                  <a:srgbClr val="000000"/>
                </a:solidFill>
                <a:highlight>
                  <a:srgbClr val="000000">
                    <a:alpha val="0"/>
                  </a:srgbClr>
                </a:highlight>
                <a:latin typeface="Calibri (Body)"/>
                <a:cs typeface="Arial"/>
              </a:rPr>
              <a:t>** </a:t>
            </a:r>
            <a:r>
              <a:rPr lang="en-GB" sz="900" dirty="0">
                <a:solidFill>
                  <a:srgbClr val="000000"/>
                </a:solidFill>
                <a:highlight>
                  <a:srgbClr val="000000">
                    <a:alpha val="0"/>
                  </a:srgbClr>
                </a:highlight>
                <a:latin typeface="Calibri (Body)"/>
                <a:cs typeface="Arial"/>
              </a:rPr>
              <a:t>Interest is calculated based on the actual number of days in the period for which interest is paid, divided by the actual number of days in the year</a:t>
            </a:r>
            <a:endParaRPr lang="lt-LT" sz="900" dirty="0">
              <a:solidFill>
                <a:srgbClr val="000000"/>
              </a:solidFill>
              <a:highlight>
                <a:srgbClr val="000000">
                  <a:alpha val="0"/>
                </a:srgbClr>
              </a:highlight>
              <a:latin typeface="Calibri (Body)"/>
              <a:cs typeface="Arial"/>
            </a:endParaRPr>
          </a:p>
        </p:txBody>
      </p:sp>
    </p:spTree>
    <p:extLst>
      <p:ext uri="{BB962C8B-B14F-4D97-AF65-F5344CB8AC3E}">
        <p14:creationId xmlns:p14="http://schemas.microsoft.com/office/powerpoint/2010/main" val="4237586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KEY CONDITIONS OF THE BOND (</a:t>
            </a:r>
            <a:r>
              <a:rPr lang="lt-LT" sz="2800" dirty="0">
                <a:solidFill>
                  <a:sysClr val="windowText" lastClr="000000"/>
                </a:solidFill>
              </a:rPr>
              <a:t>I</a:t>
            </a:r>
            <a:r>
              <a:rPr lang="en-US" sz="2800" dirty="0">
                <a:solidFill>
                  <a:sysClr val="windowText" lastClr="000000"/>
                </a:solidFill>
              </a:rPr>
              <a:t>I/VI)</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17</a:t>
            </a:fld>
            <a:endParaRPr lang="en-US" sz="1300" dirty="0">
              <a:solidFill>
                <a:schemeClr val="bg1">
                  <a:lumMod val="50000"/>
                </a:schemeClr>
              </a:solidFill>
            </a:endParaRPr>
          </a:p>
        </p:txBody>
      </p:sp>
      <p:graphicFrame>
        <p:nvGraphicFramePr>
          <p:cNvPr id="8" name="Table 7">
            <a:extLst>
              <a:ext uri="{FF2B5EF4-FFF2-40B4-BE49-F238E27FC236}">
                <a16:creationId xmlns:a16="http://schemas.microsoft.com/office/drawing/2014/main" id="{69F6753F-97F2-4958-AC5B-5AE0F6D27E3A}"/>
              </a:ext>
            </a:extLst>
          </p:cNvPr>
          <p:cNvGraphicFramePr>
            <a:graphicFrameLocks noGrp="1"/>
          </p:cNvGraphicFramePr>
          <p:nvPr>
            <p:extLst>
              <p:ext uri="{D42A27DB-BD31-4B8C-83A1-F6EECF244321}">
                <p14:modId xmlns:p14="http://schemas.microsoft.com/office/powerpoint/2010/main" val="2501622921"/>
              </p:ext>
            </p:extLst>
          </p:nvPr>
        </p:nvGraphicFramePr>
        <p:xfrm>
          <a:off x="649705" y="1742688"/>
          <a:ext cx="11209215" cy="4064100"/>
        </p:xfrm>
        <a:graphic>
          <a:graphicData uri="http://schemas.openxmlformats.org/drawingml/2006/table">
            <a:tbl>
              <a:tblPr firstRow="1" bandRow="1">
                <a:tableStyleId>{5C22544A-7EE6-4342-B048-85BDC9FD1C3A}</a:tableStyleId>
              </a:tblPr>
              <a:tblGrid>
                <a:gridCol w="2687894">
                  <a:extLst>
                    <a:ext uri="{9D8B030D-6E8A-4147-A177-3AD203B41FA5}">
                      <a16:colId xmlns:a16="http://schemas.microsoft.com/office/drawing/2014/main" val="3776411661"/>
                    </a:ext>
                  </a:extLst>
                </a:gridCol>
                <a:gridCol w="8521321">
                  <a:extLst>
                    <a:ext uri="{9D8B030D-6E8A-4147-A177-3AD203B41FA5}">
                      <a16:colId xmlns:a16="http://schemas.microsoft.com/office/drawing/2014/main" val="1932585741"/>
                    </a:ext>
                  </a:extLst>
                </a:gridCol>
              </a:tblGrid>
              <a:tr h="243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50" b="0" kern="1200" dirty="0">
                          <a:solidFill>
                            <a:schemeClr val="bg1"/>
                          </a:solidFill>
                          <a:latin typeface="Calibri (Body)"/>
                          <a:ea typeface="+mn-ea"/>
                          <a:cs typeface="Arial" panose="020B0604020202020204" pitchFamily="34" charset="0"/>
                        </a:rPr>
                        <a:t>DATE OF BOND REDEMPTION</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b="0" kern="1200" dirty="0">
                          <a:solidFill>
                            <a:schemeClr val="tx1"/>
                          </a:solidFill>
                          <a:latin typeface="Calibri (Body)"/>
                          <a:ea typeface="+mn-ea"/>
                          <a:cs typeface="Arial" panose="020B0604020202020204" pitchFamily="34" charset="0"/>
                        </a:rPr>
                        <a:t>On October 30, 2023, the Bonds are redeemed on the Redemption Date, by paying the nominal value of the Bonds to its owners. On the Redemption date, the interest calculated up to the Redemption Date shall be also paid. The right to receive the nominal value of the Bonds and the interest accrued shall be held by the Bondholders </a:t>
                      </a:r>
                      <a:r>
                        <a:rPr lang="en-US" sz="1100" b="0" kern="1200" dirty="0">
                          <a:solidFill>
                            <a:schemeClr val="tx1"/>
                          </a:solidFill>
                          <a:latin typeface="Calibri (Body)"/>
                          <a:ea typeface="+mn-ea"/>
                          <a:cs typeface="Arial" panose="020B0604020202020204" pitchFamily="34" charset="0"/>
                        </a:rPr>
                        <a:t>(according Nasdaq CSD) </a:t>
                      </a:r>
                      <a:r>
                        <a:rPr lang="en-US" sz="1150" b="0" kern="1200" dirty="0">
                          <a:solidFill>
                            <a:schemeClr val="tx1"/>
                          </a:solidFill>
                          <a:latin typeface="Calibri (Body)"/>
                          <a:ea typeface="+mn-ea"/>
                          <a:cs typeface="Arial" panose="020B0604020202020204" pitchFamily="34" charset="0"/>
                        </a:rPr>
                        <a:t>one business day before the relevant payment date.</a:t>
                      </a: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5991363"/>
                  </a:ext>
                </a:extLst>
              </a:tr>
              <a:tr h="243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b="0" kern="1200" dirty="0">
                          <a:solidFill>
                            <a:schemeClr val="bg1"/>
                          </a:solidFill>
                          <a:latin typeface="Calibri (Body)"/>
                          <a:ea typeface="+mn-ea"/>
                          <a:cs typeface="Arial" panose="020B0604020202020204" pitchFamily="34" charset="0"/>
                        </a:rPr>
                        <a:t>LISTING</a:t>
                      </a:r>
                      <a:endParaRPr lang="en-US" sz="1150" b="0" dirty="0">
                        <a:solidFill>
                          <a:schemeClr val="bg1"/>
                        </a:solidFill>
                        <a:latin typeface="Calibri (Body)"/>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50" b="0" kern="1200" dirty="0">
                          <a:solidFill>
                            <a:schemeClr val="tx1"/>
                          </a:solidFill>
                          <a:latin typeface="Calibri (Body)"/>
                          <a:ea typeface="+mn-ea"/>
                          <a:cs typeface="Arial" panose="020B0604020202020204" pitchFamily="34" charset="0"/>
                        </a:rPr>
                        <a:t>Not later than 3 (three) months after the effective date of the Bonds, it is planned to apply to AB Nasdaq Vilnius for the inclusion of the Bond issue into the multilateral trading system administered by AB Nasdaq Vilnius, i.e. the alternative market First North.</a:t>
                      </a: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035644"/>
                  </a:ext>
                </a:extLst>
              </a:tr>
              <a:tr h="243876">
                <a:tc>
                  <a:txBody>
                    <a:bodyPr/>
                    <a:lstStyle/>
                    <a:p>
                      <a:r>
                        <a:rPr lang="en-US" sz="1150" dirty="0">
                          <a:solidFill>
                            <a:schemeClr val="bg1"/>
                          </a:solidFill>
                          <a:latin typeface="Calibri (Body)"/>
                          <a:cs typeface="Arial" panose="020B0604020202020204" pitchFamily="34" charset="0"/>
                        </a:rPr>
                        <a:t>TRUSTEE</a:t>
                      </a:r>
                      <a:endParaRPr lang="lt-LT" sz="1150" dirty="0">
                        <a:solidFill>
                          <a:schemeClr val="bg1"/>
                        </a:solidFill>
                        <a:latin typeface="Calibri (Body)"/>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kern="1200" dirty="0">
                          <a:solidFill>
                            <a:schemeClr val="tx1"/>
                          </a:solidFill>
                          <a:latin typeface="Calibri (Body)"/>
                          <a:cs typeface="Arial" panose="020B0604020202020204" pitchFamily="34" charset="0"/>
                        </a:rPr>
                        <a:t>UAB “</a:t>
                      </a:r>
                      <a:r>
                        <a:rPr lang="en-GB" sz="1150" kern="1200" dirty="0" err="1">
                          <a:solidFill>
                            <a:schemeClr val="tx1"/>
                          </a:solidFill>
                          <a:latin typeface="Calibri (Body)"/>
                          <a:cs typeface="Arial" panose="020B0604020202020204" pitchFamily="34" charset="0"/>
                        </a:rPr>
                        <a:t>Legisperitus</a:t>
                      </a:r>
                      <a:r>
                        <a:rPr lang="en-GB" sz="1150" kern="1200" dirty="0">
                          <a:solidFill>
                            <a:schemeClr val="tx1"/>
                          </a:solidFill>
                          <a:latin typeface="Calibri (Body)"/>
                          <a:cs typeface="Arial" panose="020B0604020202020204" pitchFamily="34" charset="0"/>
                        </a:rPr>
                        <a:t>”</a:t>
                      </a: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9181677"/>
                  </a:ext>
                </a:extLst>
              </a:tr>
              <a:tr h="243876">
                <a:tc>
                  <a:txBody>
                    <a:bodyPr/>
                    <a:lstStyle/>
                    <a:p>
                      <a:r>
                        <a:rPr lang="en-US" sz="1150" dirty="0">
                          <a:solidFill>
                            <a:schemeClr val="bg1"/>
                          </a:solidFill>
                          <a:latin typeface="Calibri (Body)"/>
                          <a:cs typeface="Arial" panose="020B0604020202020204" pitchFamily="34" charset="0"/>
                        </a:rPr>
                        <a:t>JOINT LEAD MANAGERS AND BOOKRUNNERS</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latin typeface="Calibri (Body)"/>
                          <a:cs typeface="Arial" panose="020B0604020202020204" pitchFamily="34" charset="0"/>
                        </a:rPr>
                        <a:t>AB </a:t>
                      </a:r>
                      <a:r>
                        <a:rPr lang="lt-LT" sz="1150" kern="1200" dirty="0">
                          <a:solidFill>
                            <a:schemeClr val="tx1"/>
                          </a:solidFill>
                          <a:latin typeface="Calibri (Body)"/>
                          <a:cs typeface="Arial" panose="020B0604020202020204" pitchFamily="34" charset="0"/>
                        </a:rPr>
                        <a:t>Luminor</a:t>
                      </a:r>
                      <a:r>
                        <a:rPr lang="en-US" sz="1150" kern="1200" dirty="0">
                          <a:solidFill>
                            <a:schemeClr val="tx1"/>
                          </a:solidFill>
                          <a:latin typeface="Calibri (Body)"/>
                          <a:cs typeface="Arial" panose="020B0604020202020204" pitchFamily="34" charset="0"/>
                        </a:rPr>
                        <a:t> bank </a:t>
                      </a:r>
                      <a:r>
                        <a:rPr lang="lt-LT" sz="1150" kern="1200" dirty="0">
                          <a:solidFill>
                            <a:schemeClr val="tx1"/>
                          </a:solidFill>
                          <a:latin typeface="Calibri (Body)"/>
                          <a:cs typeface="Arial" panose="020B0604020202020204" pitchFamily="34" charset="0"/>
                        </a:rPr>
                        <a:t>AS </a:t>
                      </a:r>
                      <a:r>
                        <a:rPr lang="lt-LT" sz="1150" kern="1200" dirty="0" err="1">
                          <a:solidFill>
                            <a:schemeClr val="tx1"/>
                          </a:solidFill>
                          <a:latin typeface="Calibri (Body)"/>
                          <a:cs typeface="Arial" panose="020B0604020202020204" pitchFamily="34" charset="0"/>
                        </a:rPr>
                        <a:t>and</a:t>
                      </a:r>
                      <a:r>
                        <a:rPr lang="lt-LT" sz="1150" kern="1200" dirty="0">
                          <a:solidFill>
                            <a:schemeClr val="tx1"/>
                          </a:solidFill>
                          <a:latin typeface="Calibri (Body)"/>
                          <a:cs typeface="Arial" panose="020B0604020202020204" pitchFamily="34" charset="0"/>
                        </a:rPr>
                        <a:t> </a:t>
                      </a:r>
                      <a:r>
                        <a:rPr lang="en-US" sz="1150" kern="1200" dirty="0">
                          <a:solidFill>
                            <a:schemeClr val="tx1"/>
                          </a:solidFill>
                          <a:latin typeface="Calibri (Body)"/>
                          <a:cs typeface="Arial" panose="020B0604020202020204" pitchFamily="34" charset="0"/>
                        </a:rPr>
                        <a:t>AB </a:t>
                      </a:r>
                      <a:r>
                        <a:rPr lang="lt-LT" sz="1150" kern="1200" dirty="0">
                          <a:solidFill>
                            <a:schemeClr val="tx1"/>
                          </a:solidFill>
                          <a:latin typeface="Calibri (Body)"/>
                          <a:cs typeface="Arial" panose="020B0604020202020204" pitchFamily="34" charset="0"/>
                        </a:rPr>
                        <a:t>Šiaulių bankas</a:t>
                      </a: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50290"/>
                  </a:ext>
                </a:extLst>
              </a:tr>
              <a:tr h="243876">
                <a:tc>
                  <a:txBody>
                    <a:bodyPr/>
                    <a:lstStyle/>
                    <a:p>
                      <a:r>
                        <a:rPr lang="en-US" sz="1150" dirty="0">
                          <a:solidFill>
                            <a:schemeClr val="bg1"/>
                          </a:solidFill>
                          <a:latin typeface="Calibri (Body)"/>
                          <a:cs typeface="Arial" panose="020B0604020202020204" pitchFamily="34" charset="0"/>
                        </a:rPr>
                        <a:t>SETTELMENT AGENT</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latin typeface="Calibri (Body)"/>
                          <a:cs typeface="Arial" panose="020B0604020202020204" pitchFamily="34" charset="0"/>
                        </a:rPr>
                        <a:t>AB </a:t>
                      </a:r>
                      <a:r>
                        <a:rPr lang="lt-LT" sz="1150" kern="1200" dirty="0">
                          <a:solidFill>
                            <a:schemeClr val="tx1"/>
                          </a:solidFill>
                          <a:latin typeface="Calibri (Body)"/>
                          <a:cs typeface="Arial" panose="020B0604020202020204" pitchFamily="34" charset="0"/>
                        </a:rPr>
                        <a:t>Šiaulių bankas</a:t>
                      </a: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5562825"/>
                  </a:ext>
                </a:extLst>
              </a:tr>
              <a:tr h="243876">
                <a:tc>
                  <a:txBody>
                    <a:bodyPr/>
                    <a:lstStyle/>
                    <a:p>
                      <a:r>
                        <a:rPr lang="en-US" sz="1150" dirty="0">
                          <a:solidFill>
                            <a:schemeClr val="bg1"/>
                          </a:solidFill>
                          <a:latin typeface="Calibri (Body)"/>
                          <a:cs typeface="Arial" panose="020B0604020202020204" pitchFamily="34" charset="0"/>
                        </a:rPr>
                        <a:t>SERTIFIED ADVISOR</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a:t>L</a:t>
                      </a:r>
                      <a:r>
                        <a:rPr lang="en-US" sz="1200" dirty="0" err="1"/>
                        <a:t>aw</a:t>
                      </a:r>
                      <a:r>
                        <a:rPr lang="en-US" sz="1200" dirty="0"/>
                        <a:t> firm Sorainen &amp; Partners </a:t>
                      </a:r>
                      <a:endParaRPr lang="lt-LT" sz="1150" kern="1200" dirty="0">
                        <a:solidFill>
                          <a:schemeClr val="tx1"/>
                        </a:solidFill>
                        <a:latin typeface="Calibri (Body)"/>
                        <a:cs typeface="Arial" panose="020B0604020202020204" pitchFamily="34" charset="0"/>
                      </a:endParaRP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9784919"/>
                  </a:ext>
                </a:extLst>
              </a:tr>
              <a:tr h="243876">
                <a:tc>
                  <a:txBody>
                    <a:bodyPr/>
                    <a:lstStyle/>
                    <a:p>
                      <a:r>
                        <a:rPr lang="en-US" sz="1150" dirty="0">
                          <a:solidFill>
                            <a:schemeClr val="bg1"/>
                          </a:solidFill>
                          <a:latin typeface="Calibri (Body)"/>
                          <a:cs typeface="Arial" panose="020B0604020202020204" pitchFamily="34" charset="0"/>
                        </a:rPr>
                        <a:t>MINIMUM QUANTITY OF BONDS THAT CAN BE BOUGHT BY ONE INVESTOR</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latin typeface="Calibri (Body)"/>
                          <a:cs typeface="Arial" panose="020B0604020202020204" pitchFamily="34" charset="0"/>
                        </a:rPr>
                        <a:t>1 unit.</a:t>
                      </a: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9272202"/>
                  </a:ext>
                </a:extLst>
              </a:tr>
              <a:tr h="243876">
                <a:tc>
                  <a:txBody>
                    <a:bodyPr/>
                    <a:lstStyle/>
                    <a:p>
                      <a:r>
                        <a:rPr lang="en-US" sz="1150" dirty="0">
                          <a:solidFill>
                            <a:schemeClr val="bg1"/>
                          </a:solidFill>
                          <a:latin typeface="Calibri (Body)"/>
                          <a:cs typeface="Arial" panose="020B0604020202020204" pitchFamily="34" charset="0"/>
                        </a:rPr>
                        <a:t>MAXIMUM NUMBER OF BONDS</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latin typeface="Calibri (Body)"/>
                          <a:cs typeface="Arial" panose="020B0604020202020204" pitchFamily="34" charset="0"/>
                        </a:rPr>
                        <a:t>Unlimited. </a:t>
                      </a:r>
                      <a:endParaRPr lang="en-US" sz="1150" strike="sngStrike" kern="1200" dirty="0">
                        <a:solidFill>
                          <a:schemeClr val="tx1"/>
                        </a:solidFill>
                        <a:highlight>
                          <a:srgbClr val="00FF00"/>
                        </a:highlight>
                        <a:latin typeface="Calibri (Body)"/>
                        <a:cs typeface="Arial" panose="020B0604020202020204" pitchFamily="34" charset="0"/>
                      </a:endParaRP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4163229"/>
                  </a:ext>
                </a:extLst>
              </a:tr>
              <a:tr h="130878">
                <a:tc>
                  <a:txBody>
                    <a:bodyPr/>
                    <a:lstStyle/>
                    <a:p>
                      <a:pPr marL="0" algn="l" defTabSz="914400" rtl="0" eaLnBrk="1" latinLnBrk="0" hangingPunct="1"/>
                      <a:r>
                        <a:rPr lang="en-US" sz="1150" b="0" kern="1200" dirty="0">
                          <a:solidFill>
                            <a:schemeClr val="bg1"/>
                          </a:solidFill>
                          <a:latin typeface="Calibri (Body)"/>
                          <a:ea typeface="+mn-ea"/>
                          <a:cs typeface="Arial" panose="020B0604020202020204" pitchFamily="34" charset="0"/>
                        </a:rPr>
                        <a:t>DISTRIBUTION OF BONDS AND CONCLUSION OF SIGNING CONTRACTS </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0" kern="1200" baseline="0" noProof="0" dirty="0">
                          <a:solidFill>
                            <a:schemeClr val="tx1"/>
                          </a:solidFill>
                          <a:latin typeface="+mn-lt"/>
                          <a:ea typeface="+mn-ea"/>
                          <a:cs typeface="+mn-cs"/>
                        </a:rPr>
                        <a:t>Bond distribution is understood as the public offering of the Bonds in Lithuania and the conclusion of Bond subscription agreements with investors and presentation of the Bonds acquired to investors. Public offering of the Bonds will be carried out in Lithuania only.</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0" kern="1200" baseline="0" noProof="0" dirty="0">
                          <a:solidFill>
                            <a:schemeClr val="tx1"/>
                          </a:solidFill>
                          <a:latin typeface="+mn-lt"/>
                          <a:ea typeface="+mn-ea"/>
                          <a:cs typeface="+mn-cs"/>
                        </a:rPr>
                        <a:t>The Company assigned Luminor Bank AS and AB </a:t>
                      </a:r>
                      <a:r>
                        <a:rPr lang="en-US" sz="1100" b="0" kern="1200" baseline="0" noProof="0" dirty="0" err="1">
                          <a:solidFill>
                            <a:schemeClr val="tx1"/>
                          </a:solidFill>
                          <a:latin typeface="+mn-lt"/>
                          <a:ea typeface="+mn-ea"/>
                          <a:cs typeface="+mn-cs"/>
                        </a:rPr>
                        <a:t>Šiaulių</a:t>
                      </a:r>
                      <a:r>
                        <a:rPr lang="en-US" sz="1100" b="0" kern="1200" baseline="0" noProof="0" dirty="0">
                          <a:solidFill>
                            <a:schemeClr val="tx1"/>
                          </a:solidFill>
                          <a:latin typeface="+mn-lt"/>
                          <a:ea typeface="+mn-ea"/>
                          <a:cs typeface="+mn-cs"/>
                        </a:rPr>
                        <a:t> </a:t>
                      </a:r>
                      <a:r>
                        <a:rPr lang="en-US" sz="1100" b="0" kern="1200" baseline="0" noProof="0" dirty="0" err="1">
                          <a:solidFill>
                            <a:schemeClr val="tx1"/>
                          </a:solidFill>
                          <a:latin typeface="+mn-lt"/>
                          <a:ea typeface="+mn-ea"/>
                          <a:cs typeface="+mn-cs"/>
                        </a:rPr>
                        <a:t>bankas</a:t>
                      </a:r>
                      <a:r>
                        <a:rPr lang="en-US" sz="1100" b="0" kern="1200" baseline="0" noProof="0" dirty="0">
                          <a:solidFill>
                            <a:schemeClr val="tx1"/>
                          </a:solidFill>
                          <a:latin typeface="+mn-lt"/>
                          <a:ea typeface="+mn-ea"/>
                          <a:cs typeface="+mn-cs"/>
                        </a:rPr>
                        <a:t> to distribute the Bonds. Bond subscription agreements with investors on behalf of the Company will be concluded by AB </a:t>
                      </a:r>
                      <a:r>
                        <a:rPr lang="en-US" sz="1100" b="0" kern="1200" baseline="0" noProof="0" dirty="0" err="1">
                          <a:solidFill>
                            <a:schemeClr val="tx1"/>
                          </a:solidFill>
                          <a:latin typeface="+mn-lt"/>
                          <a:ea typeface="+mn-ea"/>
                          <a:cs typeface="+mn-cs"/>
                        </a:rPr>
                        <a:t>Šiaulių</a:t>
                      </a:r>
                      <a:r>
                        <a:rPr lang="en-US" sz="1100" b="0" kern="1200" baseline="0" noProof="0" dirty="0">
                          <a:solidFill>
                            <a:schemeClr val="tx1"/>
                          </a:solidFill>
                          <a:latin typeface="+mn-lt"/>
                          <a:ea typeface="+mn-ea"/>
                          <a:cs typeface="+mn-cs"/>
                        </a:rPr>
                        <a:t> </a:t>
                      </a:r>
                      <a:r>
                        <a:rPr lang="lt-LT" sz="1100" b="0" kern="1200" baseline="0" noProof="0" dirty="0">
                          <a:solidFill>
                            <a:schemeClr val="tx1"/>
                          </a:solidFill>
                          <a:latin typeface="+mn-lt"/>
                          <a:ea typeface="+mn-ea"/>
                          <a:cs typeface="+mn-cs"/>
                        </a:rPr>
                        <a:t>bankas</a:t>
                      </a:r>
                      <a:r>
                        <a:rPr lang="en-US" sz="1100" b="0" kern="1200" baseline="0" noProof="0" dirty="0">
                          <a:solidFill>
                            <a:schemeClr val="tx1"/>
                          </a:solidFill>
                          <a:latin typeface="+mn-lt"/>
                          <a:ea typeface="+mn-ea"/>
                          <a:cs typeface="+mn-cs"/>
                        </a:rPr>
                        <a:t>. Information about the distribution of the Bond issue will be provided via: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0" kern="1200" baseline="0" noProof="0" dirty="0">
                          <a:solidFill>
                            <a:schemeClr val="tx1"/>
                          </a:solidFill>
                          <a:latin typeface="+mn-lt"/>
                          <a:ea typeface="+mn-ea"/>
                          <a:cs typeface="+mn-cs"/>
                        </a:rPr>
                        <a:t>AB </a:t>
                      </a:r>
                      <a:r>
                        <a:rPr lang="en-US" sz="1100" b="0" kern="1200" baseline="0" noProof="0" dirty="0" err="1">
                          <a:solidFill>
                            <a:schemeClr val="tx1"/>
                          </a:solidFill>
                          <a:latin typeface="+mn-lt"/>
                          <a:ea typeface="+mn-ea"/>
                          <a:cs typeface="+mn-cs"/>
                        </a:rPr>
                        <a:t>Šiaulių</a:t>
                      </a:r>
                      <a:r>
                        <a:rPr lang="en-US" sz="1100" b="0" kern="1200" baseline="0" noProof="0" dirty="0">
                          <a:solidFill>
                            <a:schemeClr val="tx1"/>
                          </a:solidFill>
                          <a:latin typeface="+mn-lt"/>
                          <a:ea typeface="+mn-ea"/>
                          <a:cs typeface="+mn-cs"/>
                        </a:rPr>
                        <a:t> </a:t>
                      </a:r>
                      <a:r>
                        <a:rPr lang="en-US" sz="1100" b="0" kern="1200" baseline="0" noProof="0" dirty="0" err="1">
                          <a:solidFill>
                            <a:schemeClr val="tx1"/>
                          </a:solidFill>
                          <a:latin typeface="+mn-lt"/>
                          <a:ea typeface="+mn-ea"/>
                          <a:cs typeface="+mn-cs"/>
                        </a:rPr>
                        <a:t>bankas</a:t>
                      </a:r>
                      <a:r>
                        <a:rPr lang="lt-LT" sz="1100" b="0" kern="1200" baseline="0" noProof="0" dirty="0">
                          <a:solidFill>
                            <a:schemeClr val="tx1"/>
                          </a:solidFill>
                          <a:latin typeface="+mn-lt"/>
                          <a:ea typeface="+mn-ea"/>
                          <a:cs typeface="+mn-cs"/>
                        </a:rPr>
                        <a:t>: e-</a:t>
                      </a:r>
                      <a:r>
                        <a:rPr lang="lt-LT" sz="1100" b="0" kern="1200" baseline="0" noProof="0" dirty="0" err="1">
                          <a:solidFill>
                            <a:schemeClr val="tx1"/>
                          </a:solidFill>
                          <a:latin typeface="+mn-lt"/>
                          <a:ea typeface="+mn-ea"/>
                          <a:cs typeface="+mn-cs"/>
                        </a:rPr>
                        <a:t>mail</a:t>
                      </a:r>
                      <a:r>
                        <a:rPr lang="lt-LT" sz="1100" b="0" kern="1200" baseline="0" noProof="0" dirty="0">
                          <a:solidFill>
                            <a:schemeClr val="tx1"/>
                          </a:solidFill>
                          <a:latin typeface="+mn-lt"/>
                          <a:ea typeface="+mn-ea"/>
                          <a:cs typeface="+mn-cs"/>
                        </a:rPr>
                        <a:t> </a:t>
                      </a:r>
                      <a:r>
                        <a:rPr lang="en-US" sz="1100" b="0" kern="1200" baseline="0" noProof="0" dirty="0" err="1">
                          <a:solidFill>
                            <a:schemeClr val="tx1"/>
                          </a:solidFill>
                          <a:latin typeface="+mn-lt"/>
                          <a:ea typeface="+mn-ea"/>
                          <a:cs typeface="+mn-cs"/>
                          <a:hlinkClick r:id="rId3"/>
                        </a:rPr>
                        <a:t>sbbroker@sb.lt</a:t>
                      </a:r>
                      <a:r>
                        <a:rPr lang="en-US" sz="1100" b="0" kern="1200" baseline="0" noProof="0" dirty="0">
                          <a:solidFill>
                            <a:schemeClr val="tx1"/>
                          </a:solidFill>
                          <a:latin typeface="+mn-lt"/>
                          <a:ea typeface="+mn-ea"/>
                          <a:cs typeface="+mn-cs"/>
                        </a:rPr>
                        <a:t>,</a:t>
                      </a:r>
                      <a:r>
                        <a:rPr lang="en-US" sz="1200" b="0" dirty="0"/>
                        <a:t> </a:t>
                      </a:r>
                      <a:r>
                        <a:rPr lang="en-US" sz="1100" b="0" kern="1200" baseline="0" noProof="0" dirty="0">
                          <a:solidFill>
                            <a:schemeClr val="tx1"/>
                          </a:solidFill>
                          <a:latin typeface="+mn-lt"/>
                          <a:ea typeface="+mn-ea"/>
                          <a:cs typeface="+mn-cs"/>
                        </a:rPr>
                        <a:t>or by</a:t>
                      </a:r>
                      <a:r>
                        <a:rPr lang="en-US" sz="1200" b="0" dirty="0"/>
                        <a:t> </a:t>
                      </a:r>
                      <a:r>
                        <a:rPr lang="en-US" sz="1100" b="0" kern="1200" baseline="0" noProof="0" dirty="0">
                          <a:solidFill>
                            <a:schemeClr val="tx1"/>
                          </a:solidFill>
                          <a:latin typeface="+mn-lt"/>
                          <a:ea typeface="+mn-ea"/>
                          <a:cs typeface="+mn-cs"/>
                        </a:rPr>
                        <a:t>phone: 8 5 2 462 465; 8 5 2 032 266;</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0" kern="1200" baseline="0" noProof="0" dirty="0">
                          <a:solidFill>
                            <a:schemeClr val="tx1"/>
                          </a:solidFill>
                          <a:latin typeface="+mn-lt"/>
                          <a:ea typeface="+mn-ea"/>
                          <a:cs typeface="+mn-cs"/>
                        </a:rPr>
                        <a:t>Luminor Bank AS: e</a:t>
                      </a:r>
                      <a:r>
                        <a:rPr lang="lt-LT" sz="1100" b="0" kern="1200" baseline="0" noProof="0" dirty="0">
                          <a:solidFill>
                            <a:schemeClr val="tx1"/>
                          </a:solidFill>
                          <a:latin typeface="+mn-lt"/>
                          <a:ea typeface="+mn-ea"/>
                          <a:cs typeface="+mn-cs"/>
                        </a:rPr>
                        <a:t>-</a:t>
                      </a:r>
                      <a:r>
                        <a:rPr lang="en-US" sz="1100" b="0" kern="1200" baseline="0" noProof="0" dirty="0">
                          <a:solidFill>
                            <a:schemeClr val="tx1"/>
                          </a:solidFill>
                          <a:latin typeface="+mn-lt"/>
                          <a:ea typeface="+mn-ea"/>
                          <a:cs typeface="+mn-cs"/>
                        </a:rPr>
                        <a:t>mail Renata.devindoryte@luminorgroup.com or Daumantas.pocius@luminorgroup.com.</a:t>
                      </a:r>
                      <a:endParaRPr lang="en-US" sz="1100" b="0" kern="1200" baseline="0" noProof="0" dirty="0">
                        <a:solidFill>
                          <a:schemeClr val="tx1"/>
                        </a:solidFill>
                        <a:latin typeface="+mn-lt"/>
                        <a:ea typeface="+mn-ea"/>
                        <a:cs typeface="+mn-cs"/>
                        <a:hlinkClick r:id="rId3"/>
                      </a:endParaRP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7985588"/>
                  </a:ext>
                </a:extLst>
              </a:tr>
            </a:tbl>
          </a:graphicData>
        </a:graphic>
      </p:graphicFrame>
    </p:spTree>
    <p:extLst>
      <p:ext uri="{BB962C8B-B14F-4D97-AF65-F5344CB8AC3E}">
        <p14:creationId xmlns:p14="http://schemas.microsoft.com/office/powerpoint/2010/main" val="4076740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SUBSCRIBING BONDS AND PAYMENT</a:t>
            </a:r>
            <a:r>
              <a:rPr lang="lt-LT" sz="2800" dirty="0">
                <a:solidFill>
                  <a:sysClr val="windowText" lastClr="000000"/>
                </a:solidFill>
              </a:rPr>
              <a:t> (I</a:t>
            </a:r>
            <a:r>
              <a:rPr lang="en-GB" sz="2800" dirty="0">
                <a:solidFill>
                  <a:sysClr val="windowText" lastClr="000000"/>
                </a:solidFill>
              </a:rPr>
              <a:t>II</a:t>
            </a:r>
            <a:r>
              <a:rPr lang="lt-LT" sz="2800" dirty="0">
                <a:solidFill>
                  <a:sysClr val="windowText" lastClr="000000"/>
                </a:solidFill>
              </a:rPr>
              <a:t>/</a:t>
            </a:r>
            <a:r>
              <a:rPr lang="en-GB" sz="2800" dirty="0">
                <a:solidFill>
                  <a:sysClr val="windowText" lastClr="000000"/>
                </a:solidFill>
              </a:rPr>
              <a:t>VI</a:t>
            </a:r>
            <a:r>
              <a:rPr lang="lt-LT" sz="2800" dirty="0">
                <a:solidFill>
                  <a:sysClr val="windowText" lastClr="000000"/>
                </a:solidFill>
              </a:rPr>
              <a:t>)</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18</a:t>
            </a:fld>
            <a:endParaRPr lang="en-US" sz="1300" dirty="0">
              <a:solidFill>
                <a:schemeClr val="bg1">
                  <a:lumMod val="50000"/>
                </a:schemeClr>
              </a:solidFill>
            </a:endParaRPr>
          </a:p>
        </p:txBody>
      </p:sp>
      <p:graphicFrame>
        <p:nvGraphicFramePr>
          <p:cNvPr id="8" name="Table 7">
            <a:extLst>
              <a:ext uri="{FF2B5EF4-FFF2-40B4-BE49-F238E27FC236}">
                <a16:creationId xmlns:a16="http://schemas.microsoft.com/office/drawing/2014/main" id="{69F6753F-97F2-4958-AC5B-5AE0F6D27E3A}"/>
              </a:ext>
            </a:extLst>
          </p:cNvPr>
          <p:cNvGraphicFramePr>
            <a:graphicFrameLocks noGrp="1"/>
          </p:cNvGraphicFramePr>
          <p:nvPr>
            <p:extLst>
              <p:ext uri="{D42A27DB-BD31-4B8C-83A1-F6EECF244321}">
                <p14:modId xmlns:p14="http://schemas.microsoft.com/office/powerpoint/2010/main" val="4081014111"/>
              </p:ext>
            </p:extLst>
          </p:nvPr>
        </p:nvGraphicFramePr>
        <p:xfrm>
          <a:off x="616686" y="1725894"/>
          <a:ext cx="11199788" cy="4848180"/>
        </p:xfrm>
        <a:graphic>
          <a:graphicData uri="http://schemas.openxmlformats.org/drawingml/2006/table">
            <a:tbl>
              <a:tblPr firstRow="1" bandRow="1">
                <a:tableStyleId>{5C22544A-7EE6-4342-B048-85BDC9FD1C3A}</a:tableStyleId>
              </a:tblPr>
              <a:tblGrid>
                <a:gridCol w="2649676">
                  <a:extLst>
                    <a:ext uri="{9D8B030D-6E8A-4147-A177-3AD203B41FA5}">
                      <a16:colId xmlns:a16="http://schemas.microsoft.com/office/drawing/2014/main" val="3776411661"/>
                    </a:ext>
                  </a:extLst>
                </a:gridCol>
                <a:gridCol w="8550112">
                  <a:extLst>
                    <a:ext uri="{9D8B030D-6E8A-4147-A177-3AD203B41FA5}">
                      <a16:colId xmlns:a16="http://schemas.microsoft.com/office/drawing/2014/main" val="1932585741"/>
                    </a:ext>
                  </a:extLst>
                </a:gridCol>
              </a:tblGrid>
              <a:tr h="243876">
                <a:tc>
                  <a:txBody>
                    <a:bodyPr/>
                    <a:lstStyle/>
                    <a:p>
                      <a:pPr marL="0" algn="l" defTabSz="914400" rtl="0" eaLnBrk="1" latinLnBrk="0" hangingPunct="1"/>
                      <a:r>
                        <a:rPr lang="lt-LT" sz="1150" b="0" kern="1200" dirty="0">
                          <a:solidFill>
                            <a:schemeClr val="bg1"/>
                          </a:solidFill>
                          <a:latin typeface="Calibri (Body)"/>
                          <a:ea typeface="+mn-ea"/>
                          <a:cs typeface="Arial" panose="020B0604020202020204" pitchFamily="34" charset="0"/>
                        </a:rPr>
                        <a:t>DURATION OF BOND DISTRIBUTION</a:t>
                      </a: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b="0" kern="1200" dirty="0">
                          <a:solidFill>
                            <a:schemeClr val="tx1"/>
                          </a:solidFill>
                          <a:latin typeface="Calibri (Body)"/>
                          <a:ea typeface="+mn-ea"/>
                          <a:cs typeface="Arial" panose="020B0604020202020204" pitchFamily="34" charset="0"/>
                        </a:rPr>
                        <a:t>The Bond issue distribution period (initial Bond circulation) is from October 22nd, 2020 to October 30, 2020 14:00 CET. If by October 30, 2020 14:00 CET, the total number of Bonds will not be distributed, then, after issuing and registering the number of Bonds already distributed, the distribution of the Bonds (initial circulation) will continue until October 30, 2021. </a:t>
                      </a:r>
                      <a:r>
                        <a:rPr lang="en-US" sz="1150" b="0" kern="1200" noProof="0" dirty="0">
                          <a:solidFill>
                            <a:schemeClr val="tx1"/>
                          </a:solidFill>
                          <a:latin typeface="Calibri (Body)"/>
                          <a:ea typeface="+mn-ea"/>
                          <a:cs typeface="Arial" panose="020B0604020202020204" pitchFamily="34" charset="0"/>
                        </a:rPr>
                        <a:t>The Management company, acting on behalf of the Company and taking into account the demand for cash and other market conditions, will make a decision and set other specific dates for the distribution periods of the Bonds (including the terms of payment for the subscribed Bonds)</a:t>
                      </a:r>
                      <a:r>
                        <a:rPr lang="lt-LT" sz="1150" b="0" kern="1200" noProof="0" dirty="0">
                          <a:solidFill>
                            <a:schemeClr val="tx1"/>
                          </a:solidFill>
                          <a:latin typeface="Calibri (Body)"/>
                          <a:ea typeface="+mn-ea"/>
                          <a:cs typeface="Arial" panose="020B0604020202020204" pitchFamily="34" charset="0"/>
                        </a:rPr>
                        <a:t> </a:t>
                      </a:r>
                      <a:r>
                        <a:rPr lang="lt-LT" sz="1150" b="0" kern="1200" noProof="0" dirty="0" err="1">
                          <a:solidFill>
                            <a:schemeClr val="tx1"/>
                          </a:solidFill>
                          <a:latin typeface="Calibri (Body)"/>
                          <a:ea typeface="+mn-ea"/>
                          <a:cs typeface="Arial" panose="020B0604020202020204" pitchFamily="34" charset="0"/>
                        </a:rPr>
                        <a:t>for</a:t>
                      </a:r>
                      <a:r>
                        <a:rPr lang="lt-LT" sz="1150" b="0" kern="1200" noProof="0" dirty="0">
                          <a:solidFill>
                            <a:schemeClr val="tx1"/>
                          </a:solidFill>
                          <a:latin typeface="Calibri (Body)"/>
                          <a:ea typeface="+mn-ea"/>
                          <a:cs typeface="Arial" panose="020B0604020202020204" pitchFamily="34" charset="0"/>
                        </a:rPr>
                        <a:t> </a:t>
                      </a:r>
                      <a:r>
                        <a:rPr lang="en-US" sz="1150" b="0" kern="1200" noProof="0" dirty="0">
                          <a:solidFill>
                            <a:schemeClr val="tx1"/>
                          </a:solidFill>
                          <a:latin typeface="Calibri (Body)"/>
                          <a:ea typeface="+mn-ea"/>
                          <a:cs typeface="Arial" panose="020B0604020202020204" pitchFamily="34" charset="0"/>
                        </a:rPr>
                        <a:t>the period from October 30, 2020 to October 30, 2021.</a:t>
                      </a:r>
                      <a:r>
                        <a:rPr lang="lt-LT" sz="1150" b="0" kern="1200" noProof="0" dirty="0">
                          <a:solidFill>
                            <a:schemeClr val="tx1"/>
                          </a:solidFill>
                          <a:latin typeface="Calibri (Body)"/>
                          <a:ea typeface="+mn-ea"/>
                          <a:cs typeface="Arial" panose="020B0604020202020204" pitchFamily="34" charset="0"/>
                        </a:rPr>
                        <a:t> </a:t>
                      </a:r>
                      <a:r>
                        <a:rPr lang="en-US" sz="1150" b="0" kern="1200" dirty="0">
                          <a:solidFill>
                            <a:schemeClr val="tx1"/>
                          </a:solidFill>
                          <a:latin typeface="Calibri (Body)"/>
                          <a:ea typeface="+mn-ea"/>
                          <a:cs typeface="Arial" panose="020B0604020202020204" pitchFamily="34" charset="0"/>
                        </a:rPr>
                        <a:t>After October 30, 2020, the distributed Bonds will be issued and attached to the Bonds already issued on October 30, 2020 and with the previously issued Bonds </a:t>
                      </a:r>
                      <a:r>
                        <a:rPr lang="en-GB" sz="1150" b="0" kern="1200" dirty="0">
                          <a:solidFill>
                            <a:schemeClr val="tx1"/>
                          </a:solidFill>
                          <a:latin typeface="Calibri (Body)"/>
                          <a:ea typeface="+mn-ea"/>
                          <a:cs typeface="Arial" panose="020B0604020202020204" pitchFamily="34" charset="0"/>
                        </a:rPr>
                        <a:t>will </a:t>
                      </a:r>
                      <a:r>
                        <a:rPr lang="en-GB" sz="1150" b="0" kern="1200" noProof="0" dirty="0">
                          <a:solidFill>
                            <a:schemeClr val="tx1"/>
                          </a:solidFill>
                          <a:latin typeface="Calibri (Body)"/>
                          <a:ea typeface="+mn-ea"/>
                          <a:cs typeface="Arial" panose="020B0604020202020204" pitchFamily="34" charset="0"/>
                        </a:rPr>
                        <a:t>cons</a:t>
                      </a:r>
                      <a:r>
                        <a:rPr lang="lt-LT" sz="1150" b="0" kern="1200" noProof="0" dirty="0">
                          <a:solidFill>
                            <a:schemeClr val="tx1"/>
                          </a:solidFill>
                          <a:latin typeface="Calibri (Body)"/>
                          <a:ea typeface="+mn-ea"/>
                          <a:cs typeface="Arial" panose="020B0604020202020204" pitchFamily="34" charset="0"/>
                        </a:rPr>
                        <a:t>t</a:t>
                      </a:r>
                      <a:r>
                        <a:rPr lang="en-GB" sz="1150" b="0" kern="1200" noProof="0" dirty="0" err="1">
                          <a:solidFill>
                            <a:schemeClr val="tx1"/>
                          </a:solidFill>
                          <a:latin typeface="Calibri (Body)"/>
                          <a:ea typeface="+mn-ea"/>
                          <a:cs typeface="Arial" panose="020B0604020202020204" pitchFamily="34" charset="0"/>
                        </a:rPr>
                        <a:t>itute</a:t>
                      </a:r>
                      <a:r>
                        <a:rPr lang="en-GB" sz="1150" b="0" kern="1200" noProof="0" dirty="0">
                          <a:solidFill>
                            <a:schemeClr val="tx1"/>
                          </a:solidFill>
                          <a:latin typeface="Calibri (Body)"/>
                          <a:ea typeface="+mn-ea"/>
                          <a:cs typeface="Arial" panose="020B0604020202020204" pitchFamily="34" charset="0"/>
                        </a:rPr>
                        <a:t> </a:t>
                      </a:r>
                      <a:r>
                        <a:rPr lang="en-GB" sz="1150" b="0" kern="1200" dirty="0">
                          <a:solidFill>
                            <a:schemeClr val="tx1"/>
                          </a:solidFill>
                          <a:latin typeface="Calibri (Body)"/>
                          <a:ea typeface="+mn-ea"/>
                          <a:cs typeface="Arial" panose="020B0604020202020204" pitchFamily="34" charset="0"/>
                        </a:rPr>
                        <a:t>the same </a:t>
                      </a:r>
                      <a:r>
                        <a:rPr lang="en-GB" sz="1150" b="0" kern="1200" noProof="0" dirty="0">
                          <a:solidFill>
                            <a:schemeClr val="tx1"/>
                          </a:solidFill>
                          <a:latin typeface="Calibri (Body)"/>
                          <a:ea typeface="+mn-ea"/>
                          <a:cs typeface="Arial" panose="020B0604020202020204" pitchFamily="34" charset="0"/>
                        </a:rPr>
                        <a:t>Bond </a:t>
                      </a:r>
                      <a:r>
                        <a:rPr lang="en-GB" sz="1150" b="0" kern="1200" dirty="0">
                          <a:solidFill>
                            <a:schemeClr val="tx1"/>
                          </a:solidFill>
                          <a:latin typeface="Calibri (Body)"/>
                          <a:ea typeface="+mn-ea"/>
                          <a:cs typeface="Arial" panose="020B0604020202020204" pitchFamily="34" charset="0"/>
                        </a:rPr>
                        <a:t>issue and the Bondholders will have the same property and non-property rights. </a:t>
                      </a: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8058453"/>
                  </a:ext>
                </a:extLst>
              </a:tr>
              <a:tr h="243876">
                <a:tc>
                  <a:txBody>
                    <a:bodyPr/>
                    <a:lstStyle/>
                    <a:p>
                      <a:r>
                        <a:rPr lang="en-US" sz="1150" b="0" dirty="0">
                          <a:solidFill>
                            <a:schemeClr val="bg1"/>
                          </a:solidFill>
                          <a:latin typeface="Calibri (Body)"/>
                          <a:cs typeface="Arial" panose="020B0604020202020204" pitchFamily="34" charset="0"/>
                        </a:rPr>
                        <a:t>BOND SUBSCRIPTION PRICE</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50" b="0" kern="1200" dirty="0">
                          <a:solidFill>
                            <a:schemeClr val="tx1"/>
                          </a:solidFill>
                          <a:latin typeface="Calibri (Body)"/>
                          <a:cs typeface="Arial" panose="020B0604020202020204" pitchFamily="34" charset="0"/>
                        </a:rPr>
                        <a:t>Price of a single Bond subscribed by October 30, 2020 is EUR 100 (one hundred). </a:t>
                      </a:r>
                      <a:endParaRPr lang="en-GB" sz="1150" b="0" kern="1200" dirty="0">
                        <a:solidFill>
                          <a:schemeClr val="tx1"/>
                        </a:solidFill>
                        <a:latin typeface="Calibri (Body)"/>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50" b="0" kern="1200" dirty="0">
                          <a:solidFill>
                            <a:schemeClr val="tx1"/>
                          </a:solidFill>
                          <a:latin typeface="Calibri (Body)"/>
                          <a:cs typeface="Arial" panose="020B0604020202020204" pitchFamily="34" charset="0"/>
                        </a:rPr>
                        <a:t>Price of a single Bond subscribed after October 30, 2020 will be determined in subscription agreement.</a:t>
                      </a:r>
                      <a:endParaRPr lang="en-GB" sz="1150" b="0" kern="1200" dirty="0">
                        <a:solidFill>
                          <a:schemeClr val="tx1"/>
                        </a:solidFill>
                        <a:latin typeface="Calibri (Body)"/>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50" b="0" kern="1200" dirty="0">
                          <a:solidFill>
                            <a:schemeClr val="tx1"/>
                          </a:solidFill>
                          <a:latin typeface="Calibri (Body)"/>
                          <a:cs typeface="Arial" panose="020B0604020202020204" pitchFamily="34" charset="0"/>
                        </a:rPr>
                        <a:t>The specific sum paid by the investor for the subscribed Bonds shall be calculated by multiplying the maximum number of Bonds to be subscribed by the investor by the issue price of one Bond. </a:t>
                      </a:r>
                      <a:endParaRPr lang="en-GB" sz="1150" b="0" kern="1200" dirty="0">
                        <a:solidFill>
                          <a:schemeClr val="tx1"/>
                        </a:solidFill>
                        <a:latin typeface="Calibri (Body)"/>
                        <a:cs typeface="Arial" panose="020B0604020202020204" pitchFamily="34" charset="0"/>
                      </a:endParaRP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8207456"/>
                  </a:ext>
                </a:extLst>
              </a:tr>
              <a:tr h="243876">
                <a:tc>
                  <a:txBody>
                    <a:bodyPr/>
                    <a:lstStyle/>
                    <a:p>
                      <a:r>
                        <a:rPr lang="en-US" sz="1150" b="0" dirty="0">
                          <a:solidFill>
                            <a:schemeClr val="bg1"/>
                          </a:solidFill>
                          <a:latin typeface="Calibri (Body)"/>
                          <a:cs typeface="Arial" panose="020B0604020202020204" pitchFamily="34" charset="0"/>
                        </a:rPr>
                        <a:t>PROCEDURE FOR PAYMENT OF BONDS</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50" b="0" kern="1200" dirty="0">
                          <a:solidFill>
                            <a:schemeClr val="tx1"/>
                          </a:solidFill>
                          <a:latin typeface="Calibri (Body)"/>
                          <a:ea typeface="+mn-ea"/>
                          <a:cs typeface="Arial" panose="020B0604020202020204" pitchFamily="34" charset="0"/>
                        </a:rPr>
                        <a:t>The subscribed Bonds will have to be fully paid by </a:t>
                      </a:r>
                      <a:r>
                        <a:rPr lang="lt-LT" sz="1150" b="0" kern="1200" dirty="0">
                          <a:solidFill>
                            <a:schemeClr val="tx1"/>
                          </a:solidFill>
                          <a:latin typeface="Calibri (Body)"/>
                          <a:ea typeface="+mn-ea"/>
                          <a:cs typeface="Arial" panose="020B0604020202020204" pitchFamily="34" charset="0"/>
                        </a:rPr>
                        <a:t>14:00 CET </a:t>
                      </a:r>
                      <a:r>
                        <a:rPr lang="lt-LT" sz="1150" b="0" kern="1200" dirty="0" err="1">
                          <a:solidFill>
                            <a:schemeClr val="tx1"/>
                          </a:solidFill>
                          <a:latin typeface="Calibri (Body)"/>
                          <a:ea typeface="+mn-ea"/>
                          <a:cs typeface="Arial" panose="020B0604020202020204" pitchFamily="34" charset="0"/>
                        </a:rPr>
                        <a:t>on</a:t>
                      </a:r>
                      <a:r>
                        <a:rPr lang="lt-LT" sz="1150" b="0" kern="1200" dirty="0">
                          <a:solidFill>
                            <a:schemeClr val="tx1"/>
                          </a:solidFill>
                          <a:latin typeface="Calibri (Body)"/>
                          <a:ea typeface="+mn-ea"/>
                          <a:cs typeface="Arial" panose="020B0604020202020204" pitchFamily="34" charset="0"/>
                        </a:rPr>
                        <a:t> </a:t>
                      </a:r>
                      <a:r>
                        <a:rPr lang="en-US" sz="1150" b="0" kern="1200" dirty="0">
                          <a:solidFill>
                            <a:schemeClr val="tx1"/>
                          </a:solidFill>
                          <a:latin typeface="Calibri (Body)"/>
                          <a:ea typeface="+mn-ea"/>
                          <a:cs typeface="Arial" panose="020B0604020202020204" pitchFamily="34" charset="0"/>
                        </a:rPr>
                        <a:t>October 3</a:t>
                      </a:r>
                      <a:r>
                        <a:rPr lang="lt-LT" sz="1150" b="0" kern="1200" dirty="0">
                          <a:solidFill>
                            <a:schemeClr val="tx1"/>
                          </a:solidFill>
                          <a:latin typeface="Calibri (Body)"/>
                          <a:ea typeface="+mn-ea"/>
                          <a:cs typeface="Arial" panose="020B0604020202020204" pitchFamily="34" charset="0"/>
                        </a:rPr>
                        <a:t>0</a:t>
                      </a:r>
                      <a:r>
                        <a:rPr lang="en-US" sz="1150" b="0" kern="1200" dirty="0">
                          <a:solidFill>
                            <a:schemeClr val="tx1"/>
                          </a:solidFill>
                          <a:latin typeface="Calibri (Body)"/>
                          <a:ea typeface="+mn-ea"/>
                          <a:cs typeface="Arial" panose="020B0604020202020204" pitchFamily="34" charset="0"/>
                        </a:rPr>
                        <a:t>, 2020. Payment for the Bonds shall be made to bank account no. LT567189900011910091, opened for the purpose of distribution at AB </a:t>
                      </a:r>
                      <a:r>
                        <a:rPr lang="en-US" sz="1150" b="0" kern="1200" dirty="0" err="1">
                          <a:solidFill>
                            <a:schemeClr val="tx1"/>
                          </a:solidFill>
                          <a:latin typeface="Calibri (Body)"/>
                          <a:ea typeface="+mn-ea"/>
                          <a:cs typeface="Arial" panose="020B0604020202020204" pitchFamily="34" charset="0"/>
                        </a:rPr>
                        <a:t>Šiaulių</a:t>
                      </a:r>
                      <a:r>
                        <a:rPr lang="en-US" sz="1150" b="0" kern="1200" dirty="0">
                          <a:solidFill>
                            <a:schemeClr val="tx1"/>
                          </a:solidFill>
                          <a:latin typeface="Calibri (Body)"/>
                          <a:ea typeface="+mn-ea"/>
                          <a:cs typeface="Arial" panose="020B0604020202020204" pitchFamily="34" charset="0"/>
                        </a:rPr>
                        <a:t> </a:t>
                      </a:r>
                      <a:r>
                        <a:rPr lang="en-US" sz="1150" b="0" kern="1200" dirty="0" err="1">
                          <a:solidFill>
                            <a:schemeClr val="tx1"/>
                          </a:solidFill>
                          <a:latin typeface="Calibri (Body)"/>
                          <a:ea typeface="+mn-ea"/>
                          <a:cs typeface="Arial" panose="020B0604020202020204" pitchFamily="34" charset="0"/>
                        </a:rPr>
                        <a:t>bankas</a:t>
                      </a:r>
                      <a:r>
                        <a:rPr lang="en-US" sz="1150" b="0" kern="1200" dirty="0">
                          <a:solidFill>
                            <a:schemeClr val="tx1"/>
                          </a:solidFill>
                          <a:latin typeface="Calibri (Body)"/>
                          <a:ea typeface="+mn-ea"/>
                          <a:cs typeface="Arial" panose="020B0604020202020204" pitchFamily="34" charset="0"/>
                        </a:rPr>
                        <a:t>, code 112025254, registered office at </a:t>
                      </a:r>
                      <a:r>
                        <a:rPr lang="en-US" sz="1150" b="0" kern="1200" dirty="0" err="1">
                          <a:solidFill>
                            <a:schemeClr val="tx1"/>
                          </a:solidFill>
                          <a:latin typeface="Calibri (Body)"/>
                          <a:ea typeface="+mn-ea"/>
                          <a:cs typeface="Arial" panose="020B0604020202020204" pitchFamily="34" charset="0"/>
                        </a:rPr>
                        <a:t>Tilžės</a:t>
                      </a:r>
                      <a:r>
                        <a:rPr lang="en-US" sz="1150" b="0" kern="1200" dirty="0">
                          <a:solidFill>
                            <a:schemeClr val="tx1"/>
                          </a:solidFill>
                          <a:latin typeface="Calibri (Body)"/>
                          <a:ea typeface="+mn-ea"/>
                          <a:cs typeface="Arial" panose="020B0604020202020204" pitchFamily="34" charset="0"/>
                        </a:rPr>
                        <a:t> </a:t>
                      </a:r>
                      <a:r>
                        <a:rPr lang="en-US" sz="1150" b="0" kern="1200" dirty="0" err="1">
                          <a:solidFill>
                            <a:schemeClr val="tx1"/>
                          </a:solidFill>
                          <a:latin typeface="Calibri (Body)"/>
                          <a:ea typeface="+mn-ea"/>
                          <a:cs typeface="Arial" panose="020B0604020202020204" pitchFamily="34" charset="0"/>
                        </a:rPr>
                        <a:t>st.</a:t>
                      </a:r>
                      <a:r>
                        <a:rPr lang="en-US" sz="1150" b="0" kern="1200" dirty="0">
                          <a:solidFill>
                            <a:schemeClr val="tx1"/>
                          </a:solidFill>
                          <a:latin typeface="Calibri (Body)"/>
                          <a:ea typeface="+mn-ea"/>
                          <a:cs typeface="Arial" panose="020B0604020202020204" pitchFamily="34" charset="0"/>
                        </a:rPr>
                        <a:t> 149, LT-76348 </a:t>
                      </a:r>
                      <a:r>
                        <a:rPr lang="en-US" sz="1150" b="0" kern="1200" dirty="0" err="1">
                          <a:solidFill>
                            <a:schemeClr val="tx1"/>
                          </a:solidFill>
                          <a:latin typeface="Calibri (Body)"/>
                          <a:ea typeface="+mn-ea"/>
                          <a:cs typeface="Arial" panose="020B0604020202020204" pitchFamily="34" charset="0"/>
                        </a:rPr>
                        <a:t>Šiauliai</a:t>
                      </a:r>
                      <a:r>
                        <a:rPr lang="en-US" sz="1150" b="0" kern="1200" dirty="0">
                          <a:solidFill>
                            <a:schemeClr val="tx1"/>
                          </a:solidFill>
                          <a:latin typeface="Calibri (Body)"/>
                          <a:ea typeface="+mn-ea"/>
                          <a:cs typeface="Arial" panose="020B0604020202020204" pitchFamily="34" charset="0"/>
                        </a:rPr>
                        <a:t>, Lithuania. Last payment day for Bonds </a:t>
                      </a:r>
                      <a:r>
                        <a:rPr lang="en-US" sz="1150" b="0" kern="1200" dirty="0">
                          <a:solidFill>
                            <a:schemeClr val="tx1"/>
                          </a:solidFill>
                          <a:latin typeface="Calibri (Body)"/>
                          <a:cs typeface="Arial" panose="020B0604020202020204" pitchFamily="34" charset="0"/>
                        </a:rPr>
                        <a:t>issued after October 30, 2020 will be determined in subscription agreement.</a:t>
                      </a:r>
                      <a:endParaRPr lang="en-GB" sz="1150" b="0" kern="1200" dirty="0">
                        <a:solidFill>
                          <a:schemeClr val="tx1"/>
                        </a:solidFill>
                        <a:latin typeface="Calibri (Body)"/>
                        <a:cs typeface="Arial" panose="020B0604020202020204" pitchFamily="34" charset="0"/>
                      </a:endParaRP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5644739"/>
                  </a:ext>
                </a:extLst>
              </a:tr>
              <a:tr h="243876">
                <a:tc>
                  <a:txBody>
                    <a:bodyPr/>
                    <a:lstStyle/>
                    <a:p>
                      <a:r>
                        <a:rPr lang="en-US" sz="1150" dirty="0">
                          <a:solidFill>
                            <a:schemeClr val="bg1"/>
                          </a:solidFill>
                          <a:latin typeface="Calibri (Body)"/>
                          <a:cs typeface="Arial" panose="020B0604020202020204" pitchFamily="34" charset="0"/>
                        </a:rPr>
                        <a:t>CANCELATION OF SUBSCRIPTION</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50" b="0" kern="1200" dirty="0">
                          <a:solidFill>
                            <a:schemeClr val="tx1"/>
                          </a:solidFill>
                          <a:latin typeface="Calibri (Body)"/>
                          <a:cs typeface="Arial" panose="020B0604020202020204" pitchFamily="34" charset="0"/>
                        </a:rPr>
                        <a:t>The subscription of Bonds issued on October 30, 2020 can be canceled by </a:t>
                      </a:r>
                      <a:r>
                        <a:rPr lang="lt-LT" sz="1150" b="0" kern="1200" dirty="0">
                          <a:solidFill>
                            <a:schemeClr val="tx1"/>
                          </a:solidFill>
                          <a:latin typeface="Calibri (Body)"/>
                          <a:cs typeface="Arial" panose="020B0604020202020204" pitchFamily="34" charset="0"/>
                        </a:rPr>
                        <a:t>14:00 CET </a:t>
                      </a:r>
                      <a:r>
                        <a:rPr lang="lt-LT" sz="1150" b="0" kern="1200" dirty="0" err="1">
                          <a:solidFill>
                            <a:schemeClr val="tx1"/>
                          </a:solidFill>
                          <a:latin typeface="Calibri (Body)"/>
                          <a:cs typeface="Arial" panose="020B0604020202020204" pitchFamily="34" charset="0"/>
                        </a:rPr>
                        <a:t>on</a:t>
                      </a:r>
                      <a:r>
                        <a:rPr lang="lt-LT" sz="1150" b="0" kern="1200" dirty="0">
                          <a:solidFill>
                            <a:schemeClr val="tx1"/>
                          </a:solidFill>
                          <a:latin typeface="Calibri (Body)"/>
                          <a:cs typeface="Arial" panose="020B0604020202020204" pitchFamily="34" charset="0"/>
                        </a:rPr>
                        <a:t> </a:t>
                      </a:r>
                      <a:r>
                        <a:rPr lang="en-US" sz="1150" b="0" kern="1200" dirty="0">
                          <a:solidFill>
                            <a:schemeClr val="tx1"/>
                          </a:solidFill>
                          <a:latin typeface="Calibri (Body)"/>
                          <a:cs typeface="Arial" panose="020B0604020202020204" pitchFamily="34" charset="0"/>
                        </a:rPr>
                        <a:t>October 30, 2020.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50" b="0" kern="1200" dirty="0">
                          <a:solidFill>
                            <a:schemeClr val="tx1"/>
                          </a:solidFill>
                          <a:latin typeface="Calibri (Body)"/>
                          <a:cs typeface="Arial" panose="020B0604020202020204" pitchFamily="34" charset="0"/>
                        </a:rPr>
                        <a:t>The right to cancel the subscription of Bonds issued after October 30, 2020 will be determined in subscription agreement.</a:t>
                      </a:r>
                      <a:endParaRPr lang="en-GB" sz="1150" b="0" kern="1200" dirty="0">
                        <a:solidFill>
                          <a:schemeClr val="tx1"/>
                        </a:solidFill>
                        <a:latin typeface="Calibri (Body)"/>
                        <a:cs typeface="Arial" panose="020B0604020202020204" pitchFamily="34" charset="0"/>
                      </a:endParaRP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4728431"/>
                  </a:ext>
                </a:extLst>
              </a:tr>
              <a:tr h="243876">
                <a:tc>
                  <a:txBody>
                    <a:bodyPr/>
                    <a:lstStyle/>
                    <a:p>
                      <a:pPr rtl="0"/>
                      <a:r>
                        <a:rPr lang="en-GB" sz="1100" b="0" kern="1200" dirty="0">
                          <a:solidFill>
                            <a:schemeClr val="bg1"/>
                          </a:solidFill>
                          <a:latin typeface="Calibri (Body)"/>
                          <a:ea typeface="+mn-ea"/>
                          <a:cs typeface="Arial" panose="020B0604020202020204" pitchFamily="34" charset="0"/>
                        </a:rPr>
                        <a:t>Rules for setting interest rate (coupon)</a:t>
                      </a:r>
                      <a:endParaRPr lang="lt-LT" sz="1100" b="0" i="0" u="none" strike="noStrike" dirty="0">
                        <a:solidFill>
                          <a:srgbClr val="FFFFFF"/>
                        </a:solidFill>
                        <a:latin typeface="Calibri (Body)"/>
                        <a:cs typeface="+mn-cs"/>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just" defTabSz="914400" rtl="0" eaLnBrk="1" fontAlgn="auto" latinLnBrk="0" hangingPunct="1">
                        <a:lnSpc>
                          <a:spcPct val="100000"/>
                        </a:lnSpc>
                        <a:spcBef>
                          <a:spcPct val="0"/>
                        </a:spcBef>
                        <a:spcAft>
                          <a:spcPct val="0"/>
                        </a:spcAft>
                        <a:buClrTx/>
                        <a:buSzTx/>
                        <a:buFontTx/>
                        <a:buNone/>
                        <a:defRPr/>
                      </a:pPr>
                      <a:r>
                        <a:rPr lang="en-US" sz="1100" b="0" i="0" u="none" strike="noStrike" kern="1200" dirty="0">
                          <a:solidFill>
                            <a:srgbClr val="000000"/>
                          </a:solidFill>
                          <a:latin typeface="Calibri (Body)"/>
                          <a:ea typeface="+mn-ea"/>
                          <a:cs typeface="+mn-cs"/>
                        </a:rPr>
                        <a:t>The procedure for </a:t>
                      </a:r>
                      <a:r>
                        <a:rPr lang="en-US" sz="1100" b="0" i="0" u="none" strike="noStrike" kern="1200" noProof="0" dirty="0">
                          <a:solidFill>
                            <a:srgbClr val="000000"/>
                          </a:solidFill>
                          <a:latin typeface="Calibri (Body)"/>
                          <a:ea typeface="+mn-ea"/>
                          <a:cs typeface="+mn-cs"/>
                        </a:rPr>
                        <a:t>setting the final interest rate is applicable to investors applying to subscribe the Bonds until 14:00 CET on October 30, 2020:</a:t>
                      </a:r>
                    </a:p>
                    <a:p>
                      <a:pPr marL="171450" marR="0" lvl="0" indent="-171450" algn="just"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100" b="0" i="0" u="none" strike="noStrike" kern="1200" dirty="0">
                          <a:solidFill>
                            <a:srgbClr val="000000"/>
                          </a:solidFill>
                          <a:latin typeface="Calibri (Body)"/>
                          <a:ea typeface="+mn-ea"/>
                          <a:cs typeface="+mn-cs"/>
                        </a:rPr>
                        <a:t>Investors subscribing applications for an amount less than EUR 50 000 do not participate in the determination of the interest rate (coupon) and are considered to be submitting applications to purchase the Bonds for 5.5%. interest rate; </a:t>
                      </a:r>
                      <a:endParaRPr lang="en-US" sz="1100" b="0" i="0" u="none" strike="sngStrike" kern="1200" dirty="0">
                        <a:solidFill>
                          <a:srgbClr val="000000"/>
                        </a:solidFill>
                        <a:latin typeface="Calibri (Body)"/>
                        <a:ea typeface="+mn-ea"/>
                        <a:cs typeface="+mn-cs"/>
                      </a:endParaRPr>
                    </a:p>
                    <a:p>
                      <a:pPr marL="171450" marR="0" lvl="0" indent="-171450" algn="just"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1100" b="0" i="0" u="none" strike="noStrike" kern="1200" dirty="0">
                          <a:solidFill>
                            <a:srgbClr val="000000"/>
                          </a:solidFill>
                          <a:latin typeface="Calibri (Body)"/>
                          <a:ea typeface="+mn-ea"/>
                          <a:cs typeface="+mn-cs"/>
                        </a:rPr>
                        <a:t>Investors subscribing application for EUR 50 000 or more participate in the determination of the interest rate (coupon) and may submit the application to subscribe Bonds </a:t>
                      </a:r>
                      <a:r>
                        <a:rPr lang="en-GB" sz="1100" b="0" i="0" u="none" strike="noStrike" kern="1200" dirty="0">
                          <a:solidFill>
                            <a:srgbClr val="000000"/>
                          </a:solidFill>
                          <a:latin typeface="Calibri (Body)"/>
                          <a:ea typeface="+mn-ea"/>
                          <a:cs typeface="+mn-cs"/>
                        </a:rPr>
                        <a:t>by choosing preferred interest rate of the Bond in a range of 5.5% - 6.5%.</a:t>
                      </a:r>
                    </a:p>
                    <a:p>
                      <a:pPr marL="171450" marR="0" lvl="0" indent="-171450" algn="just"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GB" sz="1100" b="0" i="0" u="none" strike="noStrike" kern="1200" dirty="0">
                          <a:solidFill>
                            <a:srgbClr val="000000"/>
                          </a:solidFill>
                          <a:latin typeface="Calibri (Body)"/>
                          <a:ea typeface="+mn-ea"/>
                          <a:cs typeface="+mn-cs"/>
                        </a:rPr>
                        <a:t>Final annual interest rate (coupon)* </a:t>
                      </a:r>
                      <a:r>
                        <a:rPr lang="lt-LT" sz="1100" b="0" i="0" u="none" strike="noStrike" kern="1200" dirty="0" err="1">
                          <a:solidFill>
                            <a:srgbClr val="000000"/>
                          </a:solidFill>
                          <a:latin typeface="Calibri (Body)"/>
                          <a:ea typeface="+mn-ea"/>
                          <a:cs typeface="+mn-cs"/>
                        </a:rPr>
                        <a:t>for</a:t>
                      </a:r>
                      <a:r>
                        <a:rPr lang="lt-LT" sz="1100" b="0" i="0" u="none" strike="noStrike" kern="1200" dirty="0">
                          <a:solidFill>
                            <a:srgbClr val="000000"/>
                          </a:solidFill>
                          <a:latin typeface="Calibri (Body)"/>
                          <a:ea typeface="+mn-ea"/>
                          <a:cs typeface="+mn-cs"/>
                        </a:rPr>
                        <a:t> </a:t>
                      </a:r>
                      <a:r>
                        <a:rPr lang="lt-LT" sz="1100" b="0" i="0" u="none" strike="noStrike" kern="1200" dirty="0" err="1">
                          <a:solidFill>
                            <a:srgbClr val="000000"/>
                          </a:solidFill>
                          <a:latin typeface="Calibri (Body)"/>
                          <a:ea typeface="+mn-ea"/>
                          <a:cs typeface="+mn-cs"/>
                        </a:rPr>
                        <a:t>all</a:t>
                      </a:r>
                      <a:r>
                        <a:rPr lang="lt-LT" sz="1100" b="0" i="0" u="none" strike="noStrike" kern="1200" dirty="0">
                          <a:solidFill>
                            <a:srgbClr val="000000"/>
                          </a:solidFill>
                          <a:latin typeface="Calibri (Body)"/>
                          <a:ea typeface="+mn-ea"/>
                          <a:cs typeface="+mn-cs"/>
                        </a:rPr>
                        <a:t> </a:t>
                      </a:r>
                      <a:r>
                        <a:rPr lang="lt-LT" sz="1100" b="0" i="0" u="none" strike="noStrike" kern="1200" dirty="0" err="1">
                          <a:solidFill>
                            <a:srgbClr val="000000"/>
                          </a:solidFill>
                          <a:latin typeface="Calibri (Body)"/>
                          <a:ea typeface="+mn-ea"/>
                          <a:cs typeface="+mn-cs"/>
                        </a:rPr>
                        <a:t>investors</a:t>
                      </a:r>
                      <a:r>
                        <a:rPr lang="lt-LT" sz="1100" b="0" i="0" u="none" strike="noStrike" kern="1200" dirty="0">
                          <a:solidFill>
                            <a:srgbClr val="000000"/>
                          </a:solidFill>
                          <a:latin typeface="Calibri (Body)"/>
                          <a:ea typeface="+mn-ea"/>
                          <a:cs typeface="+mn-cs"/>
                        </a:rPr>
                        <a:t> </a:t>
                      </a:r>
                      <a:r>
                        <a:rPr lang="en-GB" sz="1100" b="0" i="0" u="none" strike="noStrike" kern="1200" dirty="0">
                          <a:solidFill>
                            <a:srgbClr val="000000"/>
                          </a:solidFill>
                          <a:latin typeface="Calibri (Body)"/>
                          <a:ea typeface="+mn-ea"/>
                          <a:cs typeface="+mn-cs"/>
                        </a:rPr>
                        <a:t>will be set by the Issuer on October 30, 2020 in coordination with Joint Lead Managers based on the </a:t>
                      </a:r>
                      <a:r>
                        <a:rPr lang="lt-LT" sz="1100" b="0" i="0" u="none" strike="noStrike" kern="1200" dirty="0" err="1">
                          <a:solidFill>
                            <a:srgbClr val="000000"/>
                          </a:solidFill>
                          <a:latin typeface="Calibri (Body)"/>
                          <a:ea typeface="+mn-ea"/>
                          <a:cs typeface="+mn-cs"/>
                        </a:rPr>
                        <a:t>Bond</a:t>
                      </a:r>
                      <a:r>
                        <a:rPr lang="lt-LT" sz="1100" b="0" i="0" u="none" strike="noStrike" kern="1200" dirty="0">
                          <a:solidFill>
                            <a:srgbClr val="000000"/>
                          </a:solidFill>
                          <a:latin typeface="Calibri (Body)"/>
                          <a:ea typeface="+mn-ea"/>
                          <a:cs typeface="+mn-cs"/>
                        </a:rPr>
                        <a:t> </a:t>
                      </a:r>
                      <a:r>
                        <a:rPr lang="en-GB" sz="1100" b="0" i="0" u="none" strike="noStrike" kern="1200" dirty="0">
                          <a:solidFill>
                            <a:srgbClr val="000000"/>
                          </a:solidFill>
                          <a:latin typeface="Calibri (Body)"/>
                          <a:ea typeface="+mn-ea"/>
                          <a:cs typeface="+mn-cs"/>
                        </a:rPr>
                        <a:t>demand. </a:t>
                      </a:r>
                    </a:p>
                    <a:p>
                      <a:pPr marL="0" marR="0" lvl="0" indent="0" algn="just" defTabSz="914400" rtl="0" eaLnBrk="1" fontAlgn="auto" latinLnBrk="0" hangingPunct="1">
                        <a:lnSpc>
                          <a:spcPct val="100000"/>
                        </a:lnSpc>
                        <a:spcBef>
                          <a:spcPct val="0"/>
                        </a:spcBef>
                        <a:spcAft>
                          <a:spcPct val="0"/>
                        </a:spcAft>
                        <a:buClrTx/>
                        <a:buSzTx/>
                        <a:buFontTx/>
                        <a:buNone/>
                        <a:defRPr/>
                      </a:pPr>
                      <a:r>
                        <a:rPr lang="en-GB" sz="1100" b="0" i="0" u="none" strike="noStrike" kern="1200" noProof="0" dirty="0">
                          <a:solidFill>
                            <a:srgbClr val="000000"/>
                          </a:solidFill>
                          <a:latin typeface="Calibri (Body)"/>
                          <a:ea typeface="+mn-ea"/>
                          <a:cs typeface="+mn-cs"/>
                        </a:rPr>
                        <a:t>Investors subscribing the Bonds after October 30, 2020 do not participate in the determination of the interest rate (coupon) and are considered to be submitting applications to purchase the Bonds for the final interest rate (coupon) set by </a:t>
                      </a:r>
                      <a:r>
                        <a:rPr lang="lt-LT" sz="1100" b="0" i="0" u="none" strike="noStrike" kern="1200" noProof="0" dirty="0" err="1">
                          <a:solidFill>
                            <a:srgbClr val="000000"/>
                          </a:solidFill>
                          <a:latin typeface="Calibri (Body)"/>
                          <a:ea typeface="+mn-ea"/>
                          <a:cs typeface="+mn-cs"/>
                        </a:rPr>
                        <a:t>the</a:t>
                      </a:r>
                      <a:r>
                        <a:rPr lang="en-GB" sz="1100" b="0" i="0" u="none" strike="noStrike" kern="1200" noProof="0" dirty="0">
                          <a:solidFill>
                            <a:srgbClr val="000000"/>
                          </a:solidFill>
                          <a:latin typeface="Calibri (Body)"/>
                          <a:ea typeface="+mn-ea"/>
                          <a:cs typeface="+mn-cs"/>
                        </a:rPr>
                        <a:t> Issuer to all investors on October 30, 2020</a:t>
                      </a:r>
                      <a:r>
                        <a:rPr lang="lt-LT" sz="1100" b="0" i="0" u="none" strike="noStrike" kern="1200" dirty="0">
                          <a:solidFill>
                            <a:srgbClr val="000000"/>
                          </a:solidFill>
                          <a:latin typeface="Calibri (Body)"/>
                          <a:ea typeface="+mn-ea"/>
                          <a:cs typeface="+mn-cs"/>
                        </a:rPr>
                        <a:t>.</a:t>
                      </a:r>
                      <a:endParaRPr lang="en-GB" sz="1150" b="0" strike="sngStrike" kern="1200" dirty="0">
                        <a:solidFill>
                          <a:schemeClr val="tx1"/>
                        </a:solidFill>
                        <a:latin typeface="Calibri (Body)"/>
                        <a:ea typeface="+mn-ea"/>
                        <a:cs typeface="Arial" panose="020B0604020202020204" pitchFamily="34" charset="0"/>
                      </a:endParaRP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3295"/>
                  </a:ext>
                </a:extLst>
              </a:tr>
            </a:tbl>
          </a:graphicData>
        </a:graphic>
      </p:graphicFrame>
      <p:sp>
        <p:nvSpPr>
          <p:cNvPr id="9" name="Content Placeholder 2">
            <a:extLst>
              <a:ext uri="{FF2B5EF4-FFF2-40B4-BE49-F238E27FC236}">
                <a16:creationId xmlns:a16="http://schemas.microsoft.com/office/drawing/2014/main" id="{7A71C55B-DB01-4B6D-AB4F-4E1E1D0981F4}"/>
              </a:ext>
            </a:extLst>
          </p:cNvPr>
          <p:cNvSpPr txBox="1">
            <a:spLocks/>
          </p:cNvSpPr>
          <p:nvPr/>
        </p:nvSpPr>
        <p:spPr>
          <a:xfrm>
            <a:off x="496106" y="6574074"/>
            <a:ext cx="10515600" cy="3651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1000" dirty="0">
                <a:solidFill>
                  <a:srgbClr val="000000"/>
                </a:solidFill>
                <a:latin typeface="Calibri (Body)"/>
                <a:cs typeface="Arial"/>
              </a:rPr>
              <a:t>* </a:t>
            </a:r>
            <a:r>
              <a:rPr lang="en-GB" sz="1000" dirty="0">
                <a:solidFill>
                  <a:srgbClr val="000000"/>
                </a:solidFill>
                <a:latin typeface="Calibri (Body)"/>
                <a:cs typeface="Arial"/>
              </a:rPr>
              <a:t>Refer to Annex No.</a:t>
            </a:r>
            <a:r>
              <a:rPr lang="lt-LT" sz="1000" dirty="0">
                <a:solidFill>
                  <a:srgbClr val="000000"/>
                </a:solidFill>
                <a:latin typeface="Calibri (Body)"/>
                <a:cs typeface="Arial"/>
              </a:rPr>
              <a:t> 1 </a:t>
            </a:r>
            <a:r>
              <a:rPr lang="en-GB" sz="1000" dirty="0">
                <a:solidFill>
                  <a:srgbClr val="000000"/>
                </a:solidFill>
                <a:latin typeface="Calibri (Body)"/>
                <a:cs typeface="Arial"/>
              </a:rPr>
              <a:t>for the example how final interest rate is set. </a:t>
            </a:r>
            <a:endParaRPr lang="lt-LT" sz="850" dirty="0">
              <a:solidFill>
                <a:srgbClr val="002C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4451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SUBSCRIBING BONDS AND PAYMENT</a:t>
            </a:r>
            <a:r>
              <a:rPr lang="lt-LT" sz="2800" dirty="0">
                <a:solidFill>
                  <a:sysClr val="windowText" lastClr="000000"/>
                </a:solidFill>
              </a:rPr>
              <a:t> (I</a:t>
            </a:r>
            <a:r>
              <a:rPr lang="en-GB" sz="2800" dirty="0">
                <a:solidFill>
                  <a:sysClr val="windowText" lastClr="000000"/>
                </a:solidFill>
              </a:rPr>
              <a:t>V</a:t>
            </a:r>
            <a:r>
              <a:rPr lang="lt-LT" sz="2800" dirty="0">
                <a:solidFill>
                  <a:sysClr val="windowText" lastClr="000000"/>
                </a:solidFill>
              </a:rPr>
              <a:t>/</a:t>
            </a:r>
            <a:r>
              <a:rPr lang="en-GB" sz="2800" dirty="0">
                <a:solidFill>
                  <a:sysClr val="windowText" lastClr="000000"/>
                </a:solidFill>
              </a:rPr>
              <a:t>VI</a:t>
            </a:r>
            <a:r>
              <a:rPr lang="lt-LT" sz="2800" dirty="0">
                <a:solidFill>
                  <a:sysClr val="windowText" lastClr="000000"/>
                </a:solidFill>
              </a:rPr>
              <a:t>)</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19</a:t>
            </a:fld>
            <a:endParaRPr lang="en-US" sz="1300" dirty="0">
              <a:solidFill>
                <a:schemeClr val="bg1">
                  <a:lumMod val="50000"/>
                </a:schemeClr>
              </a:solidFill>
            </a:endParaRPr>
          </a:p>
        </p:txBody>
      </p:sp>
      <p:graphicFrame>
        <p:nvGraphicFramePr>
          <p:cNvPr id="8" name="Table 7">
            <a:extLst>
              <a:ext uri="{FF2B5EF4-FFF2-40B4-BE49-F238E27FC236}">
                <a16:creationId xmlns:a16="http://schemas.microsoft.com/office/drawing/2014/main" id="{69F6753F-97F2-4958-AC5B-5AE0F6D27E3A}"/>
              </a:ext>
            </a:extLst>
          </p:cNvPr>
          <p:cNvGraphicFramePr>
            <a:graphicFrameLocks noGrp="1"/>
          </p:cNvGraphicFramePr>
          <p:nvPr>
            <p:extLst>
              <p:ext uri="{D42A27DB-BD31-4B8C-83A1-F6EECF244321}">
                <p14:modId xmlns:p14="http://schemas.microsoft.com/office/powerpoint/2010/main" val="1373545137"/>
              </p:ext>
            </p:extLst>
          </p:nvPr>
        </p:nvGraphicFramePr>
        <p:xfrm>
          <a:off x="627983" y="1809490"/>
          <a:ext cx="11199788" cy="4574640"/>
        </p:xfrm>
        <a:graphic>
          <a:graphicData uri="http://schemas.openxmlformats.org/drawingml/2006/table">
            <a:tbl>
              <a:tblPr firstRow="1" bandRow="1">
                <a:tableStyleId>{5C22544A-7EE6-4342-B048-85BDC9FD1C3A}</a:tableStyleId>
              </a:tblPr>
              <a:tblGrid>
                <a:gridCol w="2649676">
                  <a:extLst>
                    <a:ext uri="{9D8B030D-6E8A-4147-A177-3AD203B41FA5}">
                      <a16:colId xmlns:a16="http://schemas.microsoft.com/office/drawing/2014/main" val="3776411661"/>
                    </a:ext>
                  </a:extLst>
                </a:gridCol>
                <a:gridCol w="8550112">
                  <a:extLst>
                    <a:ext uri="{9D8B030D-6E8A-4147-A177-3AD203B41FA5}">
                      <a16:colId xmlns:a16="http://schemas.microsoft.com/office/drawing/2014/main" val="1932585741"/>
                    </a:ext>
                  </a:extLst>
                </a:gridCol>
              </a:tblGrid>
              <a:tr h="243876">
                <a:tc>
                  <a:txBody>
                    <a:bodyPr/>
                    <a:lstStyle/>
                    <a:p>
                      <a:r>
                        <a:rPr lang="en-US" sz="1100" b="0" kern="1200" dirty="0">
                          <a:solidFill>
                            <a:schemeClr val="bg1"/>
                          </a:solidFill>
                          <a:latin typeface="+mn-lt"/>
                          <a:ea typeface="+mn-ea"/>
                          <a:cs typeface="+mn-cs"/>
                        </a:rPr>
                        <a:t>PROCEDURE FOR DISTRIBUTION OF BONDS</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0" i="1" kern="1200" dirty="0">
                          <a:solidFill>
                            <a:schemeClr val="dk1"/>
                          </a:solidFill>
                          <a:latin typeface="+mn-lt"/>
                          <a:ea typeface="+mn-ea"/>
                          <a:cs typeface="+mn-cs"/>
                        </a:rPr>
                        <a:t>Applicable to investors submitting the request to subscribe Bonds by October 30, 2020:</a:t>
                      </a:r>
                      <a:endParaRPr lang="lt-LT" sz="1100" b="0" i="1"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mn-lt"/>
                          <a:ea typeface="+mn-ea"/>
                          <a:cs typeface="+mn-cs"/>
                        </a:rPr>
                        <a:t>Bonds </a:t>
                      </a:r>
                      <a:r>
                        <a:rPr lang="en-US" sz="1100" b="0" strike="noStrike" kern="1200" dirty="0">
                          <a:solidFill>
                            <a:schemeClr val="dk1"/>
                          </a:solidFill>
                          <a:latin typeface="+mn-lt"/>
                          <a:ea typeface="+mn-ea"/>
                          <a:cs typeface="+mn-cs"/>
                        </a:rPr>
                        <a:t>subscribed will</a:t>
                      </a:r>
                      <a:r>
                        <a:rPr lang="en-US" sz="1100" b="0" kern="1200" dirty="0">
                          <a:solidFill>
                            <a:schemeClr val="dk1"/>
                          </a:solidFill>
                          <a:latin typeface="+mn-lt"/>
                          <a:ea typeface="+mn-ea"/>
                          <a:cs typeface="+mn-cs"/>
                        </a:rPr>
                        <a:t> be distributed by giving priority to investors who subscribed with the lowest preferred annual interest rate. If the demand for the Bonds exceeds the supply, the Bonds will be distributed in proportion to the applications of those investors who subscribed with the highest acceptable interest rate. If the Issuer does not subscribe the Bonds to the investor and/or if the investor is assigned a lower number of Bond subscriptions, the remaining funds will be returned to the investor on the same account from which the investor's payment was made by November 7, 2020 at latest.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0" i="1" kern="1200" dirty="0">
                          <a:solidFill>
                            <a:schemeClr val="dk1"/>
                          </a:solidFill>
                          <a:latin typeface="+mn-lt"/>
                          <a:ea typeface="+mn-ea"/>
                          <a:cs typeface="+mn-cs"/>
                        </a:rPr>
                        <a:t>Applicable to investors submitting the request to subscribe Bonds after October 30, 2020:</a:t>
                      </a:r>
                      <a:endParaRPr lang="en-US" sz="1100" b="0" kern="1200" dirty="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dk1"/>
                          </a:solidFill>
                          <a:latin typeface="+mn-lt"/>
                          <a:ea typeface="+mn-ea"/>
                          <a:cs typeface="+mn-cs"/>
                        </a:rPr>
                        <a:t>Bonds subscribed </a:t>
                      </a:r>
                      <a:r>
                        <a:rPr lang="en-GB" sz="1100" b="0" kern="1200" dirty="0">
                          <a:solidFill>
                            <a:schemeClr val="dk1"/>
                          </a:solidFill>
                          <a:latin typeface="+mn-lt"/>
                          <a:ea typeface="+mn-ea"/>
                          <a:cs typeface="+mn-cs"/>
                        </a:rPr>
                        <a:t>will be distributed by giving priority to the investors who paid the application the earliest. If the demand for the Bonds exceeds the supply, the Bonds will be distributed in proportion to </a:t>
                      </a:r>
                      <a:r>
                        <a:rPr lang="en-US" sz="1100" b="0" kern="1200" dirty="0">
                          <a:solidFill>
                            <a:schemeClr val="dk1"/>
                          </a:solidFill>
                          <a:latin typeface="+mn-lt"/>
                          <a:ea typeface="+mn-ea"/>
                          <a:cs typeface="+mn-cs"/>
                        </a:rPr>
                        <a:t>the size of </a:t>
                      </a:r>
                      <a:r>
                        <a:rPr lang="en-GB" sz="1100" b="0" kern="1200" dirty="0">
                          <a:solidFill>
                            <a:schemeClr val="dk1"/>
                          </a:solidFill>
                          <a:latin typeface="+mn-lt"/>
                          <a:ea typeface="+mn-ea"/>
                          <a:cs typeface="+mn-cs"/>
                        </a:rPr>
                        <a:t>the applications of those investors who will pay the application at the same time. If the Issuer does not subscribe the Bonds to the investor and/or if the investor is assigned a lower number of Bond subscriptions, the remaining funds will be returned to the investor on the same account from which the investor's payment was made </a:t>
                      </a:r>
                      <a:r>
                        <a:rPr lang="en-US" sz="1100" b="0" kern="1200" dirty="0">
                          <a:solidFill>
                            <a:schemeClr val="dk1"/>
                          </a:solidFill>
                          <a:latin typeface="+mn-lt"/>
                          <a:ea typeface="+mn-ea"/>
                          <a:cs typeface="+mn-cs"/>
                        </a:rPr>
                        <a:t>no later than the date specified in the Bond subscription agreement.</a:t>
                      </a:r>
                      <a:endParaRPr lang="en-GB" sz="1100" b="0" kern="1200" dirty="0">
                        <a:solidFill>
                          <a:schemeClr val="dk1"/>
                        </a:solidFill>
                        <a:latin typeface="+mn-lt"/>
                        <a:ea typeface="+mn-ea"/>
                        <a:cs typeface="+mn-cs"/>
                      </a:endParaRP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1962341"/>
                  </a:ext>
                </a:extLst>
              </a:tr>
              <a:tr h="243876">
                <a:tc>
                  <a:txBody>
                    <a:bodyPr/>
                    <a:lstStyle/>
                    <a:p>
                      <a:r>
                        <a:rPr lang="en-GB" sz="1150" dirty="0">
                          <a:solidFill>
                            <a:schemeClr val="bg1"/>
                          </a:solidFill>
                          <a:latin typeface="Calibri (Body)"/>
                          <a:cs typeface="Arial" panose="020B0604020202020204" pitchFamily="34" charset="0"/>
                        </a:rPr>
                        <a:t>MAXIMUM NUMBER TO BE ISSUED</a:t>
                      </a:r>
                      <a:endParaRPr lang="lt-LT" sz="1150" dirty="0">
                        <a:solidFill>
                          <a:schemeClr val="bg1"/>
                        </a:solidFill>
                        <a:latin typeface="Calibri (Body)"/>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100" b="0" i="0" u="none" strike="noStrike" kern="1200" noProof="0" dirty="0">
                          <a:solidFill>
                            <a:srgbClr val="000000"/>
                          </a:solidFill>
                          <a:latin typeface="Calibri (Body)"/>
                          <a:cs typeface="+mn-cs"/>
                        </a:rPr>
                        <a:t>Maximum number of Bonds cannot exceed 80 000 units and the Issuer keeps the right to issue less than maximum number of Bonds and not to execute all the subscriptions. All subscription shall include the maximum number of units that are preferred. Investors should be aware and understand, that the Issuer can decide to issue less than maximum number of Bonds and thus, investors would receive less units than subscribed. Also, the Issuer keeps the right to end the Bonds distribution at any time.</a:t>
                      </a: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5086149"/>
                  </a:ext>
                </a:extLst>
              </a:tr>
              <a:tr h="243876">
                <a:tc>
                  <a:txBody>
                    <a:bodyPr/>
                    <a:lstStyle/>
                    <a:p>
                      <a:r>
                        <a:rPr lang="lt-LT" sz="1150" dirty="0">
                          <a:solidFill>
                            <a:schemeClr val="bg1"/>
                          </a:solidFill>
                          <a:latin typeface="Calibri (Body)"/>
                          <a:cs typeface="Arial" panose="020B0604020202020204" pitchFamily="34" charset="0"/>
                        </a:rPr>
                        <a:t>OTHER KEY UNDERTAKINGS</a:t>
                      </a:r>
                      <a:endParaRPr lang="en-GB" sz="1150" dirty="0">
                        <a:solidFill>
                          <a:schemeClr val="bg1"/>
                        </a:solidFill>
                        <a:latin typeface="Calibri (Body)"/>
                        <a:cs typeface="Arial" panose="020B0604020202020204" pitchFamily="34" charset="0"/>
                      </a:endParaRPr>
                    </a:p>
                    <a:p>
                      <a:r>
                        <a:rPr lang="en-GB" sz="1150" dirty="0">
                          <a:solidFill>
                            <a:schemeClr val="bg1"/>
                          </a:solidFill>
                          <a:latin typeface="Calibri (Body)"/>
                          <a:cs typeface="Arial" panose="020B0604020202020204" pitchFamily="34" charset="0"/>
                        </a:rPr>
                        <a:t>(COVENANTS)</a:t>
                      </a:r>
                      <a:r>
                        <a:rPr lang="lt-LT" sz="1150" dirty="0">
                          <a:solidFill>
                            <a:schemeClr val="bg1"/>
                          </a:solidFill>
                          <a:latin typeface="Calibri (Body)"/>
                          <a:cs typeface="Arial" panose="020B0604020202020204" pitchFamily="34" charset="0"/>
                        </a:rPr>
                        <a:t> OF THE COMPANY</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173038" indent="-173038" algn="just"/>
                      <a:r>
                        <a:rPr lang="en-US" sz="1100" dirty="0"/>
                        <a:t>The Company undertakes to ensure that throughout the term of the Bond</a:t>
                      </a:r>
                      <a:r>
                        <a:rPr lang="lt-LT" sz="1100" dirty="0"/>
                        <a:t> </a:t>
                      </a:r>
                      <a:r>
                        <a:rPr lang="en-GB" sz="1100" noProof="0" dirty="0"/>
                        <a:t>validity</a:t>
                      </a:r>
                      <a:r>
                        <a:rPr lang="en-US" sz="1100" dirty="0"/>
                        <a:t>:</a:t>
                      </a:r>
                      <a:endParaRPr lang="lt-LT" sz="1100" dirty="0"/>
                    </a:p>
                    <a:p>
                      <a:pPr marL="173038" indent="-173038" algn="just"/>
                      <a:r>
                        <a:rPr lang="lt-LT" sz="1100" dirty="0"/>
                        <a:t>1. </a:t>
                      </a:r>
                      <a:r>
                        <a:rPr lang="en-US" sz="1100" dirty="0"/>
                        <a:t>The total financial debt of the Company Group shall not exceed 75% (seventy-five percent) of the assets of the Company Group. This indicator will be calculated once a year according to the data of the end of the previous financial year (i.e. December 31), aggregating the financial debts of the Company and financial debts of all existing legal entities controlled by the Company and dividing it by the total value of assets managed by the legal entities controlled by the Company, multiplied by 100. This financial debt indicator of the Company </a:t>
                      </a:r>
                      <a:r>
                        <a:rPr lang="en-US" sz="1100" strike="noStrike" dirty="0"/>
                        <a:t>Group shall</a:t>
                      </a:r>
                      <a:r>
                        <a:rPr lang="en-US" sz="1100" dirty="0"/>
                        <a:t> be indicated in the audited annual financial statements of the Company.</a:t>
                      </a:r>
                    </a:p>
                    <a:p>
                      <a:pPr marL="173038" indent="0" algn="just"/>
                      <a:r>
                        <a:rPr lang="en-US" sz="1100" dirty="0"/>
                        <a:t>“Company Group” in the context of this provision, shall be understood as the Company and legal persons controlled by the Company.</a:t>
                      </a:r>
                    </a:p>
                    <a:p>
                      <a:pPr marL="173038" indent="0" algn="just"/>
                      <a:r>
                        <a:rPr lang="en-US" sz="1100" dirty="0"/>
                        <a:t>“</a:t>
                      </a:r>
                      <a:r>
                        <a:rPr lang="en-GB" sz="1100" noProof="0" dirty="0"/>
                        <a:t>Financial debts of the Company,” in the context of this provision, shall be understood as the sum of all financial liabilities of the Company arising from credit agreements, debt securities issued by the Company and other transactions having the characteristics of financial debt, except current liabilities (suppliers, employees, taxes, etc.) arising </a:t>
                      </a:r>
                      <a:r>
                        <a:rPr lang="en-GB" sz="1100" noProof="0" dirty="0" err="1"/>
                        <a:t>fr</a:t>
                      </a:r>
                      <a:r>
                        <a:rPr lang="lt-LT" sz="1100" noProof="0" dirty="0"/>
                        <a:t>o</a:t>
                      </a:r>
                      <a:r>
                        <a:rPr lang="en-GB" sz="1100" noProof="0" dirty="0"/>
                        <a:t>m main activities of the Company and carried out under market conditions.</a:t>
                      </a:r>
                      <a:r>
                        <a:rPr lang="en-GB" sz="1100" dirty="0"/>
                        <a:t> </a:t>
                      </a: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0088571"/>
                  </a:ext>
                </a:extLst>
              </a:tr>
            </a:tbl>
          </a:graphicData>
        </a:graphic>
      </p:graphicFrame>
    </p:spTree>
    <p:extLst>
      <p:ext uri="{BB962C8B-B14F-4D97-AF65-F5344CB8AC3E}">
        <p14:creationId xmlns:p14="http://schemas.microsoft.com/office/powerpoint/2010/main" val="1411328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2677656"/>
          </a:xfrm>
          <a:prstGeom prst="rect">
            <a:avLst/>
          </a:prstGeom>
        </p:spPr>
        <p:txBody>
          <a:bodyPr wrap="square">
            <a:spAutoFit/>
          </a:bodyPr>
          <a:lstStyle/>
          <a:p>
            <a:pPr algn="just"/>
            <a:r>
              <a:rPr lang="en-US" sz="1400" dirty="0"/>
              <a:t>The responsible person confirms that, to their knowledge, the information provided in this reference document is true, no relevant information has been omitted and all necessary actions were taken to ensure it. </a:t>
            </a:r>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r"/>
            <a:r>
              <a:rPr lang="en-US" sz="1400" dirty="0"/>
              <a:t>____________________________________________________</a:t>
            </a:r>
          </a:p>
          <a:p>
            <a:pPr algn="r"/>
            <a:r>
              <a:rPr lang="en-US" sz="1400" dirty="0"/>
              <a:t>Portfolio manager and CEO of UAB </a:t>
            </a:r>
            <a:r>
              <a:rPr lang="en-US" sz="1400" dirty="0" err="1"/>
              <a:t>Capitalica</a:t>
            </a:r>
            <a:r>
              <a:rPr lang="en-US" sz="1400" dirty="0"/>
              <a:t> Asset Management </a:t>
            </a:r>
          </a:p>
          <a:p>
            <a:pPr algn="r"/>
            <a:r>
              <a:rPr lang="en-US" sz="1400" dirty="0"/>
              <a:t>acting on behalf of </a:t>
            </a:r>
            <a:r>
              <a:rPr lang="en-GB" sz="1400" dirty="0">
                <a:highlight>
                  <a:srgbClr val="000000">
                    <a:alpha val="0"/>
                  </a:srgbClr>
                </a:highlight>
              </a:rPr>
              <a:t>UAB</a:t>
            </a:r>
            <a:r>
              <a:rPr lang="lt-LT" sz="1400" dirty="0">
                <a:highlight>
                  <a:srgbClr val="000000">
                    <a:alpha val="0"/>
                  </a:srgbClr>
                </a:highlight>
              </a:rPr>
              <a:t> „ </a:t>
            </a:r>
            <a:r>
              <a:rPr lang="en-GB" sz="1400" dirty="0" err="1">
                <a:highlight>
                  <a:srgbClr val="000000">
                    <a:alpha val="0"/>
                  </a:srgbClr>
                </a:highlight>
              </a:rPr>
              <a:t>C</a:t>
            </a:r>
            <a:r>
              <a:rPr lang="en-GB" sz="1400" dirty="0" err="1"/>
              <a:t>apitalica</a:t>
            </a:r>
            <a:r>
              <a:rPr lang="en-GB" sz="1400" dirty="0"/>
              <a:t> Baltic Real Estate Fund I”</a:t>
            </a:r>
            <a:r>
              <a:rPr lang="en-US" sz="1400" dirty="0"/>
              <a:t>, </a:t>
            </a:r>
          </a:p>
          <a:p>
            <a:pPr algn="r"/>
            <a:endParaRPr lang="en-US" sz="1400" dirty="0"/>
          </a:p>
          <a:p>
            <a:pPr algn="r"/>
            <a:r>
              <a:rPr lang="en-US" sz="1400" dirty="0"/>
              <a:t>Andrius Barštys</a:t>
            </a:r>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INFORMATION DISCLOSURE APPROVAL</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2</a:t>
            </a:fld>
            <a:endParaRPr lang="en-US" sz="1300" dirty="0">
              <a:solidFill>
                <a:schemeClr val="bg1">
                  <a:lumMod val="50000"/>
                </a:schemeClr>
              </a:solidFill>
            </a:endParaRPr>
          </a:p>
        </p:txBody>
      </p:sp>
    </p:spTree>
    <p:extLst>
      <p:ext uri="{BB962C8B-B14F-4D97-AF65-F5344CB8AC3E}">
        <p14:creationId xmlns:p14="http://schemas.microsoft.com/office/powerpoint/2010/main" val="1625609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SUBSCRIBING BONDS AND PAYMENT</a:t>
            </a:r>
            <a:r>
              <a:rPr lang="lt-LT" sz="2800" dirty="0">
                <a:solidFill>
                  <a:sysClr val="windowText" lastClr="000000"/>
                </a:solidFill>
              </a:rPr>
              <a:t> (</a:t>
            </a:r>
            <a:r>
              <a:rPr lang="en-GB" sz="2800" dirty="0">
                <a:solidFill>
                  <a:sysClr val="windowText" lastClr="000000"/>
                </a:solidFill>
              </a:rPr>
              <a:t>V</a:t>
            </a:r>
            <a:r>
              <a:rPr lang="lt-LT" sz="2800" dirty="0">
                <a:solidFill>
                  <a:sysClr val="windowText" lastClr="000000"/>
                </a:solidFill>
              </a:rPr>
              <a:t>/</a:t>
            </a:r>
            <a:r>
              <a:rPr lang="en-GB" sz="2800" dirty="0">
                <a:solidFill>
                  <a:sysClr val="windowText" lastClr="000000"/>
                </a:solidFill>
              </a:rPr>
              <a:t>VI</a:t>
            </a:r>
            <a:r>
              <a:rPr lang="lt-LT" sz="2800" dirty="0">
                <a:solidFill>
                  <a:sysClr val="windowText" lastClr="000000"/>
                </a:solidFill>
              </a:rPr>
              <a:t>)</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20</a:t>
            </a:fld>
            <a:endParaRPr lang="en-US" sz="1300" dirty="0">
              <a:solidFill>
                <a:schemeClr val="bg1">
                  <a:lumMod val="50000"/>
                </a:schemeClr>
              </a:solidFill>
            </a:endParaRPr>
          </a:p>
        </p:txBody>
      </p:sp>
      <p:graphicFrame>
        <p:nvGraphicFramePr>
          <p:cNvPr id="8" name="Table 7">
            <a:extLst>
              <a:ext uri="{FF2B5EF4-FFF2-40B4-BE49-F238E27FC236}">
                <a16:creationId xmlns:a16="http://schemas.microsoft.com/office/drawing/2014/main" id="{69F6753F-97F2-4958-AC5B-5AE0F6D27E3A}"/>
              </a:ext>
            </a:extLst>
          </p:cNvPr>
          <p:cNvGraphicFramePr>
            <a:graphicFrameLocks noGrp="1"/>
          </p:cNvGraphicFramePr>
          <p:nvPr>
            <p:extLst>
              <p:ext uri="{D42A27DB-BD31-4B8C-83A1-F6EECF244321}">
                <p14:modId xmlns:p14="http://schemas.microsoft.com/office/powerpoint/2010/main" val="3676358782"/>
              </p:ext>
            </p:extLst>
          </p:nvPr>
        </p:nvGraphicFramePr>
        <p:xfrm>
          <a:off x="649705" y="1742688"/>
          <a:ext cx="11199788" cy="4430640"/>
        </p:xfrm>
        <a:graphic>
          <a:graphicData uri="http://schemas.openxmlformats.org/drawingml/2006/table">
            <a:tbl>
              <a:tblPr firstRow="1" bandRow="1">
                <a:tableStyleId>{5C22544A-7EE6-4342-B048-85BDC9FD1C3A}</a:tableStyleId>
              </a:tblPr>
              <a:tblGrid>
                <a:gridCol w="2649676">
                  <a:extLst>
                    <a:ext uri="{9D8B030D-6E8A-4147-A177-3AD203B41FA5}">
                      <a16:colId xmlns:a16="http://schemas.microsoft.com/office/drawing/2014/main" val="3776411661"/>
                    </a:ext>
                  </a:extLst>
                </a:gridCol>
                <a:gridCol w="8550112">
                  <a:extLst>
                    <a:ext uri="{9D8B030D-6E8A-4147-A177-3AD203B41FA5}">
                      <a16:colId xmlns:a16="http://schemas.microsoft.com/office/drawing/2014/main" val="1932585741"/>
                    </a:ext>
                  </a:extLst>
                </a:gridCol>
              </a:tblGrid>
              <a:tr h="243876">
                <a:tc>
                  <a:txBody>
                    <a:bodyPr/>
                    <a:lstStyle/>
                    <a:p>
                      <a:r>
                        <a:rPr lang="lt-LT" sz="1150" dirty="0">
                          <a:solidFill>
                            <a:schemeClr val="bg1"/>
                          </a:solidFill>
                          <a:latin typeface="Calibri (Body)"/>
                          <a:cs typeface="Arial" panose="020B0604020202020204" pitchFamily="34" charset="0"/>
                        </a:rPr>
                        <a:t>OTHER KEY UNDERTAKINGS</a:t>
                      </a:r>
                      <a:endParaRPr lang="en-GB" sz="1150" dirty="0">
                        <a:solidFill>
                          <a:schemeClr val="bg1"/>
                        </a:solidFill>
                        <a:latin typeface="Calibri (Body)"/>
                        <a:cs typeface="Arial" panose="020B0604020202020204" pitchFamily="34" charset="0"/>
                      </a:endParaRPr>
                    </a:p>
                    <a:p>
                      <a:r>
                        <a:rPr lang="en-GB" sz="1150" dirty="0">
                          <a:solidFill>
                            <a:schemeClr val="bg1"/>
                          </a:solidFill>
                          <a:latin typeface="Calibri (Body)"/>
                          <a:cs typeface="Arial" panose="020B0604020202020204" pitchFamily="34" charset="0"/>
                        </a:rPr>
                        <a:t>(COVENANTS) OF THE COMPANY</a:t>
                      </a:r>
                    </a:p>
                    <a:p>
                      <a:endParaRPr lang="en-GB" sz="1150" dirty="0">
                        <a:solidFill>
                          <a:schemeClr val="bg1"/>
                        </a:solidFill>
                        <a:latin typeface="Calibri (Body)"/>
                        <a:cs typeface="Arial" panose="020B0604020202020204" pitchFamily="34" charset="0"/>
                      </a:endParaRPr>
                    </a:p>
                    <a:p>
                      <a:r>
                        <a:rPr lang="en-GB" sz="1150" dirty="0">
                          <a:solidFill>
                            <a:schemeClr val="bg1"/>
                          </a:solidFill>
                          <a:latin typeface="Calibri (Body)"/>
                          <a:cs typeface="Arial" panose="020B0604020202020204" pitchFamily="34" charset="0"/>
                        </a:rPr>
                        <a:t>(continued)</a:t>
                      </a:r>
                      <a:endParaRPr lang="lt-LT" sz="1150" dirty="0">
                        <a:solidFill>
                          <a:schemeClr val="bg1"/>
                        </a:solidFill>
                        <a:latin typeface="Calibri (Body)"/>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173038" indent="0" algn="just"/>
                      <a:r>
                        <a:rPr lang="en-GB" sz="1100" b="0" dirty="0">
                          <a:solidFill>
                            <a:schemeClr val="tx1"/>
                          </a:solidFill>
                        </a:rPr>
                        <a:t>“Legal entity controlled by the Company” means a legal person whose 100% (one hundred percent) of the issued capital (shares) and voting rights are held by the Company.  </a:t>
                      </a:r>
                    </a:p>
                    <a:p>
                      <a:pPr marL="173038" indent="0" algn="just"/>
                      <a:r>
                        <a:rPr lang="en-GB" sz="1100" b="0" dirty="0">
                          <a:solidFill>
                            <a:schemeClr val="tx1"/>
                          </a:solidFill>
                        </a:rPr>
                        <a:t>“Financial debts of legal entities controlled by the Company,” in this context, shall mean financial liabilities of legal entities controlled by the Company to credit institutions under credit, letter of credit, factoring or other similar type of loan agreements that provide for the payment of interest for the use of the amount to be repaid.</a:t>
                      </a:r>
                    </a:p>
                    <a:p>
                      <a:pPr marL="173038" indent="0" algn="just"/>
                      <a:r>
                        <a:rPr lang="en-US" sz="1100" b="0" dirty="0">
                          <a:solidFill>
                            <a:schemeClr val="tx1"/>
                          </a:solidFill>
                        </a:rPr>
                        <a:t>“The value of the assets controlled by the legal entities controlled by the Company,“ in the context of this provision, shall be understood as the value of the real estate (buildings and land) owned by the legal entities controlled by the Company, established by the independent property valuer and specified in the annual financial statement set of the respective legal entity controlled by the Company, which may be audited or not.</a:t>
                      </a:r>
                    </a:p>
                    <a:p>
                      <a:pPr marL="173038" indent="-173038" algn="just"/>
                      <a:r>
                        <a:rPr lang="en-US" sz="1100" b="0" dirty="0">
                          <a:solidFill>
                            <a:schemeClr val="tx1"/>
                          </a:solidFill>
                        </a:rPr>
                        <a:t>2. The Company or any legal entity controlled by the Company will not grant loans to third parties. Third parties in this context means any person that is not legal entity controlled by the Company (as defined in 1). This limitation does not apply to the Company‘s investments in various investment-grade securities rated by Moody’s, S&amp;P or Fitch and issued by a government, financial institution or corporation in any country.</a:t>
                      </a:r>
                    </a:p>
                    <a:p>
                      <a:pPr marL="173038" indent="-173038" algn="just"/>
                      <a:r>
                        <a:rPr lang="en-US" sz="1100" b="0" dirty="0">
                          <a:solidFill>
                            <a:schemeClr val="tx1"/>
                          </a:solidFill>
                        </a:rPr>
                        <a:t>3. The Company or any legal entity controlled by the Company will not guarantee or warrant the fulfillment of the obligations of third parties, nor will it ensure fulfillment of the obligations of third parties by pledging of the Company's assets or mortgages, except for the assurance of fulfillment of obligations of legal persons controlled by the Company. Third parties in this context means any person that is not legal entity controlled by the Company (as defined in point 1).</a:t>
                      </a:r>
                    </a:p>
                    <a:p>
                      <a:pPr marL="173038" indent="-173038" algn="just"/>
                      <a:r>
                        <a:rPr lang="en-US" sz="1100" b="0" dirty="0">
                          <a:solidFill>
                            <a:schemeClr val="tx1"/>
                          </a:solidFill>
                        </a:rPr>
                        <a:t>4. The Company or any legal entity controlled by the Company will not undertake any debt obligations under any credit, leasing, sale-purchase by instalments or other financing agreements concluded with other legal or natural persons.</a:t>
                      </a:r>
                    </a:p>
                    <a:p>
                      <a:pPr marL="173038" indent="-173038" algn="just"/>
                      <a:r>
                        <a:rPr lang="en-US" sz="1100" b="0" dirty="0">
                          <a:solidFill>
                            <a:schemeClr val="tx1"/>
                          </a:solidFill>
                        </a:rPr>
                        <a:t>5. The Company will not take any decisions on reorganization, liquidation, reformation of, initiating bankruptcy or restructuring proceedings, including the change of the Company’s Management company (UAB </a:t>
                      </a:r>
                      <a:r>
                        <a:rPr lang="en-US" sz="1100" b="0" dirty="0" err="1">
                          <a:solidFill>
                            <a:schemeClr val="tx1"/>
                          </a:solidFill>
                        </a:rPr>
                        <a:t>Capitalica</a:t>
                      </a:r>
                      <a:r>
                        <a:rPr lang="en-US" sz="1100" b="0" dirty="0">
                          <a:solidFill>
                            <a:schemeClr val="tx1"/>
                          </a:solidFill>
                        </a:rPr>
                        <a:t> Asset Management, </a:t>
                      </a:r>
                      <a:r>
                        <a:rPr lang="lt-LT" sz="1100" b="0" dirty="0" err="1">
                          <a:solidFill>
                            <a:schemeClr val="tx1"/>
                          </a:solidFill>
                        </a:rPr>
                        <a:t>company</a:t>
                      </a:r>
                      <a:r>
                        <a:rPr lang="lt-LT" sz="1100" b="0" dirty="0">
                          <a:solidFill>
                            <a:schemeClr val="tx1"/>
                          </a:solidFill>
                        </a:rPr>
                        <a:t> </a:t>
                      </a:r>
                      <a:r>
                        <a:rPr lang="lt-LT" sz="1100" b="0" dirty="0" err="1">
                          <a:solidFill>
                            <a:schemeClr val="tx1"/>
                          </a:solidFill>
                        </a:rPr>
                        <a:t>no</a:t>
                      </a:r>
                      <a:r>
                        <a:rPr lang="en-US" sz="1100" b="0" dirty="0">
                          <a:solidFill>
                            <a:schemeClr val="tx1"/>
                          </a:solidFill>
                        </a:rPr>
                        <a:t>.</a:t>
                      </a:r>
                      <a:r>
                        <a:rPr lang="lt-LT" sz="1100" b="0" dirty="0">
                          <a:solidFill>
                            <a:schemeClr val="tx1"/>
                          </a:solidFill>
                        </a:rPr>
                        <a:t> 304234719, </a:t>
                      </a:r>
                      <a:r>
                        <a:rPr lang="lt-LT" sz="1100" b="0" dirty="0" err="1">
                          <a:solidFill>
                            <a:schemeClr val="tx1"/>
                          </a:solidFill>
                        </a:rPr>
                        <a:t>address</a:t>
                      </a:r>
                      <a:r>
                        <a:rPr lang="lt-LT" sz="1100" b="0" dirty="0">
                          <a:solidFill>
                            <a:schemeClr val="tx1"/>
                          </a:solidFill>
                        </a:rPr>
                        <a:t> Laisvės </a:t>
                      </a:r>
                      <a:r>
                        <a:rPr lang="lt-LT" sz="1100" b="0" dirty="0" err="1">
                          <a:solidFill>
                            <a:schemeClr val="tx1"/>
                          </a:solidFill>
                        </a:rPr>
                        <a:t>av</a:t>
                      </a:r>
                      <a:r>
                        <a:rPr lang="lt-LT" sz="1100" b="0" dirty="0">
                          <a:solidFill>
                            <a:schemeClr val="tx1"/>
                          </a:solidFill>
                        </a:rPr>
                        <a:t>. 3, Vilnius, Lithuania</a:t>
                      </a:r>
                      <a:r>
                        <a:rPr lang="en-US" sz="1100" b="0" dirty="0">
                          <a:solidFill>
                            <a:schemeClr val="tx1"/>
                          </a:solidFill>
                        </a:rPr>
                        <a:t>).</a:t>
                      </a:r>
                    </a:p>
                    <a:p>
                      <a:pPr marL="173038" indent="-173038" algn="just"/>
                      <a:r>
                        <a:rPr lang="en-GB" sz="1100" b="0" dirty="0">
                          <a:solidFill>
                            <a:schemeClr val="tx1"/>
                          </a:solidFill>
                        </a:rPr>
                        <a:t>6. The Company will not, and will procure that none of the legal entities controlled by the Company (as defined in point 1), sell or otherwise dispose of shares in any </a:t>
                      </a:r>
                      <a:r>
                        <a:rPr lang="en-US" sz="1100" b="0" dirty="0">
                          <a:solidFill>
                            <a:schemeClr val="tx1"/>
                          </a:solidFill>
                        </a:rPr>
                        <a:t>legal entity controlled by the Company </a:t>
                      </a:r>
                      <a:r>
                        <a:rPr lang="en-GB" sz="1100" b="0" dirty="0">
                          <a:solidFill>
                            <a:schemeClr val="tx1"/>
                          </a:solidFill>
                        </a:rPr>
                        <a:t>or of all or substantially all of its or any </a:t>
                      </a:r>
                      <a:r>
                        <a:rPr lang="en-US" sz="1100" b="0" dirty="0">
                          <a:solidFill>
                            <a:schemeClr val="tx1"/>
                          </a:solidFill>
                        </a:rPr>
                        <a:t>legal entity controlled by the Company </a:t>
                      </a:r>
                      <a:r>
                        <a:rPr lang="en-GB" sz="1100" b="0" dirty="0">
                          <a:solidFill>
                            <a:schemeClr val="tx1"/>
                          </a:solidFill>
                        </a:rPr>
                        <a:t>assets or operations, unless the transaction (</a:t>
                      </a:r>
                      <a:r>
                        <a:rPr lang="en-US" sz="1100" b="0" dirty="0">
                          <a:solidFill>
                            <a:schemeClr val="tx1"/>
                          </a:solidFill>
                        </a:rPr>
                        <a:t>taking into account any ancillary or related transactions</a:t>
                      </a:r>
                      <a:r>
                        <a:rPr lang="en-GB" sz="1100" b="0" dirty="0">
                          <a:solidFill>
                            <a:schemeClr val="tx1"/>
                          </a:solidFill>
                        </a:rPr>
                        <a:t>) is carried out at a price, which cannot be more than 5% lower than the fair market value based on the external valuation reports prepared by a reputable independent property advisor, such as </a:t>
                      </a:r>
                      <a:r>
                        <a:rPr lang="en-GB" sz="1100" b="0" dirty="0" err="1">
                          <a:solidFill>
                            <a:schemeClr val="tx1"/>
                          </a:solidFill>
                        </a:rPr>
                        <a:t>Newsec</a:t>
                      </a:r>
                      <a:r>
                        <a:rPr lang="en-GB" sz="1100" b="0" dirty="0">
                          <a:solidFill>
                            <a:schemeClr val="tx1"/>
                          </a:solidFill>
                        </a:rPr>
                        <a:t> Valuations, Colliers International Advisors, </a:t>
                      </a:r>
                      <a:r>
                        <a:rPr lang="en-GB" sz="1100" b="0" dirty="0" err="1">
                          <a:solidFill>
                            <a:schemeClr val="tx1"/>
                          </a:solidFill>
                        </a:rPr>
                        <a:t>Oberhaus</a:t>
                      </a:r>
                      <a:r>
                        <a:rPr lang="en-GB" sz="1100" b="0" dirty="0">
                          <a:solidFill>
                            <a:schemeClr val="tx1"/>
                          </a:solidFill>
                        </a:rPr>
                        <a:t> or any other reputable and licensed independent property advisor and ensure that the Company complies with the financial covenant as set in 1 also after the intended disposal.</a:t>
                      </a: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0088571"/>
                  </a:ext>
                </a:extLst>
              </a:tr>
            </a:tbl>
          </a:graphicData>
        </a:graphic>
      </p:graphicFrame>
    </p:spTree>
    <p:extLst>
      <p:ext uri="{BB962C8B-B14F-4D97-AF65-F5344CB8AC3E}">
        <p14:creationId xmlns:p14="http://schemas.microsoft.com/office/powerpoint/2010/main" val="1904105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SUBSCRIBING BONDS AND PAYMENT</a:t>
            </a:r>
            <a:r>
              <a:rPr lang="lt-LT" sz="2800" dirty="0">
                <a:solidFill>
                  <a:sysClr val="windowText" lastClr="000000"/>
                </a:solidFill>
              </a:rPr>
              <a:t> (</a:t>
            </a:r>
            <a:r>
              <a:rPr lang="en-GB" sz="2800" dirty="0">
                <a:solidFill>
                  <a:sysClr val="windowText" lastClr="000000"/>
                </a:solidFill>
              </a:rPr>
              <a:t>VI</a:t>
            </a:r>
            <a:r>
              <a:rPr lang="lt-LT" sz="2800" dirty="0">
                <a:solidFill>
                  <a:sysClr val="windowText" lastClr="000000"/>
                </a:solidFill>
              </a:rPr>
              <a:t>/</a:t>
            </a:r>
            <a:r>
              <a:rPr lang="en-GB" sz="2800" dirty="0">
                <a:solidFill>
                  <a:sysClr val="windowText" lastClr="000000"/>
                </a:solidFill>
              </a:rPr>
              <a:t>VI</a:t>
            </a:r>
            <a:r>
              <a:rPr lang="lt-LT" sz="2800" dirty="0">
                <a:solidFill>
                  <a:sysClr val="windowText" lastClr="000000"/>
                </a:solidFill>
              </a:rPr>
              <a:t>)</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21</a:t>
            </a:fld>
            <a:endParaRPr lang="en-US" sz="1300" dirty="0">
              <a:solidFill>
                <a:schemeClr val="bg1">
                  <a:lumMod val="50000"/>
                </a:schemeClr>
              </a:solidFill>
            </a:endParaRPr>
          </a:p>
        </p:txBody>
      </p:sp>
      <p:graphicFrame>
        <p:nvGraphicFramePr>
          <p:cNvPr id="10" name="Table 9">
            <a:extLst>
              <a:ext uri="{FF2B5EF4-FFF2-40B4-BE49-F238E27FC236}">
                <a16:creationId xmlns:a16="http://schemas.microsoft.com/office/drawing/2014/main" id="{8A8B6423-A02C-4360-8612-293E97183D49}"/>
              </a:ext>
            </a:extLst>
          </p:cNvPr>
          <p:cNvGraphicFramePr>
            <a:graphicFrameLocks noGrp="1"/>
          </p:cNvGraphicFramePr>
          <p:nvPr>
            <p:extLst>
              <p:ext uri="{D42A27DB-BD31-4B8C-83A1-F6EECF244321}">
                <p14:modId xmlns:p14="http://schemas.microsoft.com/office/powerpoint/2010/main" val="1807342404"/>
              </p:ext>
            </p:extLst>
          </p:nvPr>
        </p:nvGraphicFramePr>
        <p:xfrm>
          <a:off x="614980" y="1700525"/>
          <a:ext cx="11209215" cy="4906420"/>
        </p:xfrm>
        <a:graphic>
          <a:graphicData uri="http://schemas.openxmlformats.org/drawingml/2006/table">
            <a:tbl>
              <a:tblPr firstRow="1" bandRow="1">
                <a:tableStyleId>{5C22544A-7EE6-4342-B048-85BDC9FD1C3A}</a:tableStyleId>
              </a:tblPr>
              <a:tblGrid>
                <a:gridCol w="2687894">
                  <a:extLst>
                    <a:ext uri="{9D8B030D-6E8A-4147-A177-3AD203B41FA5}">
                      <a16:colId xmlns:a16="http://schemas.microsoft.com/office/drawing/2014/main" val="554576045"/>
                    </a:ext>
                  </a:extLst>
                </a:gridCol>
                <a:gridCol w="8521321">
                  <a:extLst>
                    <a:ext uri="{9D8B030D-6E8A-4147-A177-3AD203B41FA5}">
                      <a16:colId xmlns:a16="http://schemas.microsoft.com/office/drawing/2014/main" val="3952538916"/>
                    </a:ext>
                  </a:extLst>
                </a:gridCol>
              </a:tblGrid>
              <a:tr h="1313980">
                <a:tc>
                  <a:txBody>
                    <a:bodyPr/>
                    <a:lstStyle/>
                    <a:p>
                      <a:r>
                        <a:rPr lang="lt-LT" sz="1150" dirty="0">
                          <a:solidFill>
                            <a:schemeClr val="bg1"/>
                          </a:solidFill>
                          <a:latin typeface="Calibri (Body)"/>
                          <a:cs typeface="Arial" panose="020B0604020202020204" pitchFamily="34" charset="0"/>
                        </a:rPr>
                        <a:t>OTHER KEY UNDERTAKINGS</a:t>
                      </a:r>
                      <a:endParaRPr lang="en-GB" sz="1150" dirty="0">
                        <a:solidFill>
                          <a:schemeClr val="bg1"/>
                        </a:solidFill>
                        <a:latin typeface="Calibri (Body)"/>
                        <a:cs typeface="Arial" panose="020B0604020202020204" pitchFamily="34" charset="0"/>
                      </a:endParaRPr>
                    </a:p>
                    <a:p>
                      <a:r>
                        <a:rPr lang="en-GB" sz="1150" dirty="0">
                          <a:solidFill>
                            <a:schemeClr val="bg1"/>
                          </a:solidFill>
                          <a:latin typeface="Calibri (Body)"/>
                          <a:cs typeface="Arial" panose="020B0604020202020204" pitchFamily="34" charset="0"/>
                        </a:rPr>
                        <a:t>(COVENANTS) OF THE COMPANY</a:t>
                      </a:r>
                    </a:p>
                    <a:p>
                      <a:endParaRPr lang="en-GB" sz="1150" dirty="0">
                        <a:solidFill>
                          <a:schemeClr val="bg1"/>
                        </a:solidFill>
                        <a:latin typeface="Calibri (Body)"/>
                        <a:cs typeface="Arial" panose="020B0604020202020204" pitchFamily="34" charset="0"/>
                      </a:endParaRPr>
                    </a:p>
                    <a:p>
                      <a:r>
                        <a:rPr lang="en-GB" sz="1150" dirty="0">
                          <a:solidFill>
                            <a:schemeClr val="bg1"/>
                          </a:solidFill>
                          <a:latin typeface="Calibri (Body)"/>
                          <a:cs typeface="Arial" panose="020B0604020202020204" pitchFamily="34" charset="0"/>
                        </a:rPr>
                        <a:t>(continued)</a:t>
                      </a:r>
                      <a:endParaRPr lang="lt-LT" sz="1150" dirty="0">
                        <a:solidFill>
                          <a:schemeClr val="bg1"/>
                        </a:solidFill>
                        <a:latin typeface="Calibri (Body)"/>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173038" indent="-173038" algn="just"/>
                      <a:r>
                        <a:rPr lang="en-GB" sz="1100" b="0" dirty="0">
                          <a:solidFill>
                            <a:schemeClr val="tx1"/>
                          </a:solidFill>
                        </a:rPr>
                        <a:t>7. The Company will not make a decision that any </a:t>
                      </a:r>
                      <a:r>
                        <a:rPr lang="lt-LT" sz="1100" b="0" dirty="0">
                          <a:solidFill>
                            <a:schemeClr val="tx1"/>
                          </a:solidFill>
                        </a:rPr>
                        <a:t>l</a:t>
                      </a:r>
                      <a:r>
                        <a:rPr lang="en-GB" sz="1100" b="0" dirty="0" err="1">
                          <a:solidFill>
                            <a:schemeClr val="tx1"/>
                          </a:solidFill>
                        </a:rPr>
                        <a:t>egal</a:t>
                      </a:r>
                      <a:r>
                        <a:rPr lang="en-GB" sz="1100" b="0" dirty="0">
                          <a:solidFill>
                            <a:schemeClr val="tx1"/>
                          </a:solidFill>
                        </a:rPr>
                        <a:t> entity controlled by the Company shall be merged unless </a:t>
                      </a:r>
                      <a:r>
                        <a:rPr lang="lt-LT" sz="1100" b="0" dirty="0">
                          <a:solidFill>
                            <a:schemeClr val="tx1"/>
                          </a:solidFill>
                        </a:rPr>
                        <a:t>B</a:t>
                      </a:r>
                      <a:r>
                        <a:rPr lang="en-GB" sz="1100" b="0" dirty="0" err="1">
                          <a:solidFill>
                            <a:schemeClr val="tx1"/>
                          </a:solidFill>
                        </a:rPr>
                        <a:t>ondholders</a:t>
                      </a:r>
                      <a:r>
                        <a:rPr lang="en-GB" sz="1100" b="0" dirty="0">
                          <a:solidFill>
                            <a:schemeClr val="tx1"/>
                          </a:solidFill>
                        </a:rPr>
                        <a:t> have given their consent (not to be unreasonably withheld or delayed) in writing prior to the merger and/or demerger (where consent is not to be understood as a waiver of the rights that applicable law at the time assigns the concerned creditors).</a:t>
                      </a:r>
                    </a:p>
                    <a:p>
                      <a:pPr marL="173038" indent="-173038" algn="just"/>
                      <a:r>
                        <a:rPr lang="en-GB" sz="1100" b="0" dirty="0">
                          <a:solidFill>
                            <a:schemeClr val="tx1"/>
                          </a:solidFill>
                        </a:rPr>
                        <a:t>8. The Company will not repay any amount of the Intra-Group Loan, or any other amount borrowed from its shareholders or any </a:t>
                      </a:r>
                      <a:r>
                        <a:rPr lang="lt-LT" sz="1100" b="0" dirty="0">
                          <a:solidFill>
                            <a:schemeClr val="tx1"/>
                          </a:solidFill>
                        </a:rPr>
                        <a:t>l</a:t>
                      </a:r>
                      <a:r>
                        <a:rPr lang="en-GB" sz="1100" b="0" dirty="0" err="1">
                          <a:solidFill>
                            <a:schemeClr val="tx1"/>
                          </a:solidFill>
                        </a:rPr>
                        <a:t>egal</a:t>
                      </a:r>
                      <a:r>
                        <a:rPr lang="en-GB" sz="1100" b="0" dirty="0">
                          <a:solidFill>
                            <a:schemeClr val="tx1"/>
                          </a:solidFill>
                        </a:rPr>
                        <a:t> entity controlled by the Company, nor pay any interest or other amounts thereto without the consent of the Bondholders.</a:t>
                      </a:r>
                    </a:p>
                    <a:p>
                      <a:pPr marL="173038" indent="0" algn="just"/>
                      <a:r>
                        <a:rPr lang="en-GB" sz="1100" b="0" dirty="0">
                          <a:solidFill>
                            <a:schemeClr val="tx1"/>
                          </a:solidFill>
                        </a:rPr>
                        <a:t>“Intra-Group Loan” in the context of this provision, shall mean the unsecured, subordinated loan issued by the Company’s shareholders, any Legal entity controlled by the Company and related parties of its shareholders to the Issuer.</a:t>
                      </a:r>
                      <a:endParaRPr lang="en-US" sz="1100" b="0" dirty="0">
                        <a:solidFill>
                          <a:schemeClr val="tx1"/>
                        </a:solidFill>
                      </a:endParaRP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2900869"/>
                  </a:ext>
                </a:extLst>
              </a:tr>
              <a:tr h="3056670">
                <a:tc>
                  <a:txBody>
                    <a:bodyPr/>
                    <a:lstStyle/>
                    <a:p>
                      <a:pPr rtl="0"/>
                      <a:r>
                        <a:rPr lang="en-GB" sz="1100" b="1" i="0" u="none" strike="noStrike" dirty="0">
                          <a:solidFill>
                            <a:srgbClr val="FFFFFF"/>
                          </a:solidFill>
                          <a:highlight>
                            <a:srgbClr val="000000">
                              <a:alpha val="0"/>
                            </a:srgbClr>
                          </a:highlight>
                          <a:latin typeface="Calibri (Body)"/>
                          <a:cs typeface="Arial"/>
                        </a:rPr>
                        <a:t>EARLY REDEMPTION</a:t>
                      </a:r>
                      <a:endParaRPr lang="lt-LT" sz="1100" b="1" i="0" u="none" strike="noStrike" dirty="0">
                        <a:solidFill>
                          <a:srgbClr val="FFFFFF"/>
                        </a:solidFill>
                        <a:highlight>
                          <a:srgbClr val="000000">
                            <a:alpha val="0"/>
                          </a:srgbClr>
                        </a:highlight>
                        <a:latin typeface="Calibri (Body)"/>
                        <a:cs typeface="Arial"/>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just" defTabSz="914400" rtl="0" eaLnBrk="1" fontAlgn="auto" latinLnBrk="0" hangingPunct="1">
                        <a:lnSpc>
                          <a:spcPct val="100000"/>
                        </a:lnSpc>
                        <a:spcBef>
                          <a:spcPct val="0"/>
                        </a:spcBef>
                        <a:spcAft>
                          <a:spcPct val="0"/>
                        </a:spcAft>
                        <a:buClrTx/>
                        <a:buSzTx/>
                        <a:buFontTx/>
                        <a:buNone/>
                        <a:tabLst/>
                        <a:defRPr/>
                      </a:pPr>
                      <a:r>
                        <a:rPr lang="en-GB" sz="1100" b="0" i="0" u="none" strike="noStrike" kern="1200" dirty="0">
                          <a:solidFill>
                            <a:srgbClr val="000000"/>
                          </a:solidFill>
                          <a:latin typeface="Calibri (Body)"/>
                          <a:ea typeface="+mn-ea"/>
                          <a:cs typeface="+mn-cs"/>
                        </a:rPr>
                        <a:t>Redemption of the Bonds before October 30, 2023 is possible at the request of the Bondholders if it becomes clear that the Company has made or </a:t>
                      </a:r>
                      <a:r>
                        <a:rPr lang="en-GB" sz="1100" b="0" i="0" u="none" strike="noStrike" kern="1200" noProof="0" dirty="0">
                          <a:solidFill>
                            <a:srgbClr val="000000"/>
                          </a:solidFill>
                          <a:latin typeface="Calibri (Body)"/>
                          <a:ea typeface="+mn-ea"/>
                          <a:cs typeface="+mn-cs"/>
                        </a:rPr>
                        <a:t>has suffered at </a:t>
                      </a:r>
                      <a:r>
                        <a:rPr lang="en-GB" sz="1100" b="0" i="0" u="none" strike="noStrike" kern="1200" dirty="0">
                          <a:solidFill>
                            <a:srgbClr val="000000"/>
                          </a:solidFill>
                          <a:latin typeface="Calibri (Body)"/>
                          <a:ea typeface="+mn-ea"/>
                          <a:cs typeface="+mn-cs"/>
                        </a:rPr>
                        <a:t>least one of the events of default as described in this paragraph and the meeting of the Bondholders, in accordance with the procedure established by the Law on the Protection of the Interests of Bond Owners of Joint Stock Companies of the Republic of Lithuania, approves the decision to immediately demand the Company to redeem the Bonds</a:t>
                      </a:r>
                      <a:r>
                        <a:rPr lang="lt-LT" sz="1100" b="0" i="0" u="none" strike="noStrike" kern="1200" dirty="0">
                          <a:solidFill>
                            <a:srgbClr val="000000"/>
                          </a:solidFill>
                          <a:latin typeface="Calibri (Body)"/>
                          <a:ea typeface="+mn-ea"/>
                          <a:cs typeface="+mn-cs"/>
                        </a:rPr>
                        <a:t>. </a:t>
                      </a:r>
                      <a:r>
                        <a:rPr lang="en-US" sz="1100" b="0" i="0" u="none" strike="noStrike" kern="1200" dirty="0">
                          <a:solidFill>
                            <a:srgbClr val="000000"/>
                          </a:solidFill>
                          <a:latin typeface="Calibri (Body)"/>
                          <a:ea typeface="+mn-ea"/>
                          <a:cs typeface="+mn-cs"/>
                        </a:rPr>
                        <a:t>In such case the Bonds are redeemed for the nominal value and</a:t>
                      </a:r>
                      <a:r>
                        <a:rPr lang="lt-LT" sz="1100" b="0" i="0" u="none" strike="noStrike" kern="1200" dirty="0">
                          <a:solidFill>
                            <a:srgbClr val="000000"/>
                          </a:solidFill>
                          <a:latin typeface="Calibri (Body)"/>
                          <a:ea typeface="+mn-ea"/>
                          <a:cs typeface="+mn-cs"/>
                        </a:rPr>
                        <a:t> </a:t>
                      </a:r>
                      <a:r>
                        <a:rPr lang="en-US" sz="1100" b="0" i="0" u="none" strike="noStrike" kern="1200" dirty="0">
                          <a:solidFill>
                            <a:srgbClr val="000000"/>
                          </a:solidFill>
                          <a:latin typeface="Calibri (Body)"/>
                          <a:ea typeface="+mn-ea"/>
                          <a:cs typeface="+mn-cs"/>
                        </a:rPr>
                        <a:t>all the accrued interest </a:t>
                      </a:r>
                      <a:r>
                        <a:rPr lang="en-GB" sz="1100" b="0" i="0" u="none" strike="noStrike" kern="1200" noProof="0" dirty="0">
                          <a:solidFill>
                            <a:srgbClr val="000000"/>
                          </a:solidFill>
                          <a:latin typeface="Calibri (Body)"/>
                          <a:ea typeface="+mn-ea"/>
                          <a:cs typeface="+mn-cs"/>
                        </a:rPr>
                        <a:t>paid</a:t>
                      </a:r>
                      <a:r>
                        <a:rPr lang="en-US" sz="1100" b="0" i="0" u="none" strike="noStrike" kern="1200" dirty="0">
                          <a:solidFill>
                            <a:srgbClr val="000000"/>
                          </a:solidFill>
                          <a:latin typeface="Calibri (Body)"/>
                          <a:ea typeface="+mn-ea"/>
                          <a:cs typeface="+mn-cs"/>
                        </a:rPr>
                        <a:t> within 10 calendar days after the decision of the meeting of the Bondholders. All Bonds issued and not yet redeemed are redeemed by paying their nominal value and accrued unpaid interest</a:t>
                      </a:r>
                      <a:r>
                        <a:rPr lang="en-GB" sz="1100" b="0" i="0" u="none" strike="noStrike" kern="1200" dirty="0">
                          <a:solidFill>
                            <a:srgbClr val="000000"/>
                          </a:solidFill>
                          <a:latin typeface="Calibri (Body)"/>
                          <a:ea typeface="+mn-ea"/>
                          <a:cs typeface="+mn-cs"/>
                        </a:rPr>
                        <a:t>. If such a decision of the Bondholders‘ meeting to demand immediate redemption of the Bonds from the Company is not made within 3 (three months) after it has become clear that the Company has made or suffered at least one of the events of default listed in this paragraph below has happened, the Bondholders shall lose the right to claim earlier redemption on that basis</a:t>
                      </a:r>
                      <a:r>
                        <a:rPr lang="lt-LT" sz="1100" b="0" i="0" u="none" strike="noStrike" kern="1200" dirty="0">
                          <a:solidFill>
                            <a:srgbClr val="000000"/>
                          </a:solidFill>
                          <a:latin typeface="Calibri (Body)"/>
                          <a:ea typeface="+mn-ea"/>
                          <a:cs typeface="+mn-cs"/>
                        </a:rPr>
                        <a:t> </a:t>
                      </a:r>
                      <a:r>
                        <a:rPr lang="lt-LT" sz="1100" b="0" i="0" u="none" strike="noStrike" kern="1200" dirty="0" err="1">
                          <a:solidFill>
                            <a:srgbClr val="000000"/>
                          </a:solidFill>
                          <a:latin typeface="Calibri (Body)"/>
                          <a:ea typeface="+mn-ea"/>
                          <a:cs typeface="+mn-cs"/>
                        </a:rPr>
                        <a:t>before</a:t>
                      </a:r>
                      <a:r>
                        <a:rPr lang="lt-LT" sz="1100" b="0" i="0" u="none" strike="noStrike" kern="1200" dirty="0">
                          <a:solidFill>
                            <a:srgbClr val="000000"/>
                          </a:solidFill>
                          <a:latin typeface="Calibri (Body)"/>
                          <a:ea typeface="+mn-ea"/>
                          <a:cs typeface="+mn-cs"/>
                        </a:rPr>
                        <a:t> </a:t>
                      </a:r>
                      <a:r>
                        <a:rPr lang="lt-LT" sz="1100" b="0" i="0" u="none" strike="noStrike" kern="1200" dirty="0" err="1">
                          <a:solidFill>
                            <a:srgbClr val="000000"/>
                          </a:solidFill>
                          <a:latin typeface="Calibri (Body)"/>
                          <a:ea typeface="+mn-ea"/>
                          <a:cs typeface="+mn-cs"/>
                        </a:rPr>
                        <a:t>October</a:t>
                      </a:r>
                      <a:r>
                        <a:rPr lang="lt-LT" sz="1100" b="0" i="0" u="none" strike="noStrike" kern="1200" dirty="0">
                          <a:solidFill>
                            <a:srgbClr val="000000"/>
                          </a:solidFill>
                          <a:latin typeface="Calibri (Body)"/>
                          <a:ea typeface="+mn-ea"/>
                          <a:cs typeface="+mn-cs"/>
                        </a:rPr>
                        <a:t> 30, 2023</a:t>
                      </a:r>
                      <a:r>
                        <a:rPr lang="en-GB" sz="1100" b="0" i="0" u="none" strike="noStrike" kern="1200" dirty="0">
                          <a:solidFill>
                            <a:srgbClr val="000000"/>
                          </a:solidFill>
                          <a:latin typeface="Calibri (Body)"/>
                          <a:ea typeface="+mn-ea"/>
                          <a:cs typeface="+mn-cs"/>
                        </a:rPr>
                        <a:t>.</a:t>
                      </a:r>
                    </a:p>
                    <a:p>
                      <a:pPr marL="0" marR="0" lvl="0" indent="0" algn="just" defTabSz="914400" rtl="0" eaLnBrk="1" fontAlgn="auto" latinLnBrk="0" hangingPunct="1">
                        <a:lnSpc>
                          <a:spcPct val="100000"/>
                        </a:lnSpc>
                        <a:spcBef>
                          <a:spcPct val="0"/>
                        </a:spcBef>
                        <a:spcAft>
                          <a:spcPct val="0"/>
                        </a:spcAft>
                        <a:buClrTx/>
                        <a:buSzTx/>
                        <a:buFontTx/>
                        <a:buNone/>
                        <a:defRPr/>
                      </a:pPr>
                      <a:endParaRPr lang="en-GB" sz="1100" b="0" i="0" u="none" strike="noStrike" kern="1200" dirty="0">
                        <a:solidFill>
                          <a:srgbClr val="000000"/>
                        </a:solidFill>
                        <a:latin typeface="Calibri (Body)"/>
                        <a:ea typeface="+mn-ea"/>
                        <a:cs typeface="+mn-cs"/>
                      </a:endParaRPr>
                    </a:p>
                    <a:p>
                      <a:pPr marL="0" marR="0" lvl="0" indent="0" algn="just" defTabSz="914400" rtl="0" eaLnBrk="1" fontAlgn="auto" latinLnBrk="0" hangingPunct="1">
                        <a:lnSpc>
                          <a:spcPct val="100000"/>
                        </a:lnSpc>
                        <a:spcBef>
                          <a:spcPct val="0"/>
                        </a:spcBef>
                        <a:spcAft>
                          <a:spcPct val="0"/>
                        </a:spcAft>
                        <a:buClrTx/>
                        <a:buSzTx/>
                        <a:buFontTx/>
                        <a:buNone/>
                        <a:defRPr/>
                      </a:pPr>
                      <a:r>
                        <a:rPr lang="en-US" sz="1100" b="0" i="0" u="none" strike="noStrike" kern="1200" dirty="0">
                          <a:solidFill>
                            <a:srgbClr val="000000"/>
                          </a:solidFill>
                          <a:latin typeface="Calibri (Body)"/>
                          <a:ea typeface="+mn-ea"/>
                          <a:cs typeface="+mn-cs"/>
                        </a:rPr>
                        <a:t>Situations when Bondholders have the right to demand the redemption of Bonds before the Redemption Date</a:t>
                      </a:r>
                      <a:r>
                        <a:rPr lang="en-GB" sz="1100" b="0" i="0" u="none" strike="noStrike" kern="1200" dirty="0">
                          <a:solidFill>
                            <a:srgbClr val="000000"/>
                          </a:solidFill>
                          <a:latin typeface="Calibri (Body)"/>
                          <a:ea typeface="+mn-ea"/>
                          <a:cs typeface="+mn-cs"/>
                        </a:rPr>
                        <a:t>:</a:t>
                      </a:r>
                    </a:p>
                    <a:p>
                      <a:pPr marL="0" marR="0" lvl="0" indent="0" algn="just" defTabSz="914400" rtl="0" eaLnBrk="1" fontAlgn="auto" latinLnBrk="0" hangingPunct="1">
                        <a:lnSpc>
                          <a:spcPct val="100000"/>
                        </a:lnSpc>
                        <a:spcBef>
                          <a:spcPct val="0"/>
                        </a:spcBef>
                        <a:spcAft>
                          <a:spcPct val="0"/>
                        </a:spcAft>
                        <a:buClrTx/>
                        <a:buSzTx/>
                        <a:buFontTx/>
                        <a:buNone/>
                        <a:defRPr/>
                      </a:pPr>
                      <a:r>
                        <a:rPr lang="en-GB" sz="1100" b="0" i="0" u="none" strike="noStrike" kern="1200" dirty="0">
                          <a:solidFill>
                            <a:srgbClr val="000000"/>
                          </a:solidFill>
                          <a:latin typeface="Calibri (Body)"/>
                          <a:ea typeface="+mn-ea"/>
                          <a:cs typeface="+mn-cs"/>
                        </a:rPr>
                        <a:t>1. The Company shall not pay all the interest accrued to any </a:t>
                      </a:r>
                      <a:r>
                        <a:rPr lang="lt-LT" sz="1100" b="0" i="0" u="none" strike="noStrike" kern="1200" dirty="0">
                          <a:solidFill>
                            <a:srgbClr val="000000"/>
                          </a:solidFill>
                          <a:latin typeface="Calibri (Body)"/>
                          <a:ea typeface="+mn-ea"/>
                          <a:cs typeface="+mn-cs"/>
                        </a:rPr>
                        <a:t>B</a:t>
                      </a:r>
                      <a:r>
                        <a:rPr lang="en-GB" sz="1100" b="0" i="0" u="none" strike="noStrike" kern="1200" dirty="0" err="1">
                          <a:solidFill>
                            <a:srgbClr val="000000"/>
                          </a:solidFill>
                          <a:latin typeface="Calibri (Body)"/>
                          <a:ea typeface="+mn-ea"/>
                          <a:cs typeface="+mn-cs"/>
                        </a:rPr>
                        <a:t>ondholder</a:t>
                      </a:r>
                      <a:r>
                        <a:rPr lang="en-GB" sz="1100" b="0" i="0" u="none" strike="noStrike" kern="1200" dirty="0">
                          <a:solidFill>
                            <a:srgbClr val="000000"/>
                          </a:solidFill>
                          <a:latin typeface="Calibri (Body)"/>
                          <a:ea typeface="+mn-ea"/>
                          <a:cs typeface="+mn-cs"/>
                        </a:rPr>
                        <a:t> on the date of payment of interest and shall remain unpaid for 5 (five) business days;</a:t>
                      </a:r>
                    </a:p>
                    <a:p>
                      <a:pPr marL="0" marR="0" lvl="0" indent="0" algn="just" defTabSz="914400" rtl="0" eaLnBrk="1" fontAlgn="auto" latinLnBrk="0" hangingPunct="1">
                        <a:lnSpc>
                          <a:spcPct val="100000"/>
                        </a:lnSpc>
                        <a:spcBef>
                          <a:spcPct val="0"/>
                        </a:spcBef>
                        <a:spcAft>
                          <a:spcPct val="0"/>
                        </a:spcAft>
                        <a:buClrTx/>
                        <a:buSzTx/>
                        <a:buFontTx/>
                        <a:buNone/>
                        <a:defRPr/>
                      </a:pPr>
                      <a:r>
                        <a:rPr lang="en-GB" sz="1100" b="0" i="0" u="none" strike="noStrike" kern="1200" dirty="0">
                          <a:solidFill>
                            <a:srgbClr val="000000"/>
                          </a:solidFill>
                          <a:latin typeface="Calibri (Body)"/>
                          <a:ea typeface="+mn-ea"/>
                          <a:cs typeface="+mn-cs"/>
                        </a:rPr>
                        <a:t>2. The Company group has not paid in due time to any third party/parties any payable amount the sum of which is over EUR 500,000 (five hundred thousand) in accordance with any single or several separate credit, loan, letter of credit, factoring or other similar agreements that </a:t>
                      </a:r>
                      <a:r>
                        <a:rPr lang="en-US" sz="1100" b="0" i="0" u="none" strike="noStrike" kern="1200" dirty="0">
                          <a:solidFill>
                            <a:srgbClr val="000000"/>
                          </a:solidFill>
                          <a:latin typeface="Calibri (Body)"/>
                          <a:ea typeface="+mn-ea"/>
                          <a:cs typeface="+mn-cs"/>
                        </a:rPr>
                        <a:t>provide for the payment of interest for the use of the amount to be repaid and for debt securities issued by the company </a:t>
                      </a:r>
                      <a:r>
                        <a:rPr lang="en-GB" sz="1100" b="0" i="0" u="none" strike="noStrike" kern="1200" dirty="0">
                          <a:solidFill>
                            <a:srgbClr val="000000"/>
                          </a:solidFill>
                          <a:latin typeface="Calibri (Body)"/>
                          <a:ea typeface="+mn-ea"/>
                          <a:cs typeface="+mn-cs"/>
                        </a:rPr>
                        <a:t>and this amount shall remain unpaid for 5 (five) business days;</a:t>
                      </a:r>
                    </a:p>
                    <a:p>
                      <a:pPr marL="0" marR="0" lvl="0" indent="0" algn="just" defTabSz="914400" rtl="0" eaLnBrk="1" fontAlgn="auto" latinLnBrk="0" hangingPunct="1">
                        <a:lnSpc>
                          <a:spcPct val="100000"/>
                        </a:lnSpc>
                        <a:spcBef>
                          <a:spcPct val="0"/>
                        </a:spcBef>
                        <a:spcAft>
                          <a:spcPct val="0"/>
                        </a:spcAft>
                        <a:buClrTx/>
                        <a:buSzTx/>
                        <a:buFontTx/>
                        <a:buNone/>
                        <a:defRPr/>
                      </a:pPr>
                      <a:r>
                        <a:rPr lang="en-GB" sz="1100" b="0" i="0" u="none" strike="noStrike" kern="1200" dirty="0">
                          <a:solidFill>
                            <a:srgbClr val="000000"/>
                          </a:solidFill>
                          <a:latin typeface="Calibri (Body)"/>
                          <a:ea typeface="+mn-ea"/>
                          <a:cs typeface="+mn-cs"/>
                        </a:rPr>
                        <a:t>3. The Company has </a:t>
                      </a:r>
                      <a:r>
                        <a:rPr lang="lt-LT" sz="1100" b="0" i="0" u="none" strike="noStrike" kern="1200" dirty="0" err="1">
                          <a:solidFill>
                            <a:srgbClr val="000000"/>
                          </a:solidFill>
                          <a:latin typeface="Calibri (Body)"/>
                          <a:ea typeface="+mn-ea"/>
                          <a:cs typeface="+mn-cs"/>
                        </a:rPr>
                        <a:t>ceased</a:t>
                      </a:r>
                      <a:r>
                        <a:rPr lang="en-GB" sz="1100" b="0" i="0" u="none" strike="noStrike" kern="1200" dirty="0">
                          <a:solidFill>
                            <a:srgbClr val="000000"/>
                          </a:solidFill>
                          <a:latin typeface="Calibri (Body)"/>
                          <a:ea typeface="+mn-ea"/>
                          <a:cs typeface="+mn-cs"/>
                        </a:rPr>
                        <a:t> its activities;</a:t>
                      </a:r>
                    </a:p>
                    <a:p>
                      <a:pPr marL="0" marR="0" lvl="0" indent="0" algn="just" defTabSz="914400" rtl="0" eaLnBrk="1" fontAlgn="auto" latinLnBrk="0" hangingPunct="1">
                        <a:lnSpc>
                          <a:spcPct val="100000"/>
                        </a:lnSpc>
                        <a:spcBef>
                          <a:spcPct val="0"/>
                        </a:spcBef>
                        <a:spcAft>
                          <a:spcPct val="0"/>
                        </a:spcAft>
                        <a:buClrTx/>
                        <a:buSzTx/>
                        <a:buFontTx/>
                        <a:buNone/>
                        <a:defRPr/>
                      </a:pPr>
                      <a:r>
                        <a:rPr lang="en-GB" sz="1100" b="0" i="0" u="none" strike="noStrike" kern="1200" dirty="0">
                          <a:solidFill>
                            <a:srgbClr val="000000"/>
                          </a:solidFill>
                          <a:latin typeface="Calibri (Body)"/>
                          <a:ea typeface="+mn-ea"/>
                          <a:cs typeface="+mn-cs"/>
                        </a:rPr>
                        <a:t>4. Decision on liquidation of the Company has been adopted;  </a:t>
                      </a:r>
                    </a:p>
                    <a:p>
                      <a:pPr marL="0" marR="0" lvl="0" indent="0" algn="just" defTabSz="914400" rtl="0" eaLnBrk="1" fontAlgn="auto" latinLnBrk="0" hangingPunct="1">
                        <a:lnSpc>
                          <a:spcPct val="100000"/>
                        </a:lnSpc>
                        <a:spcBef>
                          <a:spcPct val="0"/>
                        </a:spcBef>
                        <a:spcAft>
                          <a:spcPct val="0"/>
                        </a:spcAft>
                        <a:buClrTx/>
                        <a:buSzTx/>
                        <a:buFontTx/>
                        <a:buNone/>
                        <a:defRPr/>
                      </a:pPr>
                      <a:r>
                        <a:rPr lang="en-GB" sz="1100" b="0" i="0" u="none" strike="noStrike" kern="1200" dirty="0">
                          <a:solidFill>
                            <a:srgbClr val="000000"/>
                          </a:solidFill>
                          <a:latin typeface="Calibri (Body)"/>
                          <a:ea typeface="+mn-ea"/>
                          <a:cs typeface="+mn-cs"/>
                        </a:rPr>
                        <a:t>5. </a:t>
                      </a:r>
                      <a:r>
                        <a:rPr lang="lt-LT" sz="1100" b="0" i="0" u="none" strike="noStrike" kern="1200" dirty="0" err="1">
                          <a:solidFill>
                            <a:srgbClr val="000000"/>
                          </a:solidFill>
                          <a:latin typeface="Calibri (Body)"/>
                          <a:ea typeface="+mn-ea"/>
                          <a:cs typeface="+mn-cs"/>
                        </a:rPr>
                        <a:t>Company‘s</a:t>
                      </a:r>
                      <a:r>
                        <a:rPr lang="lt-LT" sz="1100" b="0" i="0" u="none" strike="noStrike" kern="1200" dirty="0">
                          <a:solidFill>
                            <a:srgbClr val="000000"/>
                          </a:solidFill>
                          <a:latin typeface="Calibri (Body)"/>
                          <a:ea typeface="+mn-ea"/>
                          <a:cs typeface="+mn-cs"/>
                        </a:rPr>
                        <a:t> b</a:t>
                      </a:r>
                      <a:r>
                        <a:rPr lang="en-GB" sz="1100" b="0" i="0" u="none" strike="noStrike" kern="1200" dirty="0" err="1">
                          <a:solidFill>
                            <a:srgbClr val="000000"/>
                          </a:solidFill>
                          <a:latin typeface="Calibri (Body)"/>
                          <a:ea typeface="+mn-ea"/>
                          <a:cs typeface="+mn-cs"/>
                        </a:rPr>
                        <a:t>ankruptcy</a:t>
                      </a:r>
                      <a:r>
                        <a:rPr lang="en-GB" sz="1100" b="0" i="0" u="none" strike="noStrike" kern="1200" dirty="0">
                          <a:solidFill>
                            <a:srgbClr val="000000"/>
                          </a:solidFill>
                          <a:latin typeface="Calibri (Body)"/>
                          <a:ea typeface="+mn-ea"/>
                          <a:cs typeface="+mn-cs"/>
                        </a:rPr>
                        <a:t> procedure has been initiated;</a:t>
                      </a:r>
                    </a:p>
                    <a:p>
                      <a:pPr marL="0" marR="0" lvl="0" indent="0" algn="just" defTabSz="914400" rtl="0" eaLnBrk="1" fontAlgn="auto" latinLnBrk="0" hangingPunct="1">
                        <a:lnSpc>
                          <a:spcPct val="100000"/>
                        </a:lnSpc>
                        <a:spcBef>
                          <a:spcPct val="0"/>
                        </a:spcBef>
                        <a:spcAft>
                          <a:spcPct val="0"/>
                        </a:spcAft>
                        <a:buClrTx/>
                        <a:buSzTx/>
                        <a:buFontTx/>
                        <a:buNone/>
                        <a:defRPr/>
                      </a:pPr>
                      <a:r>
                        <a:rPr lang="en-GB" sz="1100" b="0" i="0" u="none" strike="noStrike" kern="1200" dirty="0">
                          <a:solidFill>
                            <a:srgbClr val="000000"/>
                          </a:solidFill>
                          <a:latin typeface="Calibri (Body)"/>
                          <a:ea typeface="+mn-ea"/>
                          <a:cs typeface="+mn-cs"/>
                        </a:rPr>
                        <a:t>6. The Company has breached any of its obligations under paragraph “Other key undertakings (covenants)”</a:t>
                      </a:r>
                      <a:r>
                        <a:rPr lang="lt-LT" sz="1100" b="0" i="0" u="none" strike="noStrike" kern="1200" dirty="0">
                          <a:solidFill>
                            <a:srgbClr val="000000"/>
                          </a:solidFill>
                          <a:latin typeface="Calibri (Body)"/>
                          <a:ea typeface="+mn-ea"/>
                          <a:cs typeface="+mn-cs"/>
                        </a:rPr>
                        <a:t> </a:t>
                      </a:r>
                      <a:r>
                        <a:rPr lang="lt-LT" sz="1100" b="0" i="0" u="none" strike="noStrike" kern="1200" dirty="0" err="1">
                          <a:solidFill>
                            <a:srgbClr val="000000"/>
                          </a:solidFill>
                          <a:latin typeface="Calibri (Body)"/>
                          <a:ea typeface="+mn-ea"/>
                          <a:cs typeface="+mn-cs"/>
                        </a:rPr>
                        <a:t>above</a:t>
                      </a:r>
                      <a:r>
                        <a:rPr lang="en-GB" sz="1100" b="0" i="0" u="none" strike="noStrike" kern="1200" dirty="0">
                          <a:solidFill>
                            <a:srgbClr val="000000"/>
                          </a:solidFill>
                          <a:latin typeface="Calibri (Body)"/>
                          <a:ea typeface="+mn-ea"/>
                          <a:cs typeface="+mn-cs"/>
                        </a:rPr>
                        <a:t>.</a:t>
                      </a:r>
                    </a:p>
                  </a:txBody>
                  <a:tcPr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4066991"/>
                  </a:ext>
                </a:extLst>
              </a:tr>
            </a:tbl>
          </a:graphicData>
        </a:graphic>
      </p:graphicFrame>
    </p:spTree>
    <p:extLst>
      <p:ext uri="{BB962C8B-B14F-4D97-AF65-F5344CB8AC3E}">
        <p14:creationId xmlns:p14="http://schemas.microsoft.com/office/powerpoint/2010/main" val="1695449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4185761"/>
          </a:xfrm>
          <a:prstGeom prst="rect">
            <a:avLst/>
          </a:prstGeom>
        </p:spPr>
        <p:txBody>
          <a:bodyPr wrap="square">
            <a:spAutoFit/>
          </a:bodyPr>
          <a:lstStyle/>
          <a:p>
            <a:pPr algn="just"/>
            <a:r>
              <a:rPr lang="en-US" sz="1400" dirty="0"/>
              <a:t>All issued Bonds give their owners equal rights which are established by the Law on Companies of the Republic of Lithuania and other legislation of the Republic of Lithuania.</a:t>
            </a:r>
          </a:p>
          <a:p>
            <a:pPr algn="just"/>
            <a:endParaRPr lang="en-US" sz="1400" dirty="0"/>
          </a:p>
          <a:p>
            <a:pPr algn="just"/>
            <a:r>
              <a:rPr lang="en-US" sz="1400" dirty="0"/>
              <a:t>The following basic rights are granted to each Bondholder:</a:t>
            </a:r>
          </a:p>
          <a:p>
            <a:pPr marL="715963" indent="-285750" algn="just">
              <a:buFont typeface="Wingdings" panose="05000000000000000000" pitchFamily="2" charset="2"/>
              <a:buChar char="§"/>
            </a:pPr>
            <a:r>
              <a:rPr lang="en-US" sz="1400" dirty="0"/>
              <a:t>After holding the Bonds until the Bond redemption date, to receive the nominal value of the Bonds owned. If the Bonds are not redeemed, the Bondholder shall have the right to demand redemption of the Bonds within 3 years from the date of the redemption. If no claim is submitted within this period, the Bondholder loses the right to such a claim;</a:t>
            </a:r>
          </a:p>
          <a:p>
            <a:pPr marL="715963" indent="-285750" algn="just">
              <a:buFont typeface="Wingdings" panose="05000000000000000000" pitchFamily="2" charset="2"/>
              <a:buChar char="§"/>
            </a:pPr>
            <a:r>
              <a:rPr lang="en-US" sz="1400" dirty="0"/>
              <a:t>To receive interest during the validity period of the Bonds (paid on the days of interest payment);</a:t>
            </a:r>
          </a:p>
          <a:p>
            <a:pPr marL="715963" indent="-285750" algn="just">
              <a:buFont typeface="Wingdings" panose="05000000000000000000" pitchFamily="2" charset="2"/>
              <a:buChar char="§"/>
            </a:pPr>
            <a:r>
              <a:rPr lang="en-US" sz="1400" dirty="0"/>
              <a:t>To sell or otherwise transfer the ownership and/or pledge of all or part of the Bonds to third party;</a:t>
            </a:r>
          </a:p>
          <a:p>
            <a:pPr marL="715963" indent="-285750" algn="just">
              <a:buFont typeface="Wingdings" panose="05000000000000000000" pitchFamily="2" charset="2"/>
              <a:buChar char="§"/>
            </a:pPr>
            <a:r>
              <a:rPr lang="en-US" sz="1400" dirty="0"/>
              <a:t>The Issuer, having issued the Bonds, becomes the borrower, and assumes obligations for the benefit of the investor. All Bonds and the rights given by the Issuer to the Bondholders shall be considered/assessed </a:t>
            </a:r>
            <a:r>
              <a:rPr lang="en-US" sz="1400" dirty="0" err="1"/>
              <a:t>pari</a:t>
            </a:r>
            <a:r>
              <a:rPr lang="en-US" sz="1400" dirty="0"/>
              <a:t> </a:t>
            </a:r>
            <a:r>
              <a:rPr lang="en-US" sz="1400" dirty="0" err="1"/>
              <a:t>passu</a:t>
            </a:r>
            <a:r>
              <a:rPr lang="en-US" sz="1400" dirty="0"/>
              <a:t> together with other unsecured and unsubordinated obligations of the Issuer to its other creditors. In the event of the issuer‘s insolvency, the Bondholders shall have the right to recover their investments under the same conditions as other creditors, which, under the relevant legislation, are assigned to the claim group. There are no contracts or other transaction documents that would subordinate the requirements of the Bondholders in respect of unsecured liabilities of the Issuer;</a:t>
            </a:r>
          </a:p>
          <a:p>
            <a:pPr marL="715963" indent="-285750" algn="just">
              <a:buFont typeface="Wingdings" panose="05000000000000000000" pitchFamily="2" charset="2"/>
              <a:buChar char="§"/>
            </a:pPr>
            <a:r>
              <a:rPr lang="en-US" sz="1400" dirty="0"/>
              <a:t>The Bonds cannot be converted to the Issuer‘s shares.</a:t>
            </a:r>
          </a:p>
          <a:p>
            <a:pPr marL="715963" indent="-285750" algn="just">
              <a:buFont typeface="Wingdings" panose="05000000000000000000" pitchFamily="2" charset="2"/>
              <a:buChar char="§"/>
            </a:pPr>
            <a:r>
              <a:rPr lang="en-US" sz="1400" dirty="0"/>
              <a:t>There are no restrictions on the transfer of the Bonds in the secondary market (purchase and sale or other transfer). After the Issuer has included the Bonds into the First North Lithuanian market, the secondary circulation shall be carried out in accordance with the rules established in the Law on the Financial Instrument Markets of the Republic of Lithuania and the Rules of Alternative Securities Market First North in Lithuania approved by Nasdaq Vilnius.</a:t>
            </a:r>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RIGHTS GRANTED TO THE BONDHOLDERS (I/III) </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22</a:t>
            </a:fld>
            <a:endParaRPr lang="en-US" sz="1300" dirty="0">
              <a:solidFill>
                <a:schemeClr val="bg1">
                  <a:lumMod val="50000"/>
                </a:schemeClr>
              </a:solidFill>
            </a:endParaRPr>
          </a:p>
        </p:txBody>
      </p:sp>
    </p:spTree>
    <p:extLst>
      <p:ext uri="{BB962C8B-B14F-4D97-AF65-F5344CB8AC3E}">
        <p14:creationId xmlns:p14="http://schemas.microsoft.com/office/powerpoint/2010/main" val="322083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2462213"/>
          </a:xfrm>
          <a:prstGeom prst="rect">
            <a:avLst/>
          </a:prstGeom>
        </p:spPr>
        <p:txBody>
          <a:bodyPr wrap="square">
            <a:spAutoFit/>
          </a:bodyPr>
          <a:lstStyle/>
          <a:p>
            <a:pPr algn="just"/>
            <a:r>
              <a:rPr lang="en-US" sz="1400" dirty="0"/>
              <a:t>The Bondholders also have the following rights established in the Law on the Protection of the Interests of Bond Owners of Joint Stock Companies of the Republic of Lithuania:</a:t>
            </a:r>
          </a:p>
          <a:p>
            <a:pPr marL="715963" indent="-285750" algn="just">
              <a:buFont typeface="Wingdings" panose="05000000000000000000" pitchFamily="2" charset="2"/>
              <a:buChar char="§"/>
            </a:pPr>
            <a:r>
              <a:rPr lang="en-US" sz="1400" dirty="0"/>
              <a:t>To participate and vote in the Bondholders‘ meetings;</a:t>
            </a:r>
          </a:p>
          <a:p>
            <a:pPr marL="715963" indent="-285750" algn="just">
              <a:buFont typeface="Wingdings" panose="05000000000000000000" pitchFamily="2" charset="2"/>
              <a:buChar char="§"/>
            </a:pPr>
            <a:r>
              <a:rPr lang="en-US" sz="1400" dirty="0"/>
              <a:t>To initiate the convening and make the decision to convene the Meeting of the Bondholders in accordance with the procedure established by legislation;</a:t>
            </a:r>
          </a:p>
          <a:p>
            <a:pPr marL="715963" indent="-285750" algn="just">
              <a:buFont typeface="Wingdings" panose="05000000000000000000" pitchFamily="2" charset="2"/>
              <a:buChar char="§"/>
            </a:pPr>
            <a:r>
              <a:rPr lang="en-US" sz="1400" dirty="0"/>
              <a:t>To obtain information from the Issuer related to the protection of the interests of the Bondholders on the Company, its Bond issue and other information related to the issue and the protection of the interests of the Bondholders, except for the information which constitutes a confidential or commercial (productive) secret of the Company, also excluding cases when the request to provide information is not justified.</a:t>
            </a:r>
          </a:p>
          <a:p>
            <a:pPr marL="715963" indent="-285750" algn="just">
              <a:buFont typeface="Wingdings" panose="05000000000000000000" pitchFamily="2" charset="2"/>
              <a:buChar char="§"/>
            </a:pPr>
            <a:r>
              <a:rPr lang="en-US" sz="1400" dirty="0"/>
              <a:t>To obtain a copy of the Bondholders‘ trustee agreement on the protection of the interests of the Bondholders;</a:t>
            </a:r>
          </a:p>
          <a:p>
            <a:pPr marL="715963" indent="-285750" algn="just">
              <a:buFont typeface="Wingdings" panose="05000000000000000000" pitchFamily="2" charset="2"/>
              <a:buChar char="§"/>
            </a:pPr>
            <a:r>
              <a:rPr lang="en-US" sz="1400" dirty="0"/>
              <a:t>If the Company does not redeem the Bonds in due time, all settlements with the Bondholders shall be made through the depository account of the Bondholders.</a:t>
            </a:r>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RIGHTS GRANTED TO THE BONDHOLDERS (II/III) </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23</a:t>
            </a:fld>
            <a:endParaRPr lang="en-US" sz="1300" dirty="0">
              <a:solidFill>
                <a:schemeClr val="bg1">
                  <a:lumMod val="50000"/>
                </a:schemeClr>
              </a:solidFill>
            </a:endParaRPr>
          </a:p>
        </p:txBody>
      </p:sp>
    </p:spTree>
    <p:extLst>
      <p:ext uri="{BB962C8B-B14F-4D97-AF65-F5344CB8AC3E}">
        <p14:creationId xmlns:p14="http://schemas.microsoft.com/office/powerpoint/2010/main" val="2263327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3539430"/>
          </a:xfrm>
          <a:prstGeom prst="rect">
            <a:avLst/>
          </a:prstGeom>
        </p:spPr>
        <p:txBody>
          <a:bodyPr wrap="square">
            <a:spAutoFit/>
          </a:bodyPr>
          <a:lstStyle/>
          <a:p>
            <a:pPr algn="just"/>
            <a:r>
              <a:rPr lang="en-US" sz="1400" dirty="0"/>
              <a:t>Court judgments on settlement with Bondholders are executed according to the procedure established by the Code of Civil Procedure of the Republic of Lithuania.</a:t>
            </a:r>
          </a:p>
          <a:p>
            <a:pPr marL="430213" algn="just"/>
            <a:endParaRPr lang="en-US" sz="1400" dirty="0"/>
          </a:p>
          <a:p>
            <a:pPr algn="just"/>
            <a:r>
              <a:rPr lang="en-US" sz="1400" dirty="0"/>
              <a:t>The Bondholders at the meeting can make the following decisions:</a:t>
            </a:r>
          </a:p>
          <a:p>
            <a:pPr marL="715963" indent="-285750" algn="just">
              <a:buFont typeface="Wingdings" panose="05000000000000000000" pitchFamily="2" charset="2"/>
              <a:buChar char="§"/>
            </a:pPr>
            <a:r>
              <a:rPr lang="en-US" sz="1400" dirty="0"/>
              <a:t>remove the trustee of the Bondholders and appoint a new one, at the same time obliging the Company to implement this decision;</a:t>
            </a:r>
          </a:p>
          <a:p>
            <a:pPr marL="715963" indent="-285750" algn="just">
              <a:buFont typeface="Wingdings" panose="05000000000000000000" pitchFamily="2" charset="2"/>
              <a:buChar char="§"/>
            </a:pPr>
            <a:r>
              <a:rPr lang="en-US" sz="1400" dirty="0"/>
              <a:t>to indicate to the trustee of the Bondholders that the violation committed by the Company is non-essential and therefore there is no need to take any measures to protect the rights of the bondholders;</a:t>
            </a:r>
          </a:p>
          <a:p>
            <a:pPr marL="715963" indent="-285750" algn="just">
              <a:buFont typeface="Wingdings" panose="05000000000000000000" pitchFamily="2" charset="2"/>
              <a:buChar char="§"/>
            </a:pPr>
            <a:r>
              <a:rPr lang="en-US" sz="1400" dirty="0"/>
              <a:t>to approve the Company‘s proposed but unfulfilled obligations to the Bondholders for enforcement measures;</a:t>
            </a:r>
          </a:p>
          <a:p>
            <a:pPr marL="715963" indent="-285750" algn="just">
              <a:buFont typeface="Wingdings" panose="05000000000000000000" pitchFamily="2" charset="2"/>
              <a:buChar char="§"/>
            </a:pPr>
            <a:r>
              <a:rPr lang="en-US" sz="1400" dirty="0"/>
              <a:t>to determine what information periodically or at the request of the bondholders shall be provided by the trustee of the Bondholder at the Bondholders meetings, as well as the procedure for presenting this information.</a:t>
            </a:r>
          </a:p>
          <a:p>
            <a:pPr marL="715963" indent="-285750" algn="just">
              <a:buFont typeface="Wingdings" panose="05000000000000000000" pitchFamily="2" charset="2"/>
              <a:buChar char="§"/>
            </a:pPr>
            <a:r>
              <a:rPr lang="en-US" sz="1400" dirty="0"/>
              <a:t>The Bondholders meeting may also address other issues related to the protection of the interests of the Bondholders.</a:t>
            </a:r>
          </a:p>
          <a:p>
            <a:pPr marL="715963" indent="-285750" algn="just">
              <a:buFont typeface="Wingdings" panose="05000000000000000000" pitchFamily="2" charset="2"/>
              <a:buChar char="§"/>
            </a:pPr>
            <a:r>
              <a:rPr lang="en-US" sz="1400" dirty="0"/>
              <a:t>The right of initiate at the Bondholders‘ meeting shall belong to the trustee of the Bondholders, the Bondholders, who own at least 1/10 of the voting rights of the same Bond issue at the Bondholders‘ meeting, and the Company.</a:t>
            </a:r>
          </a:p>
          <a:p>
            <a:pPr marL="715963" indent="-285750" algn="just">
              <a:buFont typeface="Wingdings" panose="05000000000000000000" pitchFamily="2" charset="2"/>
              <a:buChar char="§"/>
            </a:pPr>
            <a:r>
              <a:rPr lang="en-US" sz="1400" dirty="0"/>
              <a:t>An application for the convening of a meeting is presented to the trustee of the Bondholders, who shall take a decision to convene the meeting within 5 working days.</a:t>
            </a:r>
          </a:p>
          <a:p>
            <a:pPr marL="715963" indent="-285750" algn="just">
              <a:buFont typeface="Wingdings" panose="05000000000000000000" pitchFamily="2" charset="2"/>
              <a:buChar char="§"/>
            </a:pPr>
            <a:endParaRPr lang="en-US" sz="1400" dirty="0"/>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RIGHTS GRANTED TO THE BONDHOLDERS (III/III) </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24</a:t>
            </a:fld>
            <a:endParaRPr lang="en-US" sz="1300" dirty="0">
              <a:solidFill>
                <a:schemeClr val="bg1">
                  <a:lumMod val="50000"/>
                </a:schemeClr>
              </a:solidFill>
            </a:endParaRPr>
          </a:p>
        </p:txBody>
      </p:sp>
    </p:spTree>
    <p:extLst>
      <p:ext uri="{BB962C8B-B14F-4D97-AF65-F5344CB8AC3E}">
        <p14:creationId xmlns:p14="http://schemas.microsoft.com/office/powerpoint/2010/main" val="1485900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2646878"/>
          </a:xfrm>
          <a:prstGeom prst="rect">
            <a:avLst/>
          </a:prstGeom>
        </p:spPr>
        <p:txBody>
          <a:bodyPr wrap="square">
            <a:spAutoFit/>
          </a:bodyPr>
          <a:lstStyle/>
          <a:p>
            <a:pPr algn="just">
              <a:lnSpc>
                <a:spcPct val="150000"/>
              </a:lnSpc>
            </a:pPr>
            <a:r>
              <a:rPr lang="en-US" sz="1400" b="1" dirty="0"/>
              <a:t>REGARDING BOND ISSUANCE AND DISTRIBUTION</a:t>
            </a:r>
          </a:p>
          <a:p>
            <a:pPr algn="just">
              <a:spcAft>
                <a:spcPts val="600"/>
              </a:spcAft>
            </a:pPr>
            <a:r>
              <a:rPr lang="en-US" sz="1400" dirty="0"/>
              <a:t>On September 10, 2020, the Company mandated Luminor Bank AS (</a:t>
            </a:r>
            <a:r>
              <a:rPr lang="en-US" sz="1400" dirty="0">
                <a:latin typeface="Calibri (Body)"/>
                <a:cs typeface="Arial" panose="020B0604020202020204" pitchFamily="34" charset="0"/>
              </a:rPr>
              <a:t>company code 11315936, registered office at </a:t>
            </a:r>
            <a:r>
              <a:rPr lang="fi-FI" sz="1400" dirty="0">
                <a:latin typeface="Calibri (Body)"/>
                <a:cs typeface="Arial" panose="020B0604020202020204" pitchFamily="34" charset="0"/>
              </a:rPr>
              <a:t>Liivalaia 45, 10145, Tallinn, Estonia</a:t>
            </a:r>
            <a:r>
              <a:rPr lang="pt-BR" sz="1400" dirty="0">
                <a:latin typeface="Calibri (Body)"/>
                <a:cs typeface="Arial" panose="020B0604020202020204" pitchFamily="34" charset="0"/>
              </a:rPr>
              <a:t>)</a:t>
            </a:r>
            <a:r>
              <a:rPr lang="en-US" sz="1400" dirty="0"/>
              <a:t> and AB </a:t>
            </a:r>
            <a:r>
              <a:rPr lang="en-US" sz="1400" dirty="0" err="1"/>
              <a:t>Šiaulių</a:t>
            </a:r>
            <a:r>
              <a:rPr lang="en-US" sz="1400" dirty="0"/>
              <a:t> </a:t>
            </a:r>
            <a:r>
              <a:rPr lang="en-US" sz="1400" dirty="0" err="1"/>
              <a:t>bankas</a:t>
            </a:r>
            <a:r>
              <a:rPr lang="en-US" sz="1400" dirty="0"/>
              <a:t> (company code 112025254, registered office at </a:t>
            </a:r>
            <a:r>
              <a:rPr lang="en-US" sz="1400" dirty="0" err="1"/>
              <a:t>Tilžės</a:t>
            </a:r>
            <a:r>
              <a:rPr lang="en-US" sz="1400" dirty="0"/>
              <a:t> </a:t>
            </a:r>
            <a:r>
              <a:rPr lang="en-US" sz="1400" dirty="0" err="1"/>
              <a:t>st.</a:t>
            </a:r>
            <a:r>
              <a:rPr lang="en-US" sz="1400" dirty="0"/>
              <a:t> 149, LT-76348 </a:t>
            </a:r>
            <a:r>
              <a:rPr lang="en-US" sz="1400" dirty="0" err="1"/>
              <a:t>Šiauliai</a:t>
            </a:r>
            <a:r>
              <a:rPr lang="en-US" sz="1400" dirty="0"/>
              <a:t>, the Republic of Lithuania), hereinafter referred to as ‘Banks’ to act as arrangers and settlement agents for the purpose to issue the Bonds. </a:t>
            </a:r>
          </a:p>
          <a:p>
            <a:pPr algn="just"/>
            <a:r>
              <a:rPr lang="en-US" sz="1400" u="sng" dirty="0"/>
              <a:t>Essential agreement terms: </a:t>
            </a:r>
          </a:p>
          <a:p>
            <a:pPr algn="just"/>
            <a:r>
              <a:rPr lang="en-US" sz="1400" dirty="0"/>
              <a:t>By this Agreement, the Banks undertake to provide the Bond distribution services to the Company and act as exclusive financial advisors on the matters of Bond offering and distribution, also, to open the financial instruments issue registration accounts and represent the Company at Nasdaq CSD SE, and, according to the list of Bondholders and the number of Bonds owned by the Bondholders, calculate the interest belonging to the Bondholders, to pay the interest to the Bondholders from the amount of interest transferred to the Banks by the Company.</a:t>
            </a:r>
          </a:p>
          <a:p>
            <a:pPr algn="just"/>
            <a:r>
              <a:rPr lang="en-US" sz="1400" dirty="0"/>
              <a:t>By this Agreement, the parties undertake to make best efforts and cooperate to make the offer happen. The Agreement shall remain in force until the Parties fulfill their obligations under this Agreement. </a:t>
            </a:r>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AGREEMENTS MADE BY THE ISSUE REGARDING THE BONDS (I/II)</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25</a:t>
            </a:fld>
            <a:endParaRPr lang="en-US" sz="1300" dirty="0">
              <a:solidFill>
                <a:schemeClr val="bg1">
                  <a:lumMod val="50000"/>
                </a:schemeClr>
              </a:solidFill>
            </a:endParaRPr>
          </a:p>
        </p:txBody>
      </p:sp>
    </p:spTree>
    <p:extLst>
      <p:ext uri="{BB962C8B-B14F-4D97-AF65-F5344CB8AC3E}">
        <p14:creationId xmlns:p14="http://schemas.microsoft.com/office/powerpoint/2010/main" val="1524647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4447371"/>
          </a:xfrm>
          <a:prstGeom prst="rect">
            <a:avLst/>
          </a:prstGeom>
        </p:spPr>
        <p:txBody>
          <a:bodyPr wrap="square">
            <a:spAutoFit/>
          </a:bodyPr>
          <a:lstStyle/>
          <a:p>
            <a:pPr algn="just">
              <a:lnSpc>
                <a:spcPct val="150000"/>
              </a:lnSpc>
            </a:pPr>
            <a:r>
              <a:rPr lang="en-US" sz="1400" b="1" dirty="0"/>
              <a:t>REGARDING THE PROTECTION OF THE INTEREST OF THE BONDHOLDERS </a:t>
            </a:r>
          </a:p>
          <a:p>
            <a:pPr algn="just"/>
            <a:r>
              <a:rPr lang="en-US" sz="1400" dirty="0"/>
              <a:t>On October 21, 2020, the Company entered into a service agreement with UAB </a:t>
            </a:r>
            <a:r>
              <a:rPr lang="en-US" sz="1400" dirty="0" err="1"/>
              <a:t>Legisperitus</a:t>
            </a:r>
            <a:r>
              <a:rPr lang="en-US" sz="1400" dirty="0"/>
              <a:t> (hereinafter referred to as the Trustee) (company number 302441904, registered office at A. </a:t>
            </a:r>
            <a:r>
              <a:rPr lang="en-US" sz="1400" dirty="0" err="1"/>
              <a:t>Juozapavičiaus</a:t>
            </a:r>
            <a:r>
              <a:rPr lang="en-US" sz="1400" dirty="0"/>
              <a:t> </a:t>
            </a:r>
            <a:r>
              <a:rPr lang="en-US" sz="1400" dirty="0" err="1"/>
              <a:t>st.</a:t>
            </a:r>
            <a:r>
              <a:rPr lang="en-US" sz="1400" dirty="0"/>
              <a:t> 6, LT-09310 Vilnius, the Republic of Lithuania, e-mail </a:t>
            </a:r>
            <a:r>
              <a:rPr lang="en-US" sz="1400" dirty="0" err="1"/>
              <a:t>danute@legisperitus.lt</a:t>
            </a:r>
            <a:r>
              <a:rPr lang="en-US" sz="1400" dirty="0"/>
              <a:t>) on the protection of the interests of the Bondholders in relations with the Issuer.</a:t>
            </a:r>
          </a:p>
          <a:p>
            <a:pPr algn="just"/>
            <a:endParaRPr lang="en-US" sz="1400" dirty="0"/>
          </a:p>
          <a:p>
            <a:pPr algn="just"/>
            <a:r>
              <a:rPr lang="en-US" sz="1400" u="sng" dirty="0"/>
              <a:t>Essential agreement terms: </a:t>
            </a:r>
          </a:p>
          <a:p>
            <a:pPr algn="just"/>
            <a:r>
              <a:rPr lang="en-US" sz="1400" dirty="0"/>
              <a:t>In compliance with this agreement, the law and other legislation, the Trustee undertakes to protect the rights and legal interests of all the Bondholders in relations with the Issuer, and the Issuer undertakes to pay to the Trustee the remuneration established in the Agreement.</a:t>
            </a:r>
          </a:p>
          <a:p>
            <a:pPr algn="just"/>
            <a:r>
              <a:rPr lang="en-US" sz="1400" dirty="0"/>
              <a:t>The Agreement concludes when the Issuer fulfils all of its obligations assumed upon the issue of the Bonds to the Bondholders; when the Trustee gains the status of a bankrupt or liquidated entity or loses its right to provide services as the Bondholder‘s trustee; and/or in other cases provided in the law and/or other legislation of the Republic of Lithuania.</a:t>
            </a:r>
          </a:p>
          <a:p>
            <a:pPr algn="just"/>
            <a:endParaRPr lang="en-US" sz="1000" dirty="0"/>
          </a:p>
          <a:p>
            <a:pPr algn="just">
              <a:lnSpc>
                <a:spcPct val="150000"/>
              </a:lnSpc>
              <a:spcAft>
                <a:spcPts val="600"/>
              </a:spcAft>
            </a:pPr>
            <a:r>
              <a:rPr lang="en-US" sz="1400" b="1" dirty="0"/>
              <a:t>REGARDING PROVISION OF CERTIFIED ADVISOR SERVICES</a:t>
            </a:r>
          </a:p>
          <a:p>
            <a:pPr algn="just">
              <a:spcAft>
                <a:spcPts val="600"/>
              </a:spcAft>
            </a:pPr>
            <a:r>
              <a:rPr lang="en-US" sz="1400" dirty="0"/>
              <a:t>On April 18, 2019, the Company entered into a service agreement with the law firm </a:t>
            </a:r>
            <a:r>
              <a:rPr lang="en-US" sz="1400" dirty="0" err="1"/>
              <a:t>Sorainen</a:t>
            </a:r>
            <a:r>
              <a:rPr lang="en-US" sz="1400" dirty="0"/>
              <a:t> &amp; Partners (company number 9400025, located at </a:t>
            </a:r>
            <a:r>
              <a:rPr lang="en-US" sz="1400" dirty="0" err="1"/>
              <a:t>Jogailos</a:t>
            </a:r>
            <a:r>
              <a:rPr lang="en-US" sz="1400" dirty="0"/>
              <a:t> </a:t>
            </a:r>
            <a:r>
              <a:rPr lang="en-US" sz="1400" dirty="0" err="1"/>
              <a:t>st.</a:t>
            </a:r>
            <a:r>
              <a:rPr lang="en-US" sz="1400" dirty="0"/>
              <a:t> 4, LT-01116 Vilnius, the Republic of Lithuania) on the provision of certified advisory services to the Company. </a:t>
            </a:r>
          </a:p>
          <a:p>
            <a:pPr algn="just"/>
            <a:r>
              <a:rPr lang="en-US" sz="1400" u="sng" dirty="0"/>
              <a:t>Essential agreement terms: </a:t>
            </a:r>
          </a:p>
          <a:p>
            <a:pPr algn="just">
              <a:spcAft>
                <a:spcPts val="600"/>
              </a:spcAft>
            </a:pPr>
            <a:r>
              <a:rPr lang="en-US" sz="1400" dirty="0"/>
              <a:t>The law firm </a:t>
            </a:r>
            <a:r>
              <a:rPr lang="en-US" sz="1400" dirty="0" err="1"/>
              <a:t>Sorainen</a:t>
            </a:r>
            <a:r>
              <a:rPr lang="en-US" sz="1400" dirty="0"/>
              <a:t> &amp; Partners shall undertake to provide services of a certified adviser in order to incorporate debt securities into First North Lithuania.</a:t>
            </a:r>
            <a:r>
              <a:rPr lang="lt-LT" sz="1400" dirty="0"/>
              <a:t> </a:t>
            </a:r>
            <a:r>
              <a:rPr lang="en-US" sz="1400" dirty="0"/>
              <a:t>The agreement is valid until the first trading day at First North Lithuania.</a:t>
            </a:r>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AGREEMENTS MADE BY THE ISSUE REGARDING THE BONDS (II/II)</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26</a:t>
            </a:fld>
            <a:endParaRPr lang="en-US" sz="1300" dirty="0">
              <a:solidFill>
                <a:schemeClr val="bg1">
                  <a:lumMod val="50000"/>
                </a:schemeClr>
              </a:solidFill>
            </a:endParaRPr>
          </a:p>
        </p:txBody>
      </p:sp>
    </p:spTree>
    <p:extLst>
      <p:ext uri="{BB962C8B-B14F-4D97-AF65-F5344CB8AC3E}">
        <p14:creationId xmlns:p14="http://schemas.microsoft.com/office/powerpoint/2010/main" val="2368611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0151B2C4-2444-4E3F-8C5F-490CBDC23E4B}"/>
              </a:ext>
            </a:extLst>
          </p:cNvPr>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B0FFA36-6090-4891-A425-CF012D6F7773}"/>
              </a:ext>
            </a:extLst>
          </p:cNvPr>
          <p:cNvSpPr/>
          <p:nvPr/>
        </p:nvSpPr>
        <p:spPr>
          <a:xfrm>
            <a:off x="0" y="-1"/>
            <a:ext cx="2530549" cy="1201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28">
            <a:extLst>
              <a:ext uri="{FF2B5EF4-FFF2-40B4-BE49-F238E27FC236}">
                <a16:creationId xmlns:a16="http://schemas.microsoft.com/office/drawing/2014/main" id="{4BB97016-1489-4E82-A2C0-9D3A6A9095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661" y="219738"/>
            <a:ext cx="2181225" cy="762000"/>
          </a:xfrm>
          <a:prstGeom prst="rect">
            <a:avLst/>
          </a:prstGeom>
        </p:spPr>
      </p:pic>
      <p:grpSp>
        <p:nvGrpSpPr>
          <p:cNvPr id="2" name="Group 1">
            <a:extLst>
              <a:ext uri="{FF2B5EF4-FFF2-40B4-BE49-F238E27FC236}">
                <a16:creationId xmlns:a16="http://schemas.microsoft.com/office/drawing/2014/main" id="{DB5ED04A-5C56-46AF-819A-51FCC3862B73}"/>
              </a:ext>
            </a:extLst>
          </p:cNvPr>
          <p:cNvGrpSpPr/>
          <p:nvPr/>
        </p:nvGrpSpPr>
        <p:grpSpPr>
          <a:xfrm>
            <a:off x="1846838" y="4399961"/>
            <a:ext cx="8671778" cy="2313716"/>
            <a:chOff x="2355886" y="3429000"/>
            <a:chExt cx="8671778" cy="2313716"/>
          </a:xfrm>
        </p:grpSpPr>
        <p:sp>
          <p:nvSpPr>
            <p:cNvPr id="34" name="Rectangle 33">
              <a:extLst>
                <a:ext uri="{FF2B5EF4-FFF2-40B4-BE49-F238E27FC236}">
                  <a16:creationId xmlns:a16="http://schemas.microsoft.com/office/drawing/2014/main" id="{00FD3963-704C-499A-93EB-19531B39D4D6}"/>
                </a:ext>
              </a:extLst>
            </p:cNvPr>
            <p:cNvSpPr/>
            <p:nvPr/>
          </p:nvSpPr>
          <p:spPr>
            <a:xfrm>
              <a:off x="2355886" y="3429000"/>
              <a:ext cx="8671778" cy="2313716"/>
            </a:xfrm>
            <a:prstGeom prst="rect">
              <a:avLst/>
            </a:prstGeom>
            <a:solidFill>
              <a:schemeClr val="tx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78D285F2-229A-4B86-B43E-F13261E873A3}"/>
                </a:ext>
              </a:extLst>
            </p:cNvPr>
            <p:cNvSpPr txBox="1"/>
            <p:nvPr/>
          </p:nvSpPr>
          <p:spPr>
            <a:xfrm>
              <a:off x="2870197" y="3753354"/>
              <a:ext cx="7194216" cy="465435"/>
            </a:xfrm>
            <a:prstGeom prst="rect">
              <a:avLst/>
            </a:prstGeom>
            <a:noFill/>
            <a:ln w="28575">
              <a:solidFill>
                <a:schemeClr val="bg1"/>
              </a:solidFill>
            </a:ln>
          </p:spPr>
          <p:txBody>
            <a:bodyPr wrap="square" rtlCol="0">
              <a:spAutoFit/>
            </a:bodyPr>
            <a:lstStyle/>
            <a:p>
              <a:pPr algn="ctr"/>
              <a:r>
                <a:rPr lang="en-US" sz="2400" dirty="0">
                  <a:solidFill>
                    <a:schemeClr val="bg1"/>
                  </a:solidFill>
                </a:rPr>
                <a:t>INFORMATION OF THE BOND </a:t>
              </a:r>
              <a:endParaRPr lang="en-GB" sz="2400" dirty="0">
                <a:solidFill>
                  <a:schemeClr val="bg1"/>
                </a:solidFill>
              </a:endParaRPr>
            </a:p>
          </p:txBody>
        </p:sp>
        <p:sp>
          <p:nvSpPr>
            <p:cNvPr id="40" name="TextBox 39">
              <a:extLst>
                <a:ext uri="{FF2B5EF4-FFF2-40B4-BE49-F238E27FC236}">
                  <a16:creationId xmlns:a16="http://schemas.microsoft.com/office/drawing/2014/main" id="{2CF4DA02-AEA7-4EEA-A4D2-B85D754E155F}"/>
                </a:ext>
              </a:extLst>
            </p:cNvPr>
            <p:cNvSpPr txBox="1"/>
            <p:nvPr/>
          </p:nvSpPr>
          <p:spPr>
            <a:xfrm>
              <a:off x="2870198" y="4346471"/>
              <a:ext cx="7194216" cy="465435"/>
            </a:xfrm>
            <a:prstGeom prst="rect">
              <a:avLst/>
            </a:prstGeom>
            <a:noFill/>
            <a:ln w="28575">
              <a:solidFill>
                <a:srgbClr val="FF0000"/>
              </a:solidFill>
            </a:ln>
          </p:spPr>
          <p:txBody>
            <a:bodyPr wrap="square" rtlCol="0">
              <a:spAutoFit/>
            </a:bodyPr>
            <a:lstStyle/>
            <a:p>
              <a:pPr algn="ctr"/>
              <a:r>
                <a:rPr lang="en-US" sz="2400" dirty="0">
                  <a:solidFill>
                    <a:schemeClr val="bg1"/>
                  </a:solidFill>
                </a:rPr>
                <a:t>ISSUER PROFILE AND STRATEGY</a:t>
              </a:r>
              <a:endParaRPr lang="en-GB" sz="2400" dirty="0">
                <a:solidFill>
                  <a:schemeClr val="bg1"/>
                </a:solidFill>
              </a:endParaRPr>
            </a:p>
          </p:txBody>
        </p:sp>
        <p:sp>
          <p:nvSpPr>
            <p:cNvPr id="41" name="TextBox 40">
              <a:extLst>
                <a:ext uri="{FF2B5EF4-FFF2-40B4-BE49-F238E27FC236}">
                  <a16:creationId xmlns:a16="http://schemas.microsoft.com/office/drawing/2014/main" id="{C61749FA-D416-47DB-96D3-859582555091}"/>
                </a:ext>
              </a:extLst>
            </p:cNvPr>
            <p:cNvSpPr txBox="1"/>
            <p:nvPr/>
          </p:nvSpPr>
          <p:spPr>
            <a:xfrm>
              <a:off x="2870199" y="4943153"/>
              <a:ext cx="7194215" cy="465435"/>
            </a:xfrm>
            <a:prstGeom prst="rect">
              <a:avLst/>
            </a:prstGeom>
            <a:noFill/>
            <a:ln w="28575">
              <a:solidFill>
                <a:schemeClr val="bg2"/>
              </a:solidFill>
            </a:ln>
          </p:spPr>
          <p:txBody>
            <a:bodyPr wrap="square" rtlCol="0">
              <a:spAutoFit/>
            </a:bodyPr>
            <a:lstStyle/>
            <a:p>
              <a:pPr algn="ctr"/>
              <a:r>
                <a:rPr lang="en-US" sz="2400" dirty="0">
                  <a:solidFill>
                    <a:schemeClr val="bg1"/>
                  </a:solidFill>
                </a:rPr>
                <a:t>ADDITIONAL INFORMATION</a:t>
              </a:r>
              <a:endParaRPr lang="en-GB" sz="2400" dirty="0">
                <a:solidFill>
                  <a:schemeClr val="bg1"/>
                </a:solidFill>
              </a:endParaRPr>
            </a:p>
          </p:txBody>
        </p:sp>
        <p:sp>
          <p:nvSpPr>
            <p:cNvPr id="43" name="Flowchart: Delay 42">
              <a:extLst>
                <a:ext uri="{FF2B5EF4-FFF2-40B4-BE49-F238E27FC236}">
                  <a16:creationId xmlns:a16="http://schemas.microsoft.com/office/drawing/2014/main" id="{FD82008E-2055-4444-A05A-AAEC0E1E22F0}"/>
                </a:ext>
              </a:extLst>
            </p:cNvPr>
            <p:cNvSpPr/>
            <p:nvPr/>
          </p:nvSpPr>
          <p:spPr>
            <a:xfrm>
              <a:off x="10228681" y="3754261"/>
              <a:ext cx="495224" cy="463768"/>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1</a:t>
              </a:r>
              <a:endParaRPr lang="en-GB" dirty="0"/>
            </a:p>
          </p:txBody>
        </p:sp>
        <p:sp>
          <p:nvSpPr>
            <p:cNvPr id="45" name="Flowchart: Delay 44">
              <a:extLst>
                <a:ext uri="{FF2B5EF4-FFF2-40B4-BE49-F238E27FC236}">
                  <a16:creationId xmlns:a16="http://schemas.microsoft.com/office/drawing/2014/main" id="{AC25F844-08AC-49AD-8EB4-161B38241386}"/>
                </a:ext>
              </a:extLst>
            </p:cNvPr>
            <p:cNvSpPr/>
            <p:nvPr/>
          </p:nvSpPr>
          <p:spPr>
            <a:xfrm>
              <a:off x="10228681" y="4346471"/>
              <a:ext cx="495224" cy="463768"/>
            </a:xfrm>
            <a:prstGeom prst="flowChartDelay">
              <a:avLst/>
            </a:prstGeom>
            <a:solidFill>
              <a:schemeClr val="tx2">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2</a:t>
              </a:r>
              <a:endParaRPr lang="en-GB" dirty="0"/>
            </a:p>
          </p:txBody>
        </p:sp>
        <p:sp>
          <p:nvSpPr>
            <p:cNvPr id="49" name="Flowchart: Delay 48">
              <a:extLst>
                <a:ext uri="{FF2B5EF4-FFF2-40B4-BE49-F238E27FC236}">
                  <a16:creationId xmlns:a16="http://schemas.microsoft.com/office/drawing/2014/main" id="{81F12AAE-E07A-4970-A19A-718E1C7C02FC}"/>
                </a:ext>
              </a:extLst>
            </p:cNvPr>
            <p:cNvSpPr/>
            <p:nvPr/>
          </p:nvSpPr>
          <p:spPr>
            <a:xfrm>
              <a:off x="10223570" y="4948458"/>
              <a:ext cx="495224" cy="463768"/>
            </a:xfrm>
            <a:prstGeom prst="flowChartDelay">
              <a:avLst/>
            </a:prstGeom>
            <a:solidFill>
              <a:schemeClr val="tx2">
                <a:alpha val="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3</a:t>
              </a:r>
              <a:endParaRPr lang="en-GB" dirty="0"/>
            </a:p>
          </p:txBody>
        </p:sp>
      </p:grpSp>
    </p:spTree>
    <p:extLst>
      <p:ext uri="{BB962C8B-B14F-4D97-AF65-F5344CB8AC3E}">
        <p14:creationId xmlns:p14="http://schemas.microsoft.com/office/powerpoint/2010/main" val="346979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2469907"/>
          </a:xfrm>
          <a:prstGeom prst="rect">
            <a:avLst/>
          </a:prstGeom>
        </p:spPr>
        <p:txBody>
          <a:bodyPr wrap="square">
            <a:spAutoFit/>
          </a:bodyPr>
          <a:lstStyle/>
          <a:p>
            <a:pPr algn="just"/>
            <a:r>
              <a:rPr lang="en-US" sz="1400" dirty="0"/>
              <a:t>The general meeting of shareholders is the Issuer‘s management body. The management of the Issuer is transferred to the management company, which has the right to manage the collective investment subjects for the informed investors. The managing company is UAB </a:t>
            </a:r>
            <a:r>
              <a:rPr lang="en-US" sz="1400" dirty="0" err="1"/>
              <a:t>Capitalica</a:t>
            </a:r>
            <a:r>
              <a:rPr lang="en-US" sz="1400" dirty="0"/>
              <a:t> Asset Management (hereinafter referred to as CAM or Managing Company), company no 304234719, address </a:t>
            </a:r>
            <a:r>
              <a:rPr lang="en-US" sz="1400" dirty="0" err="1"/>
              <a:t>Laisvės</a:t>
            </a:r>
            <a:r>
              <a:rPr lang="en-US" sz="1400" dirty="0"/>
              <a:t> av. 3, Vilnius, Lithuania.</a:t>
            </a:r>
          </a:p>
          <a:p>
            <a:pPr algn="just"/>
            <a:r>
              <a:rPr lang="en-US" sz="1400" dirty="0"/>
              <a:t>The bodies of the Management Company are: general meeting of shareholders, collegial management body, the board, consisting of 3 members and a one-person management body, the general manager.</a:t>
            </a:r>
          </a:p>
          <a:p>
            <a:pPr algn="just"/>
            <a:endParaRPr lang="en-US" sz="100" dirty="0"/>
          </a:p>
          <a:p>
            <a:pPr algn="just">
              <a:lnSpc>
                <a:spcPct val="150000"/>
              </a:lnSpc>
              <a:spcAft>
                <a:spcPts val="300"/>
              </a:spcAft>
            </a:pPr>
            <a:r>
              <a:rPr lang="en-US" sz="1400" b="1" spc="100" dirty="0"/>
              <a:t>MANAGEMENT COMPANY BOARD</a:t>
            </a:r>
            <a:r>
              <a:rPr lang="lt-LT" sz="1400" b="1" spc="100" dirty="0"/>
              <a:t>		</a:t>
            </a:r>
            <a:r>
              <a:rPr lang="en-GB" sz="1400" b="1" spc="100" dirty="0"/>
              <a:t>		</a:t>
            </a:r>
            <a:endParaRPr lang="lt-LT" sz="1400" b="1" spc="100" dirty="0"/>
          </a:p>
          <a:p>
            <a:pPr algn="just"/>
            <a:r>
              <a:rPr lang="en-US" sz="1400" dirty="0">
                <a:solidFill>
                  <a:srgbClr val="000000"/>
                </a:solidFill>
                <a:latin typeface="Calibri Light" panose="020F0302020204030204" pitchFamily="34" charset="0"/>
              </a:rPr>
              <a:t>Chairman of the Board – </a:t>
            </a:r>
            <a:r>
              <a:rPr lang="lt-LT" sz="1400" dirty="0">
                <a:solidFill>
                  <a:srgbClr val="000000"/>
                </a:solidFill>
                <a:latin typeface="Calibri Light" panose="020F0302020204030204" pitchFamily="34" charset="0"/>
              </a:rPr>
              <a:t>Ignas </a:t>
            </a:r>
            <a:r>
              <a:rPr lang="lt-LT" sz="1400" dirty="0" err="1">
                <a:solidFill>
                  <a:srgbClr val="000000"/>
                </a:solidFill>
                <a:latin typeface="Calibri Light" panose="020F0302020204030204" pitchFamily="34" charset="0"/>
              </a:rPr>
              <a:t>Mačeika</a:t>
            </a:r>
            <a:endParaRPr lang="lt-LT" sz="1400" dirty="0">
              <a:solidFill>
                <a:srgbClr val="000000"/>
              </a:solidFill>
              <a:latin typeface="Calibri Light" panose="020F0302020204030204" pitchFamily="34" charset="0"/>
            </a:endParaRPr>
          </a:p>
          <a:p>
            <a:pPr algn="just"/>
            <a:r>
              <a:rPr lang="en-US" sz="1400" dirty="0">
                <a:solidFill>
                  <a:srgbClr val="000000"/>
                </a:solidFill>
                <a:latin typeface="Calibri Light" panose="020F0302020204030204" pitchFamily="34" charset="0"/>
              </a:rPr>
              <a:t>Member of the Board</a:t>
            </a:r>
            <a:r>
              <a:rPr lang="lt-LT" sz="1400" dirty="0">
                <a:solidFill>
                  <a:srgbClr val="000000"/>
                </a:solidFill>
                <a:latin typeface="Calibri Light" panose="020F0302020204030204" pitchFamily="34" charset="0"/>
              </a:rPr>
              <a:t> – Adam Saulius </a:t>
            </a:r>
            <a:r>
              <a:rPr lang="lt-LT" sz="1400" dirty="0" err="1">
                <a:solidFill>
                  <a:srgbClr val="000000"/>
                </a:solidFill>
                <a:latin typeface="Calibri Light" panose="020F0302020204030204" pitchFamily="34" charset="0"/>
              </a:rPr>
              <a:t>Vaina</a:t>
            </a:r>
            <a:endParaRPr lang="lt-LT" sz="1400" dirty="0">
              <a:solidFill>
                <a:srgbClr val="000000"/>
              </a:solidFill>
              <a:latin typeface="Calibri Light" panose="020F0302020204030204" pitchFamily="34" charset="0"/>
            </a:endParaRPr>
          </a:p>
          <a:p>
            <a:pPr algn="just"/>
            <a:r>
              <a:rPr lang="en-US" sz="1400" dirty="0">
                <a:solidFill>
                  <a:srgbClr val="000000"/>
                </a:solidFill>
                <a:latin typeface="Calibri Light" panose="020F0302020204030204" pitchFamily="34" charset="0"/>
              </a:rPr>
              <a:t>Member of the Board</a:t>
            </a:r>
            <a:r>
              <a:rPr lang="lt-LT" sz="1400" dirty="0">
                <a:solidFill>
                  <a:srgbClr val="000000"/>
                </a:solidFill>
                <a:latin typeface="Calibri Light" panose="020F0302020204030204" pitchFamily="34" charset="0"/>
              </a:rPr>
              <a:t> – Jolanta </a:t>
            </a:r>
            <a:r>
              <a:rPr lang="lt-LT" sz="1400" dirty="0" err="1">
                <a:solidFill>
                  <a:srgbClr val="000000"/>
                </a:solidFill>
                <a:latin typeface="Calibri Light" panose="020F0302020204030204" pitchFamily="34" charset="0"/>
              </a:rPr>
              <a:t>Grašienė</a:t>
            </a:r>
            <a:r>
              <a:rPr lang="en-GB" sz="1400" dirty="0">
                <a:solidFill>
                  <a:srgbClr val="000000"/>
                </a:solidFill>
                <a:latin typeface="Calibri Light" panose="020F0302020204030204" pitchFamily="34" charset="0"/>
              </a:rPr>
              <a:t>				</a:t>
            </a:r>
            <a:r>
              <a:rPr lang="en-GB" sz="1000" dirty="0">
                <a:solidFill>
                  <a:srgbClr val="000000"/>
                </a:solidFill>
                <a:latin typeface="Calibri Light" panose="020F0302020204030204" pitchFamily="34" charset="0"/>
              </a:rPr>
              <a:t> </a:t>
            </a:r>
            <a:endParaRPr lang="lt-LT" sz="1000" dirty="0">
              <a:solidFill>
                <a:srgbClr val="000000"/>
              </a:solidFill>
              <a:latin typeface="Calibri Light" panose="020F0302020204030204" pitchFamily="34" charset="0"/>
            </a:endParaRPr>
          </a:p>
          <a:p>
            <a:endParaRPr lang="en-US" dirty="0">
              <a:latin typeface="Arial" panose="020B0604020202020204" pitchFamily="34" charset="0"/>
            </a:endParaRPr>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kumimoji="0" lang="en-US" sz="2800" i="0" u="none" strike="noStrike" kern="1200" cap="none" spc="0" normalizeH="0" baseline="0" noProof="0" dirty="0">
                <a:ln>
                  <a:noFill/>
                </a:ln>
                <a:solidFill>
                  <a:sysClr val="windowText" lastClr="000000"/>
                </a:solidFill>
                <a:effectLst/>
                <a:uLnTx/>
                <a:uFillTx/>
                <a:ea typeface="+mj-ea"/>
                <a:cs typeface="+mj-cs"/>
              </a:rPr>
              <a:t>THE ISSUER’S MANAGEMENT</a:t>
            </a:r>
            <a:r>
              <a:rPr kumimoji="0" lang="lt-LT" sz="2800" i="0" u="none" strike="noStrike" kern="1200" cap="none" spc="0" normalizeH="0" baseline="0" noProof="0" dirty="0">
                <a:ln>
                  <a:noFill/>
                </a:ln>
                <a:solidFill>
                  <a:sysClr val="windowText" lastClr="000000"/>
                </a:solidFill>
                <a:effectLst/>
                <a:uLnTx/>
                <a:uFillTx/>
                <a:ea typeface="+mj-ea"/>
                <a:cs typeface="+mj-cs"/>
              </a:rPr>
              <a:t> (I/II)</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28</a:t>
            </a:fld>
            <a:endParaRPr lang="en-US" sz="1300" dirty="0">
              <a:solidFill>
                <a:schemeClr val="bg1">
                  <a:lumMod val="50000"/>
                </a:schemeClr>
              </a:solidFill>
            </a:endParaRPr>
          </a:p>
        </p:txBody>
      </p:sp>
      <p:grpSp>
        <p:nvGrpSpPr>
          <p:cNvPr id="4" name="Group 3">
            <a:extLst>
              <a:ext uri="{FF2B5EF4-FFF2-40B4-BE49-F238E27FC236}">
                <a16:creationId xmlns:a16="http://schemas.microsoft.com/office/drawing/2014/main" id="{6CA8D7E7-D5F8-42F4-8EF5-0DE3089455F9}"/>
              </a:ext>
            </a:extLst>
          </p:cNvPr>
          <p:cNvGrpSpPr/>
          <p:nvPr/>
        </p:nvGrpSpPr>
        <p:grpSpPr>
          <a:xfrm>
            <a:off x="546755" y="3968606"/>
            <a:ext cx="10971102" cy="2086978"/>
            <a:chOff x="452487" y="4218788"/>
            <a:chExt cx="10971102" cy="2086978"/>
          </a:xfrm>
        </p:grpSpPr>
        <p:pic>
          <p:nvPicPr>
            <p:cNvPr id="2" name="Picture 1">
              <a:extLst>
                <a:ext uri="{FF2B5EF4-FFF2-40B4-BE49-F238E27FC236}">
                  <a16:creationId xmlns:a16="http://schemas.microsoft.com/office/drawing/2014/main" id="{0D14BA84-A41F-4AE0-94AD-F2576C80A7EC}"/>
                </a:ext>
              </a:extLst>
            </p:cNvPr>
            <p:cNvPicPr>
              <a:picLocks noChangeAspect="1"/>
            </p:cNvPicPr>
            <p:nvPr/>
          </p:nvPicPr>
          <p:blipFill>
            <a:blip r:embed="rId4"/>
            <a:stretch>
              <a:fillRect/>
            </a:stretch>
          </p:blipFill>
          <p:spPr>
            <a:xfrm>
              <a:off x="452487" y="4285068"/>
              <a:ext cx="2582944" cy="1201964"/>
            </a:xfrm>
            <a:prstGeom prst="rect">
              <a:avLst/>
            </a:prstGeom>
          </p:spPr>
        </p:pic>
        <p:sp>
          <p:nvSpPr>
            <p:cNvPr id="12" name="Rectangle 11">
              <a:extLst>
                <a:ext uri="{FF2B5EF4-FFF2-40B4-BE49-F238E27FC236}">
                  <a16:creationId xmlns:a16="http://schemas.microsoft.com/office/drawing/2014/main" id="{E44232B0-EEBF-4FBE-8D03-E6060913358C}"/>
                </a:ext>
              </a:extLst>
            </p:cNvPr>
            <p:cNvSpPr/>
            <p:nvPr/>
          </p:nvSpPr>
          <p:spPr>
            <a:xfrm>
              <a:off x="452487" y="5382436"/>
              <a:ext cx="2495282" cy="923330"/>
            </a:xfrm>
            <a:prstGeom prst="rect">
              <a:avLst/>
            </a:prstGeom>
          </p:spPr>
          <p:txBody>
            <a:bodyPr wrap="square">
              <a:spAutoFit/>
            </a:bodyPr>
            <a:lstStyle/>
            <a:p>
              <a:pPr marL="87313" indent="-87313" algn="just">
                <a:buFont typeface="Wingdings" panose="05000000000000000000" pitchFamily="2" charset="2"/>
                <a:buChar char="§"/>
              </a:pPr>
              <a:r>
                <a:rPr lang="en-US" sz="900" dirty="0">
                  <a:solidFill>
                    <a:schemeClr val="bg2">
                      <a:lumMod val="50000"/>
                    </a:schemeClr>
                  </a:solidFill>
                </a:rPr>
                <a:t>&gt;20 years of experience in capital</a:t>
              </a:r>
              <a:r>
                <a:rPr lang="lt-LT" sz="900" dirty="0">
                  <a:solidFill>
                    <a:schemeClr val="bg2">
                      <a:lumMod val="50000"/>
                    </a:schemeClr>
                  </a:solidFill>
                </a:rPr>
                <a:t> </a:t>
              </a:r>
              <a:r>
                <a:rPr lang="en-US" sz="900" dirty="0">
                  <a:solidFill>
                    <a:schemeClr val="bg2">
                      <a:lumMod val="50000"/>
                    </a:schemeClr>
                  </a:solidFill>
                </a:rPr>
                <a:t>markets and real estate;</a:t>
              </a:r>
            </a:p>
            <a:p>
              <a:pPr marL="87313" indent="-87313" algn="just">
                <a:buFont typeface="Wingdings" panose="05000000000000000000" pitchFamily="2" charset="2"/>
                <a:buChar char="§"/>
              </a:pPr>
              <a:r>
                <a:rPr lang="en-US" sz="900" dirty="0">
                  <a:solidFill>
                    <a:schemeClr val="bg2">
                      <a:lumMod val="50000"/>
                    </a:schemeClr>
                  </a:solidFill>
                </a:rPr>
                <a:t>Former head of </a:t>
              </a:r>
              <a:r>
                <a:rPr lang="en-US" sz="900" dirty="0" err="1">
                  <a:solidFill>
                    <a:schemeClr val="bg2">
                      <a:lumMod val="50000"/>
                    </a:schemeClr>
                  </a:solidFill>
                </a:rPr>
                <a:t>Finasta</a:t>
              </a:r>
              <a:r>
                <a:rPr lang="en-US" sz="900" dirty="0">
                  <a:solidFill>
                    <a:schemeClr val="bg2">
                      <a:lumMod val="50000"/>
                    </a:schemeClr>
                  </a:solidFill>
                </a:rPr>
                <a:t> Group;</a:t>
              </a:r>
            </a:p>
            <a:p>
              <a:pPr marL="87313" indent="-87313" algn="just">
                <a:buFont typeface="Wingdings" panose="05000000000000000000" pitchFamily="2" charset="2"/>
                <a:buChar char="§"/>
              </a:pPr>
              <a:r>
                <a:rPr lang="en-US" sz="900" dirty="0">
                  <a:solidFill>
                    <a:schemeClr val="bg2">
                      <a:lumMod val="50000"/>
                    </a:schemeClr>
                  </a:solidFill>
                </a:rPr>
                <a:t>Education: Oxford University, London Business School, MSc Kaunas University of Technology</a:t>
              </a:r>
            </a:p>
            <a:p>
              <a:pPr marL="87313" indent="-87313" algn="just">
                <a:buFont typeface="Wingdings" panose="05000000000000000000" pitchFamily="2" charset="2"/>
                <a:buChar char="§"/>
              </a:pPr>
              <a:r>
                <a:rPr lang="en-US" sz="900" dirty="0">
                  <a:solidFill>
                    <a:schemeClr val="bg2">
                      <a:lumMod val="50000"/>
                    </a:schemeClr>
                  </a:solidFill>
                </a:rPr>
                <a:t>Shareholder of </a:t>
              </a:r>
              <a:r>
                <a:rPr lang="en-US" sz="900" dirty="0" err="1">
                  <a:solidFill>
                    <a:schemeClr val="bg2">
                      <a:lumMod val="50000"/>
                    </a:schemeClr>
                  </a:solidFill>
                </a:rPr>
                <a:t>Capitalica</a:t>
              </a:r>
              <a:r>
                <a:rPr lang="en-US" sz="900" dirty="0">
                  <a:solidFill>
                    <a:schemeClr val="bg2">
                      <a:lumMod val="50000"/>
                    </a:schemeClr>
                  </a:solidFill>
                </a:rPr>
                <a:t> Asset Management</a:t>
              </a:r>
            </a:p>
          </p:txBody>
        </p:sp>
        <p:grpSp>
          <p:nvGrpSpPr>
            <p:cNvPr id="13" name="Group 12">
              <a:extLst>
                <a:ext uri="{FF2B5EF4-FFF2-40B4-BE49-F238E27FC236}">
                  <a16:creationId xmlns:a16="http://schemas.microsoft.com/office/drawing/2014/main" id="{BFD0A703-BDD1-46EF-898A-6B03B905D3F8}"/>
                </a:ext>
              </a:extLst>
            </p:cNvPr>
            <p:cNvGrpSpPr/>
            <p:nvPr/>
          </p:nvGrpSpPr>
          <p:grpSpPr>
            <a:xfrm>
              <a:off x="3491639" y="4241831"/>
              <a:ext cx="2300141" cy="1201964"/>
              <a:chOff x="7085546" y="1976257"/>
              <a:chExt cx="3619500" cy="1807971"/>
            </a:xfrm>
          </p:grpSpPr>
          <p:pic>
            <p:nvPicPr>
              <p:cNvPr id="14" name="Picture 13">
                <a:extLst>
                  <a:ext uri="{FF2B5EF4-FFF2-40B4-BE49-F238E27FC236}">
                    <a16:creationId xmlns:a16="http://schemas.microsoft.com/office/drawing/2014/main" id="{E4967319-6F1C-4E92-92CD-3F63BB4B2CB5}"/>
                  </a:ext>
                </a:extLst>
              </p:cNvPr>
              <p:cNvPicPr>
                <a:picLocks noChangeAspect="1"/>
              </p:cNvPicPr>
              <p:nvPr/>
            </p:nvPicPr>
            <p:blipFill>
              <a:blip r:embed="rId5"/>
              <a:stretch>
                <a:fillRect/>
              </a:stretch>
            </p:blipFill>
            <p:spPr>
              <a:xfrm>
                <a:off x="7085546" y="1976257"/>
                <a:ext cx="3619500" cy="1724025"/>
              </a:xfrm>
              <a:prstGeom prst="rect">
                <a:avLst/>
              </a:prstGeom>
            </p:spPr>
          </p:pic>
          <p:sp>
            <p:nvSpPr>
              <p:cNvPr id="15" name="Rectangle 14">
                <a:extLst>
                  <a:ext uri="{FF2B5EF4-FFF2-40B4-BE49-F238E27FC236}">
                    <a16:creationId xmlns:a16="http://schemas.microsoft.com/office/drawing/2014/main" id="{3F0B0731-DD36-46EF-AF18-82C2F5542CBB}"/>
                  </a:ext>
                </a:extLst>
              </p:cNvPr>
              <p:cNvSpPr/>
              <p:nvPr/>
            </p:nvSpPr>
            <p:spPr>
              <a:xfrm>
                <a:off x="7160622" y="3161730"/>
                <a:ext cx="2041842" cy="622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99CBF9F9-2603-4EA5-8E74-320C1602FBE3}"/>
                </a:ext>
              </a:extLst>
            </p:cNvPr>
            <p:cNvSpPr/>
            <p:nvPr/>
          </p:nvSpPr>
          <p:spPr>
            <a:xfrm>
              <a:off x="3471885" y="5364988"/>
              <a:ext cx="2495282" cy="923330"/>
            </a:xfrm>
            <a:prstGeom prst="rect">
              <a:avLst/>
            </a:prstGeom>
          </p:spPr>
          <p:txBody>
            <a:bodyPr wrap="square">
              <a:spAutoFit/>
            </a:bodyPr>
            <a:lstStyle/>
            <a:p>
              <a:pPr marL="87313" indent="-87313" algn="just">
                <a:buFont typeface="Wingdings" panose="05000000000000000000" pitchFamily="2" charset="2"/>
                <a:buChar char="§"/>
              </a:pPr>
              <a:r>
                <a:rPr lang="en-US" sz="900" dirty="0">
                  <a:solidFill>
                    <a:schemeClr val="bg2">
                      <a:lumMod val="50000"/>
                    </a:schemeClr>
                  </a:solidFill>
                </a:rPr>
                <a:t>10 years of experience in capital markets and real estate;</a:t>
              </a:r>
            </a:p>
            <a:p>
              <a:pPr marL="87313" indent="-87313" algn="just">
                <a:buFont typeface="Wingdings" panose="05000000000000000000" pitchFamily="2" charset="2"/>
                <a:buChar char="§"/>
              </a:pPr>
              <a:r>
                <a:rPr lang="en-US" sz="900" dirty="0">
                  <a:solidFill>
                    <a:schemeClr val="bg2">
                      <a:lumMod val="50000"/>
                    </a:schemeClr>
                  </a:solidFill>
                </a:rPr>
                <a:t>Experience in alternative investments, analysis, portfolio management;</a:t>
              </a:r>
            </a:p>
            <a:p>
              <a:pPr marL="87313" indent="-87313" algn="just">
                <a:buFont typeface="Wingdings" panose="05000000000000000000" pitchFamily="2" charset="2"/>
                <a:buChar char="§"/>
              </a:pPr>
              <a:r>
                <a:rPr lang="en-US" sz="900" dirty="0">
                  <a:solidFill>
                    <a:schemeClr val="bg2">
                      <a:lumMod val="50000"/>
                    </a:schemeClr>
                  </a:solidFill>
                </a:rPr>
                <a:t>MSc education from International School of Economics.</a:t>
              </a:r>
            </a:p>
          </p:txBody>
        </p:sp>
        <p:grpSp>
          <p:nvGrpSpPr>
            <p:cNvPr id="17" name="Group 16">
              <a:extLst>
                <a:ext uri="{FF2B5EF4-FFF2-40B4-BE49-F238E27FC236}">
                  <a16:creationId xmlns:a16="http://schemas.microsoft.com/office/drawing/2014/main" id="{E4166563-2D7B-4866-B16B-48BA861D1BE7}"/>
                </a:ext>
              </a:extLst>
            </p:cNvPr>
            <p:cNvGrpSpPr/>
            <p:nvPr/>
          </p:nvGrpSpPr>
          <p:grpSpPr>
            <a:xfrm>
              <a:off x="6256513" y="4218788"/>
              <a:ext cx="2369850" cy="1201966"/>
              <a:chOff x="7085546" y="4248699"/>
              <a:chExt cx="3638550" cy="1806885"/>
            </a:xfrm>
          </p:grpSpPr>
          <p:pic>
            <p:nvPicPr>
              <p:cNvPr id="18" name="Picture 17">
                <a:extLst>
                  <a:ext uri="{FF2B5EF4-FFF2-40B4-BE49-F238E27FC236}">
                    <a16:creationId xmlns:a16="http://schemas.microsoft.com/office/drawing/2014/main" id="{90E4D9B4-DB1A-43F1-8CB1-DDA71BBDFCF6}"/>
                  </a:ext>
                </a:extLst>
              </p:cNvPr>
              <p:cNvPicPr>
                <a:picLocks noChangeAspect="1"/>
              </p:cNvPicPr>
              <p:nvPr/>
            </p:nvPicPr>
            <p:blipFill>
              <a:blip r:embed="rId6"/>
              <a:stretch>
                <a:fillRect/>
              </a:stretch>
            </p:blipFill>
            <p:spPr>
              <a:xfrm>
                <a:off x="7085546" y="4248699"/>
                <a:ext cx="3638550" cy="1771650"/>
              </a:xfrm>
              <a:prstGeom prst="rect">
                <a:avLst/>
              </a:prstGeom>
            </p:spPr>
          </p:pic>
          <p:sp>
            <p:nvSpPr>
              <p:cNvPr id="19" name="Rectangle 18">
                <a:extLst>
                  <a:ext uri="{FF2B5EF4-FFF2-40B4-BE49-F238E27FC236}">
                    <a16:creationId xmlns:a16="http://schemas.microsoft.com/office/drawing/2014/main" id="{B09409F8-8F34-4D6B-8945-B02F9698078F}"/>
                  </a:ext>
                </a:extLst>
              </p:cNvPr>
              <p:cNvSpPr/>
              <p:nvPr/>
            </p:nvSpPr>
            <p:spPr>
              <a:xfrm>
                <a:off x="7085546" y="5433086"/>
                <a:ext cx="2041842" cy="622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76E69C9E-B8EC-48BC-9ADD-928E289F0077}"/>
                </a:ext>
              </a:extLst>
            </p:cNvPr>
            <p:cNvSpPr/>
            <p:nvPr/>
          </p:nvSpPr>
          <p:spPr>
            <a:xfrm>
              <a:off x="6262812" y="5397315"/>
              <a:ext cx="2495282" cy="646331"/>
            </a:xfrm>
            <a:prstGeom prst="rect">
              <a:avLst/>
            </a:prstGeom>
          </p:spPr>
          <p:txBody>
            <a:bodyPr wrap="square">
              <a:spAutoFit/>
            </a:bodyPr>
            <a:lstStyle/>
            <a:p>
              <a:pPr marL="87313" indent="-87313" algn="just">
                <a:buFont typeface="Wingdings" panose="05000000000000000000" pitchFamily="2" charset="2"/>
                <a:buChar char="§"/>
              </a:pPr>
              <a:r>
                <a:rPr lang="en-US" sz="900" dirty="0">
                  <a:solidFill>
                    <a:schemeClr val="bg2">
                      <a:lumMod val="50000"/>
                    </a:schemeClr>
                  </a:solidFill>
                </a:rPr>
                <a:t>10 years of experience in real estate investment management;</a:t>
              </a:r>
            </a:p>
            <a:p>
              <a:pPr marL="87313" indent="-87313" algn="just">
                <a:buFont typeface="Wingdings" panose="05000000000000000000" pitchFamily="2" charset="2"/>
                <a:buChar char="§"/>
              </a:pPr>
              <a:r>
                <a:rPr lang="en-US" sz="900" dirty="0">
                  <a:solidFill>
                    <a:schemeClr val="bg2">
                      <a:lumMod val="50000"/>
                    </a:schemeClr>
                  </a:solidFill>
                </a:rPr>
                <a:t>Former business controller at other RE Funds;</a:t>
              </a:r>
            </a:p>
            <a:p>
              <a:pPr marL="87313" indent="-87313" algn="just">
                <a:buFont typeface="Wingdings" panose="05000000000000000000" pitchFamily="2" charset="2"/>
                <a:buChar char="§"/>
              </a:pPr>
              <a:r>
                <a:rPr lang="en-US" sz="900" dirty="0">
                  <a:solidFill>
                    <a:schemeClr val="bg2">
                      <a:lumMod val="50000"/>
                    </a:schemeClr>
                  </a:solidFill>
                </a:rPr>
                <a:t>CFA </a:t>
              </a:r>
              <a:r>
                <a:rPr lang="en-US" sz="900" dirty="0" err="1">
                  <a:solidFill>
                    <a:schemeClr val="bg2">
                      <a:lumMod val="50000"/>
                    </a:schemeClr>
                  </a:solidFill>
                </a:rPr>
                <a:t>Charterholder</a:t>
              </a:r>
              <a:r>
                <a:rPr lang="en-US" sz="900" dirty="0">
                  <a:solidFill>
                    <a:schemeClr val="bg2">
                      <a:lumMod val="50000"/>
                    </a:schemeClr>
                  </a:solidFill>
                </a:rPr>
                <a:t>.</a:t>
              </a:r>
            </a:p>
          </p:txBody>
        </p:sp>
        <p:grpSp>
          <p:nvGrpSpPr>
            <p:cNvPr id="21" name="Group 20">
              <a:extLst>
                <a:ext uri="{FF2B5EF4-FFF2-40B4-BE49-F238E27FC236}">
                  <a16:creationId xmlns:a16="http://schemas.microsoft.com/office/drawing/2014/main" id="{CAFFA361-8463-425B-85A6-FE437FAE7B8E}"/>
                </a:ext>
              </a:extLst>
            </p:cNvPr>
            <p:cNvGrpSpPr/>
            <p:nvPr/>
          </p:nvGrpSpPr>
          <p:grpSpPr>
            <a:xfrm>
              <a:off x="9131071" y="4241831"/>
              <a:ext cx="2266470" cy="1107700"/>
              <a:chOff x="1155051" y="4291562"/>
              <a:chExt cx="3305645" cy="1620302"/>
            </a:xfrm>
          </p:grpSpPr>
          <p:pic>
            <p:nvPicPr>
              <p:cNvPr id="22" name="Picture 21">
                <a:extLst>
                  <a:ext uri="{FF2B5EF4-FFF2-40B4-BE49-F238E27FC236}">
                    <a16:creationId xmlns:a16="http://schemas.microsoft.com/office/drawing/2014/main" id="{D28E8B7F-51E1-43F7-8D92-8A90E9FF1228}"/>
                  </a:ext>
                </a:extLst>
              </p:cNvPr>
              <p:cNvPicPr>
                <a:picLocks noChangeAspect="1"/>
              </p:cNvPicPr>
              <p:nvPr/>
            </p:nvPicPr>
            <p:blipFill>
              <a:blip r:embed="rId7"/>
              <a:stretch>
                <a:fillRect/>
              </a:stretch>
            </p:blipFill>
            <p:spPr>
              <a:xfrm>
                <a:off x="1155052" y="4291562"/>
                <a:ext cx="3305644" cy="1620301"/>
              </a:xfrm>
              <a:prstGeom prst="rect">
                <a:avLst/>
              </a:prstGeom>
            </p:spPr>
          </p:pic>
          <p:sp>
            <p:nvSpPr>
              <p:cNvPr id="23" name="Rectangle 22">
                <a:extLst>
                  <a:ext uri="{FF2B5EF4-FFF2-40B4-BE49-F238E27FC236}">
                    <a16:creationId xmlns:a16="http://schemas.microsoft.com/office/drawing/2014/main" id="{A0F60C4C-0FFB-47BC-8EF8-2EDA1498128D}"/>
                  </a:ext>
                </a:extLst>
              </p:cNvPr>
              <p:cNvSpPr/>
              <p:nvPr/>
            </p:nvSpPr>
            <p:spPr>
              <a:xfrm>
                <a:off x="1155051" y="5289366"/>
                <a:ext cx="1848253" cy="6224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F5D09F7A-8AED-4D26-B498-648179753BDE}"/>
                </a:ext>
              </a:extLst>
            </p:cNvPr>
            <p:cNvSpPr/>
            <p:nvPr/>
          </p:nvSpPr>
          <p:spPr>
            <a:xfrm>
              <a:off x="9053739" y="5382436"/>
              <a:ext cx="2369850" cy="784830"/>
            </a:xfrm>
            <a:prstGeom prst="rect">
              <a:avLst/>
            </a:prstGeom>
          </p:spPr>
          <p:txBody>
            <a:bodyPr wrap="square">
              <a:spAutoFit/>
            </a:bodyPr>
            <a:lstStyle/>
            <a:p>
              <a:pPr marL="87313" indent="-87313" algn="just">
                <a:buFont typeface="Wingdings" panose="05000000000000000000" pitchFamily="2" charset="2"/>
                <a:buChar char="§"/>
              </a:pPr>
              <a:r>
                <a:rPr lang="en-US" sz="900" dirty="0">
                  <a:solidFill>
                    <a:schemeClr val="bg2">
                      <a:lumMod val="50000"/>
                    </a:schemeClr>
                  </a:solidFill>
                </a:rPr>
                <a:t>&gt;10 years of experience specializing in AML and counter-terrorist financing;</a:t>
              </a:r>
            </a:p>
            <a:p>
              <a:pPr marL="87313" indent="-87313" algn="just">
                <a:buFont typeface="Wingdings" panose="05000000000000000000" pitchFamily="2" charset="2"/>
                <a:buChar char="§"/>
              </a:pPr>
              <a:r>
                <a:rPr lang="en-US" sz="900" dirty="0">
                  <a:solidFill>
                    <a:schemeClr val="bg2">
                      <a:lumMod val="50000"/>
                    </a:schemeClr>
                  </a:solidFill>
                </a:rPr>
                <a:t>Former head of large corporate clients at Nordea;</a:t>
              </a:r>
            </a:p>
            <a:p>
              <a:pPr marL="87313" indent="-87313" algn="just">
                <a:buFont typeface="Wingdings" panose="05000000000000000000" pitchFamily="2" charset="2"/>
                <a:buChar char="§"/>
              </a:pPr>
              <a:r>
                <a:rPr lang="en-US" sz="900" dirty="0">
                  <a:solidFill>
                    <a:schemeClr val="bg2">
                      <a:lumMod val="50000"/>
                    </a:schemeClr>
                  </a:solidFill>
                </a:rPr>
                <a:t>Certified Anti-Money Laundering Specialist.</a:t>
              </a:r>
            </a:p>
          </p:txBody>
        </p:sp>
      </p:grpSp>
      <p:sp>
        <p:nvSpPr>
          <p:cNvPr id="5" name="TextBox 4">
            <a:extLst>
              <a:ext uri="{FF2B5EF4-FFF2-40B4-BE49-F238E27FC236}">
                <a16:creationId xmlns:a16="http://schemas.microsoft.com/office/drawing/2014/main" id="{378948DE-A5F3-441B-AA51-AA0C51414876}"/>
              </a:ext>
            </a:extLst>
          </p:cNvPr>
          <p:cNvSpPr txBox="1"/>
          <p:nvPr/>
        </p:nvSpPr>
        <p:spPr>
          <a:xfrm>
            <a:off x="6839263" y="2908085"/>
            <a:ext cx="4857946" cy="561692"/>
          </a:xfrm>
          <a:prstGeom prst="rect">
            <a:avLst/>
          </a:prstGeom>
          <a:noFill/>
        </p:spPr>
        <p:txBody>
          <a:bodyPr wrap="square" rtlCol="0">
            <a:spAutoFit/>
          </a:bodyPr>
          <a:lstStyle/>
          <a:p>
            <a:pPr>
              <a:spcAft>
                <a:spcPts val="300"/>
              </a:spcAft>
            </a:pPr>
            <a:r>
              <a:rPr lang="en-US" sz="1400" b="1" spc="100" dirty="0"/>
              <a:t>MANAGEMENT COMPANY MANAGER</a:t>
            </a:r>
            <a:endParaRPr lang="lt-LT" sz="1400" b="1" spc="100" dirty="0"/>
          </a:p>
          <a:p>
            <a:r>
              <a:rPr lang="en-US" sz="1400" dirty="0">
                <a:solidFill>
                  <a:srgbClr val="000000"/>
                </a:solidFill>
                <a:latin typeface="Calibri Light" panose="020F0302020204030204" pitchFamily="34" charset="0"/>
              </a:rPr>
              <a:t>Portfolio Manager and CEO – Andrius Barštys</a:t>
            </a:r>
            <a:endParaRPr lang="lt-LT" sz="1400" dirty="0">
              <a:solidFill>
                <a:srgbClr val="000000"/>
              </a:solidFill>
              <a:latin typeface="Calibri Light" panose="020F0302020204030204" pitchFamily="34" charset="0"/>
            </a:endParaRPr>
          </a:p>
        </p:txBody>
      </p:sp>
      <p:sp>
        <p:nvSpPr>
          <p:cNvPr id="25" name="TextBox 24">
            <a:extLst>
              <a:ext uri="{FF2B5EF4-FFF2-40B4-BE49-F238E27FC236}">
                <a16:creationId xmlns:a16="http://schemas.microsoft.com/office/drawing/2014/main" id="{C40C6EC1-3B01-4AF3-9AEA-2023D22D5D48}"/>
              </a:ext>
            </a:extLst>
          </p:cNvPr>
          <p:cNvSpPr txBox="1"/>
          <p:nvPr/>
        </p:nvSpPr>
        <p:spPr>
          <a:xfrm>
            <a:off x="750280" y="6202056"/>
            <a:ext cx="10703045" cy="430762"/>
          </a:xfrm>
          <a:prstGeom prst="rect">
            <a:avLst/>
          </a:prstGeom>
          <a:noFill/>
        </p:spPr>
        <p:txBody>
          <a:bodyPr wrap="square" lIns="0" tIns="60898" rIns="121806" bIns="60898" rtlCol="0">
            <a:noAutofit/>
          </a:bodyPr>
          <a:lstStyle/>
          <a:p>
            <a:pPr defTabSz="913573" rtl="0"/>
            <a:r>
              <a:rPr lang="lt-LT" sz="1000" b="0" i="0" u="none" strike="noStrike" dirty="0">
                <a:solidFill>
                  <a:srgbClr val="808080"/>
                </a:solidFill>
                <a:highlight>
                  <a:srgbClr val="000000">
                    <a:alpha val="0"/>
                  </a:srgbClr>
                </a:highlight>
                <a:latin typeface="Calibri"/>
              </a:rPr>
              <a:t>*</a:t>
            </a:r>
            <a:r>
              <a:rPr lang="en-GB" sz="1000" b="0" i="0" u="none" strike="noStrike" dirty="0">
                <a:solidFill>
                  <a:srgbClr val="808080"/>
                </a:solidFill>
                <a:highlight>
                  <a:srgbClr val="000000">
                    <a:alpha val="0"/>
                  </a:srgbClr>
                </a:highlight>
                <a:latin typeface="Calibri"/>
              </a:rPr>
              <a:t> Refer to Annex No. 2 for more information about other managerial positions in other companies. </a:t>
            </a:r>
            <a:endParaRPr lang="et-EE" sz="1000" dirty="0">
              <a:cs typeface="Arial" panose="020B0604020202020204" pitchFamily="34" charset="0"/>
            </a:endParaRPr>
          </a:p>
        </p:txBody>
      </p:sp>
    </p:spTree>
    <p:extLst>
      <p:ext uri="{BB962C8B-B14F-4D97-AF65-F5344CB8AC3E}">
        <p14:creationId xmlns:p14="http://schemas.microsoft.com/office/powerpoint/2010/main" val="3055225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AAE4202-1B40-4964-AB7E-C1DEF1B4502C}"/>
              </a:ext>
            </a:extLst>
          </p:cNvPr>
          <p:cNvSpPr txBox="1">
            <a:spLocks/>
          </p:cNvSpPr>
          <p:nvPr/>
        </p:nvSpPr>
        <p:spPr>
          <a:xfrm>
            <a:off x="932983" y="802416"/>
            <a:ext cx="10741566" cy="78354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INFORMATION ABOUT ISSUER‘S SHAREHOLDERS AND</a:t>
            </a:r>
            <a:r>
              <a:rPr lang="lt-LT" sz="2800" dirty="0">
                <a:solidFill>
                  <a:sysClr val="windowText" lastClr="000000"/>
                </a:solidFill>
              </a:rPr>
              <a:t> </a:t>
            </a:r>
            <a:endParaRPr lang="en-GB" sz="2800" dirty="0">
              <a:solidFill>
                <a:sysClr val="windowText" lastClr="000000"/>
              </a:solidFill>
            </a:endParaRPr>
          </a:p>
          <a:p>
            <a:pPr lvl="0" algn="r">
              <a:defRPr/>
            </a:pPr>
            <a:r>
              <a:rPr lang="lt-LT" sz="2800" dirty="0">
                <a:solidFill>
                  <a:sysClr val="windowText" lastClr="000000"/>
                </a:solidFill>
              </a:rPr>
              <a:t>VOTING RIGHTS HOLDERS</a:t>
            </a:r>
            <a:endParaRPr kumimoji="0" lang="en-US" sz="2800" i="0" u="none" strike="sngStrike" kern="1200" cap="none" spc="0" normalizeH="0" baseline="0" noProof="0" dirty="0">
              <a:ln>
                <a:noFill/>
              </a:ln>
              <a:solidFill>
                <a:sysClr val="windowText" lastClr="000000"/>
              </a:solidFill>
              <a:effectLst/>
              <a:uLnTx/>
              <a:uFillTx/>
              <a:ea typeface="+mj-ea"/>
              <a:cs typeface="+mj-cs"/>
            </a:endParaRPr>
          </a:p>
        </p:txBody>
      </p:sp>
      <p:sp>
        <p:nvSpPr>
          <p:cNvPr id="17" name="TextBox 16">
            <a:extLst>
              <a:ext uri="{FF2B5EF4-FFF2-40B4-BE49-F238E27FC236}">
                <a16:creationId xmlns:a16="http://schemas.microsoft.com/office/drawing/2014/main" id="{FF53413C-E4CE-4AB7-94ED-12AFB5A8D079}"/>
              </a:ext>
            </a:extLst>
          </p:cNvPr>
          <p:cNvSpPr txBox="1"/>
          <p:nvPr/>
        </p:nvSpPr>
        <p:spPr>
          <a:xfrm>
            <a:off x="11397541" y="6304683"/>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29</a:t>
            </a:fld>
            <a:endParaRPr lang="en-US" sz="1300" dirty="0">
              <a:solidFill>
                <a:schemeClr val="bg1">
                  <a:lumMod val="50000"/>
                </a:schemeClr>
              </a:solidFill>
            </a:endParaRPr>
          </a:p>
        </p:txBody>
      </p:sp>
      <p:sp>
        <p:nvSpPr>
          <p:cNvPr id="20" name="Rectangle 19">
            <a:extLst>
              <a:ext uri="{FF2B5EF4-FFF2-40B4-BE49-F238E27FC236}">
                <a16:creationId xmlns:a16="http://schemas.microsoft.com/office/drawing/2014/main" id="{3DFDF775-E9EA-4357-B096-99135405FFD3}"/>
              </a:ext>
            </a:extLst>
          </p:cNvPr>
          <p:cNvSpPr/>
          <p:nvPr/>
        </p:nvSpPr>
        <p:spPr>
          <a:xfrm>
            <a:off x="627407" y="1592746"/>
            <a:ext cx="11201664" cy="382092"/>
          </a:xfrm>
          <a:prstGeom prst="rect">
            <a:avLst/>
          </a:prstGeom>
        </p:spPr>
        <p:txBody>
          <a:bodyPr wrap="square">
            <a:spAutoFit/>
          </a:bodyPr>
          <a:lstStyle/>
          <a:p>
            <a:pPr algn="just">
              <a:lnSpc>
                <a:spcPct val="150000"/>
              </a:lnSpc>
              <a:spcAft>
                <a:spcPts val="600"/>
              </a:spcAft>
            </a:pPr>
            <a:r>
              <a:rPr lang="en-US" sz="1400" b="1" dirty="0"/>
              <a:t>ISSUER’S SHAREHOLDERS</a:t>
            </a:r>
            <a:r>
              <a:rPr lang="lt-LT" sz="1400" b="1" dirty="0"/>
              <a:t> AND PERSONS, DIRECTLY OR INDIRECTLY, HOLDING AT LEAST 5% OF ISSUER</a:t>
            </a:r>
            <a:r>
              <a:rPr lang="en-US" sz="1400" b="1" dirty="0"/>
              <a:t>’S CAPITAL OR VOTING RIGHTS</a:t>
            </a:r>
          </a:p>
        </p:txBody>
      </p:sp>
      <p:sp>
        <p:nvSpPr>
          <p:cNvPr id="21" name="Rectangle 20">
            <a:extLst>
              <a:ext uri="{FF2B5EF4-FFF2-40B4-BE49-F238E27FC236}">
                <a16:creationId xmlns:a16="http://schemas.microsoft.com/office/drawing/2014/main" id="{B5AF34B9-5363-4752-A805-B0350939A5AC}"/>
              </a:ext>
            </a:extLst>
          </p:cNvPr>
          <p:cNvSpPr/>
          <p:nvPr/>
        </p:nvSpPr>
        <p:spPr>
          <a:xfrm>
            <a:off x="627407" y="3858921"/>
            <a:ext cx="4839363" cy="382092"/>
          </a:xfrm>
          <a:prstGeom prst="rect">
            <a:avLst/>
          </a:prstGeom>
        </p:spPr>
        <p:txBody>
          <a:bodyPr wrap="square">
            <a:spAutoFit/>
          </a:bodyPr>
          <a:lstStyle/>
          <a:p>
            <a:pPr algn="just">
              <a:lnSpc>
                <a:spcPct val="150000"/>
              </a:lnSpc>
              <a:spcAft>
                <a:spcPts val="600"/>
              </a:spcAft>
            </a:pPr>
            <a:r>
              <a:rPr lang="en-US" sz="1400" b="1" dirty="0"/>
              <a:t>MANAGEMENT COMPANY’S SHAREHOLDERS</a:t>
            </a:r>
          </a:p>
        </p:txBody>
      </p:sp>
      <p:graphicFrame>
        <p:nvGraphicFramePr>
          <p:cNvPr id="2" name="Table 2">
            <a:extLst>
              <a:ext uri="{FF2B5EF4-FFF2-40B4-BE49-F238E27FC236}">
                <a16:creationId xmlns:a16="http://schemas.microsoft.com/office/drawing/2014/main" id="{6D777443-3D2E-4094-90E7-A98CA97F43FE}"/>
              </a:ext>
            </a:extLst>
          </p:cNvPr>
          <p:cNvGraphicFramePr>
            <a:graphicFrameLocks noGrp="1"/>
          </p:cNvGraphicFramePr>
          <p:nvPr>
            <p:extLst>
              <p:ext uri="{D42A27DB-BD31-4B8C-83A1-F6EECF244321}">
                <p14:modId xmlns:p14="http://schemas.microsoft.com/office/powerpoint/2010/main" val="1453154656"/>
              </p:ext>
            </p:extLst>
          </p:nvPr>
        </p:nvGraphicFramePr>
        <p:xfrm>
          <a:off x="627407" y="1918747"/>
          <a:ext cx="11250368" cy="2034540"/>
        </p:xfrm>
        <a:graphic>
          <a:graphicData uri="http://schemas.openxmlformats.org/drawingml/2006/table">
            <a:tbl>
              <a:tblPr firstRow="1" bandRow="1">
                <a:tableStyleId>{5C22544A-7EE6-4342-B048-85BDC9FD1C3A}</a:tableStyleId>
              </a:tblPr>
              <a:tblGrid>
                <a:gridCol w="6165279">
                  <a:extLst>
                    <a:ext uri="{9D8B030D-6E8A-4147-A177-3AD203B41FA5}">
                      <a16:colId xmlns:a16="http://schemas.microsoft.com/office/drawing/2014/main" val="3692538948"/>
                    </a:ext>
                  </a:extLst>
                </a:gridCol>
                <a:gridCol w="994787">
                  <a:extLst>
                    <a:ext uri="{9D8B030D-6E8A-4147-A177-3AD203B41FA5}">
                      <a16:colId xmlns:a16="http://schemas.microsoft.com/office/drawing/2014/main" val="3725553276"/>
                    </a:ext>
                  </a:extLst>
                </a:gridCol>
                <a:gridCol w="1577591">
                  <a:extLst>
                    <a:ext uri="{9D8B030D-6E8A-4147-A177-3AD203B41FA5}">
                      <a16:colId xmlns:a16="http://schemas.microsoft.com/office/drawing/2014/main" val="4090035715"/>
                    </a:ext>
                  </a:extLst>
                </a:gridCol>
                <a:gridCol w="1195754">
                  <a:extLst>
                    <a:ext uri="{9D8B030D-6E8A-4147-A177-3AD203B41FA5}">
                      <a16:colId xmlns:a16="http://schemas.microsoft.com/office/drawing/2014/main" val="663830659"/>
                    </a:ext>
                  </a:extLst>
                </a:gridCol>
                <a:gridCol w="1316957">
                  <a:extLst>
                    <a:ext uri="{9D8B030D-6E8A-4147-A177-3AD203B41FA5}">
                      <a16:colId xmlns:a16="http://schemas.microsoft.com/office/drawing/2014/main" val="2975246737"/>
                    </a:ext>
                  </a:extLst>
                </a:gridCol>
              </a:tblGrid>
              <a:tr h="0">
                <a:tc>
                  <a:txBody>
                    <a:bodyPr/>
                    <a:lstStyle/>
                    <a:p>
                      <a:r>
                        <a:rPr lang="en-US" sz="950" dirty="0"/>
                        <a:t>SHAREHOLDERS AND PERSONS HOLDING VOTING RIGHTS</a:t>
                      </a:r>
                    </a:p>
                  </a:txBody>
                  <a:tcPr>
                    <a:solidFill>
                      <a:srgbClr val="44546A"/>
                    </a:solidFill>
                  </a:tcPr>
                </a:tc>
                <a:tc>
                  <a:txBody>
                    <a:bodyPr/>
                    <a:lstStyle/>
                    <a:p>
                      <a:pPr algn="ctr"/>
                      <a:r>
                        <a:rPr lang="en-US" sz="950" dirty="0"/>
                        <a:t>NO OF SHARES OWNED</a:t>
                      </a:r>
                    </a:p>
                  </a:txBody>
                  <a:tcPr>
                    <a:solidFill>
                      <a:srgbClr val="44546A"/>
                    </a:solidFill>
                  </a:tcPr>
                </a:tc>
                <a:tc>
                  <a:txBody>
                    <a:bodyPr/>
                    <a:lstStyle/>
                    <a:p>
                      <a:pPr algn="ctr"/>
                      <a:r>
                        <a:rPr lang="en-US" sz="950" dirty="0"/>
                        <a:t>NOMINAL VALUE OF THE SHARES OWNED</a:t>
                      </a:r>
                    </a:p>
                  </a:txBody>
                  <a:tcPr>
                    <a:solidFill>
                      <a:srgbClr val="44546A"/>
                    </a:solidFill>
                  </a:tcPr>
                </a:tc>
                <a:tc>
                  <a:txBody>
                    <a:bodyPr/>
                    <a:lstStyle/>
                    <a:p>
                      <a:pPr algn="ctr"/>
                      <a:r>
                        <a:rPr lang="en-US" sz="950" dirty="0"/>
                        <a:t>SHARE CAPITAL*</a:t>
                      </a:r>
                    </a:p>
                  </a:txBody>
                  <a:tcPr>
                    <a:solidFill>
                      <a:srgbClr val="44546A"/>
                    </a:solidFill>
                  </a:tcPr>
                </a:tc>
                <a:tc>
                  <a:txBody>
                    <a:bodyPr/>
                    <a:lstStyle/>
                    <a:p>
                      <a:pPr algn="ctr"/>
                      <a:r>
                        <a:rPr lang="en-US" sz="950" dirty="0"/>
                        <a:t>VOTING RIGHTS</a:t>
                      </a:r>
                    </a:p>
                  </a:txBody>
                  <a:tcPr>
                    <a:solidFill>
                      <a:srgbClr val="44546A"/>
                    </a:solidFill>
                  </a:tcPr>
                </a:tc>
                <a:extLst>
                  <a:ext uri="{0D108BD9-81ED-4DB2-BD59-A6C34878D82A}">
                    <a16:rowId xmlns:a16="http://schemas.microsoft.com/office/drawing/2014/main" val="2940458783"/>
                  </a:ext>
                </a:extLst>
              </a:tr>
              <a:tr h="0">
                <a:tc>
                  <a:txBody>
                    <a:bodyPr/>
                    <a:lstStyle/>
                    <a:p>
                      <a:r>
                        <a:rPr lang="en-US" sz="950" dirty="0"/>
                        <a:t>Management company**</a:t>
                      </a:r>
                      <a:endParaRPr lang="lt-LT" sz="950" dirty="0"/>
                    </a:p>
                  </a:txBody>
                  <a:tcPr>
                    <a:lnB w="6350" cap="flat" cmpd="sng" algn="ctr">
                      <a:solidFill>
                        <a:schemeClr val="tx1"/>
                      </a:solidFill>
                      <a:prstDash val="solid"/>
                      <a:round/>
                      <a:headEnd type="none" w="med" len="med"/>
                      <a:tailEnd type="none" w="med" len="med"/>
                    </a:lnB>
                    <a:noFill/>
                  </a:tcPr>
                </a:tc>
                <a:tc>
                  <a:txBody>
                    <a:bodyPr/>
                    <a:lstStyle/>
                    <a:p>
                      <a:pPr algn="ctr" rtl="0"/>
                      <a:r>
                        <a:rPr lang="lt-LT" sz="950" b="0" i="0" u="none" strike="noStrike" dirty="0">
                          <a:latin typeface="Calibri"/>
                        </a:rPr>
                        <a:t>-</a:t>
                      </a:r>
                    </a:p>
                  </a:txBody>
                  <a:tcPr>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lt-LT" sz="950" b="0" i="0" u="none" strike="noStrike" dirty="0">
                          <a:latin typeface="Calibri"/>
                        </a:rPr>
                        <a:t>-</a:t>
                      </a:r>
                    </a:p>
                  </a:txBody>
                  <a:tcPr>
                    <a:lnB w="6350" cap="flat" cmpd="sng" algn="ctr">
                      <a:solidFill>
                        <a:schemeClr val="tx1"/>
                      </a:solidFill>
                      <a:prstDash val="solid"/>
                      <a:round/>
                      <a:headEnd type="none" w="med" len="med"/>
                      <a:tailEnd type="none" w="med" len="med"/>
                    </a:lnB>
                    <a:noFill/>
                  </a:tcPr>
                </a:tc>
                <a:tc>
                  <a:txBody>
                    <a:bodyPr/>
                    <a:lstStyle/>
                    <a:p>
                      <a:pPr algn="ctr" rtl="0"/>
                      <a:r>
                        <a:rPr lang="lt-LT" sz="950" b="0" i="0" u="none" strike="noStrike" dirty="0">
                          <a:latin typeface="Calibri"/>
                        </a:rPr>
                        <a:t>-</a:t>
                      </a:r>
                    </a:p>
                  </a:txBody>
                  <a:tcPr>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950" b="0" i="0" u="none" strike="noStrike" kern="1200" cap="none" spc="0" normalizeH="0" baseline="0" noProof="0" dirty="0">
                          <a:ln>
                            <a:noFill/>
                          </a:ln>
                          <a:solidFill>
                            <a:prstClr val="black"/>
                          </a:solidFill>
                          <a:effectLst/>
                          <a:uLnTx/>
                          <a:uFillTx/>
                          <a:latin typeface="+mn-lt"/>
                          <a:cs typeface="+mn-cs"/>
                        </a:rPr>
                        <a:t>54,03% (</a:t>
                      </a:r>
                      <a:r>
                        <a:rPr kumimoji="0" lang="en-US" sz="950" b="0" i="0" u="none" strike="noStrike" kern="1200" cap="none" spc="0" normalizeH="0" baseline="0" noProof="0" dirty="0">
                          <a:ln>
                            <a:noFill/>
                          </a:ln>
                          <a:solidFill>
                            <a:prstClr val="black"/>
                          </a:solidFill>
                          <a:effectLst/>
                          <a:uLnTx/>
                          <a:uFillTx/>
                          <a:latin typeface="+mn-lt"/>
                          <a:cs typeface="+mn-cs"/>
                        </a:rPr>
                        <a:t>directly</a:t>
                      </a:r>
                      <a:r>
                        <a:rPr kumimoji="0" lang="lt-LT" sz="950" b="0" i="0" u="none" strike="noStrike" kern="1200" cap="none" spc="0" normalizeH="0" baseline="0" noProof="0" dirty="0">
                          <a:ln>
                            <a:noFill/>
                          </a:ln>
                          <a:solidFill>
                            <a:prstClr val="black"/>
                          </a:solidFill>
                          <a:effectLst/>
                          <a:uLnTx/>
                          <a:uFillTx/>
                          <a:latin typeface="+mn-lt"/>
                          <a:cs typeface="+mn-cs"/>
                        </a:rPr>
                        <a:t>)</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454813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950" dirty="0"/>
                        <a:t>UAB SBA koncernas, </a:t>
                      </a:r>
                      <a:r>
                        <a:rPr lang="lt-LT" sz="950" dirty="0" err="1"/>
                        <a:t>company</a:t>
                      </a:r>
                      <a:r>
                        <a:rPr lang="lt-LT" sz="950" dirty="0"/>
                        <a:t> </a:t>
                      </a:r>
                      <a:r>
                        <a:rPr lang="en-US" sz="950" dirty="0"/>
                        <a:t>code </a:t>
                      </a:r>
                      <a:r>
                        <a:rPr lang="lt-LT" sz="950" dirty="0"/>
                        <a:t>132206739, Laisvės </a:t>
                      </a:r>
                      <a:r>
                        <a:rPr lang="en-US" sz="950" dirty="0"/>
                        <a:t>av</a:t>
                      </a:r>
                      <a:r>
                        <a:rPr lang="lt-LT" sz="950" dirty="0"/>
                        <a:t>. 3, LT-04215 Vilnius</a:t>
                      </a:r>
                      <a:endParaRPr lang="en-US" sz="950" dirty="0"/>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t>4,734,795</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t>EUR 4,734,795</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dirty="0"/>
                        <a:t>25.79%</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950" b="0" i="0" u="none" strike="noStrike" dirty="0">
                          <a:latin typeface="+mn-lt"/>
                        </a:rPr>
                        <a:t>25,79% (</a:t>
                      </a:r>
                      <a:r>
                        <a:rPr lang="en-US" sz="950" b="0" i="0" u="none" strike="noStrike" dirty="0">
                          <a:latin typeface="+mn-lt"/>
                        </a:rPr>
                        <a:t>directly</a:t>
                      </a:r>
                      <a:r>
                        <a:rPr lang="lt-LT" sz="950" b="0" i="0" u="none" strike="noStrike" dirty="0">
                          <a:latin typeface="+mn-lt"/>
                        </a:rPr>
                        <a:t>)****</a:t>
                      </a:r>
                      <a:endParaRPr lang="en-US" sz="950" dirty="0"/>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15932"/>
                  </a:ext>
                </a:extLst>
              </a:tr>
              <a:tr h="0">
                <a:tc>
                  <a:txBody>
                    <a:bodyPr/>
                    <a:lstStyle/>
                    <a:p>
                      <a:r>
                        <a:rPr lang="en-US" sz="950" kern="1200" baseline="0" noProof="0" dirty="0" err="1">
                          <a:solidFill>
                            <a:schemeClr val="tx1"/>
                          </a:solidFill>
                          <a:latin typeface="+mn-lt"/>
                          <a:ea typeface="+mn-ea"/>
                          <a:cs typeface="+mn-cs"/>
                        </a:rPr>
                        <a:t>Arūnas</a:t>
                      </a:r>
                      <a:r>
                        <a:rPr lang="en-US" sz="950" kern="1200" baseline="0" noProof="0" dirty="0">
                          <a:solidFill>
                            <a:schemeClr val="tx1"/>
                          </a:solidFill>
                          <a:latin typeface="+mn-lt"/>
                          <a:ea typeface="+mn-ea"/>
                          <a:cs typeface="+mn-cs"/>
                        </a:rPr>
                        <a:t> </a:t>
                      </a:r>
                      <a:r>
                        <a:rPr lang="en-US" sz="950" kern="1200" baseline="0" noProof="0" dirty="0" err="1">
                          <a:solidFill>
                            <a:schemeClr val="tx1"/>
                          </a:solidFill>
                          <a:latin typeface="+mn-lt"/>
                          <a:ea typeface="+mn-ea"/>
                          <a:cs typeface="+mn-cs"/>
                        </a:rPr>
                        <a:t>Martinkevičius</a:t>
                      </a:r>
                      <a:r>
                        <a:rPr lang="en-US" sz="950" kern="1200" baseline="0" noProof="0" dirty="0">
                          <a:solidFill>
                            <a:schemeClr val="tx1"/>
                          </a:solidFill>
                          <a:latin typeface="+mn-lt"/>
                          <a:ea typeface="+mn-ea"/>
                          <a:cs typeface="+mn-cs"/>
                        </a:rPr>
                        <a:t> (person holding 90% shares and 100  of voting rights in UAB SBA </a:t>
                      </a:r>
                      <a:r>
                        <a:rPr lang="en-US" sz="950" kern="1200" baseline="0" noProof="0" dirty="0" err="1">
                          <a:solidFill>
                            <a:schemeClr val="tx1"/>
                          </a:solidFill>
                          <a:latin typeface="+mn-lt"/>
                          <a:ea typeface="+mn-ea"/>
                          <a:cs typeface="+mn-cs"/>
                        </a:rPr>
                        <a:t>koncernas</a:t>
                      </a:r>
                      <a:r>
                        <a:rPr lang="en-US" sz="950" kern="1200" baseline="0" noProof="0" dirty="0">
                          <a:solidFill>
                            <a:schemeClr val="tx1"/>
                          </a:solidFill>
                          <a:latin typeface="+mn-lt"/>
                          <a:ea typeface="+mn-ea"/>
                          <a:cs typeface="+mn-cs"/>
                        </a:rPr>
                        <a:t>)</a:t>
                      </a:r>
                      <a:endParaRPr lang="en-US" sz="950" dirty="0"/>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a:r>
                        <a:rPr lang="lt-LT" sz="950" b="0" i="0" u="none" strike="noStrike" dirty="0">
                          <a:latin typeface="Calibri"/>
                        </a:rPr>
                        <a:t>-</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lt-LT" sz="950" b="0" i="0" u="none" strike="noStrike" dirty="0">
                          <a:latin typeface="Calibri"/>
                        </a:rPr>
                        <a:t>-</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a:r>
                        <a:rPr lang="lt-LT" sz="950" b="0" i="0" u="none" strike="noStrike" dirty="0">
                          <a:latin typeface="+mn-lt"/>
                        </a:rPr>
                        <a:t>25,79% (</a:t>
                      </a:r>
                      <a:r>
                        <a:rPr lang="en-US" sz="950" b="0" i="0" u="none" strike="noStrike" dirty="0">
                          <a:latin typeface="+mn-lt"/>
                        </a:rPr>
                        <a:t>indirectly</a:t>
                      </a:r>
                      <a:r>
                        <a:rPr lang="lt-LT" sz="950" b="0" i="0" u="none" strike="noStrike" dirty="0">
                          <a:latin typeface="+mn-lt"/>
                        </a:rPr>
                        <a:t>)</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a:r>
                        <a:rPr lang="lt-LT" sz="950" b="0" i="0" u="none" strike="noStrike" dirty="0">
                          <a:latin typeface="Calibri"/>
                        </a:rPr>
                        <a:t>25,79% (</a:t>
                      </a:r>
                      <a:r>
                        <a:rPr lang="en-US" sz="950" b="0" i="0" u="none" strike="noStrike" dirty="0">
                          <a:latin typeface="Calibri"/>
                        </a:rPr>
                        <a:t>indirectly</a:t>
                      </a:r>
                      <a:r>
                        <a:rPr lang="lt-LT" sz="950" b="0" i="0" u="none" strike="noStrike" dirty="0">
                          <a:latin typeface="Calibri"/>
                        </a:rPr>
                        <a:t>)</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3264821"/>
                  </a:ext>
                </a:extLst>
              </a:tr>
              <a:tr h="0">
                <a:tc>
                  <a:txBody>
                    <a:bodyPr/>
                    <a:lstStyle/>
                    <a:p>
                      <a:r>
                        <a:rPr lang="en-US" sz="950" dirty="0"/>
                        <a:t>Pension funds managed by UAB INVL Asset Management, company code126263073, </a:t>
                      </a:r>
                      <a:r>
                        <a:rPr lang="en-US" sz="950" dirty="0" err="1"/>
                        <a:t>Gynėjų</a:t>
                      </a:r>
                      <a:r>
                        <a:rPr lang="en-US" sz="950" dirty="0"/>
                        <a:t> str. 14, LT-01109 Vilnius</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950" dirty="0"/>
                        <a:t>3,705,369</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950" dirty="0"/>
                        <a:t>EUR 3,705,369</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950" dirty="0"/>
                        <a:t>20.18%</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950" b="0" i="0" u="none" strike="noStrike" dirty="0">
                          <a:latin typeface="+mn-lt"/>
                        </a:rPr>
                        <a:t>20,18% (</a:t>
                      </a:r>
                      <a:r>
                        <a:rPr lang="en-US" sz="950" b="0" i="0" u="none" strike="noStrike" dirty="0">
                          <a:latin typeface="+mn-lt"/>
                        </a:rPr>
                        <a:t>directly</a:t>
                      </a:r>
                      <a:r>
                        <a:rPr lang="lt-LT" sz="950" b="0" i="0" u="none" strike="noStrike" dirty="0">
                          <a:latin typeface="+mn-lt"/>
                        </a:rPr>
                        <a:t>)</a:t>
                      </a:r>
                      <a:r>
                        <a:rPr lang="en-US" sz="950" b="0" i="0" u="none" strike="noStrike" dirty="0">
                          <a:latin typeface="+mn-lt"/>
                        </a:rPr>
                        <a:t>****</a:t>
                      </a:r>
                      <a:r>
                        <a:rPr lang="lt-LT" sz="950" b="0" i="0" u="none" strike="noStrike" dirty="0">
                          <a:latin typeface="+mn-lt"/>
                        </a:rPr>
                        <a:t>*</a:t>
                      </a:r>
                      <a:endParaRPr lang="en-US" sz="950" dirty="0"/>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826659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950" kern="1200" baseline="0" noProof="0" dirty="0">
                          <a:solidFill>
                            <a:schemeClr val="tx1"/>
                          </a:solidFill>
                          <a:latin typeface="+mn-lt"/>
                          <a:ea typeface="+mn-ea"/>
                          <a:cs typeface="+mn-cs"/>
                        </a:rPr>
                        <a:t>UAB „Delta </a:t>
                      </a:r>
                      <a:r>
                        <a:rPr lang="lt-LT" sz="950" kern="1200" baseline="0" noProof="0" dirty="0" err="1">
                          <a:solidFill>
                            <a:schemeClr val="tx1"/>
                          </a:solidFill>
                          <a:latin typeface="+mn-lt"/>
                          <a:ea typeface="+mn-ea"/>
                          <a:cs typeface="+mn-cs"/>
                        </a:rPr>
                        <a:t>Investment</a:t>
                      </a:r>
                      <a:r>
                        <a:rPr lang="lt-LT" sz="950" kern="1200" baseline="0" noProof="0" dirty="0">
                          <a:solidFill>
                            <a:schemeClr val="tx1"/>
                          </a:solidFill>
                          <a:latin typeface="+mn-lt"/>
                          <a:ea typeface="+mn-ea"/>
                          <a:cs typeface="+mn-cs"/>
                        </a:rPr>
                        <a:t>“, </a:t>
                      </a:r>
                      <a:r>
                        <a:rPr lang="lt-LT" sz="950" kern="1200" baseline="0" noProof="0" dirty="0" err="1">
                          <a:solidFill>
                            <a:schemeClr val="tx1"/>
                          </a:solidFill>
                          <a:latin typeface="+mn-lt"/>
                          <a:ea typeface="+mn-ea"/>
                          <a:cs typeface="+mn-cs"/>
                        </a:rPr>
                        <a:t>company</a:t>
                      </a:r>
                      <a:r>
                        <a:rPr lang="lt-LT" sz="950" kern="1200" baseline="0" noProof="0" dirty="0">
                          <a:solidFill>
                            <a:schemeClr val="tx1"/>
                          </a:solidFill>
                          <a:latin typeface="+mn-lt"/>
                          <a:ea typeface="+mn-ea"/>
                          <a:cs typeface="+mn-cs"/>
                        </a:rPr>
                        <a:t> </a:t>
                      </a:r>
                      <a:r>
                        <a:rPr lang="en-US" sz="950" kern="1200" baseline="0" noProof="0" dirty="0">
                          <a:solidFill>
                            <a:schemeClr val="tx1"/>
                          </a:solidFill>
                          <a:latin typeface="+mn-lt"/>
                          <a:ea typeface="+mn-ea"/>
                          <a:cs typeface="+mn-cs"/>
                        </a:rPr>
                        <a:t>code</a:t>
                      </a:r>
                      <a:r>
                        <a:rPr lang="lt-LT" sz="950" kern="1200" baseline="0" noProof="0" dirty="0">
                          <a:solidFill>
                            <a:schemeClr val="tx1"/>
                          </a:solidFill>
                          <a:latin typeface="+mn-lt"/>
                          <a:ea typeface="+mn-ea"/>
                          <a:cs typeface="+mn-cs"/>
                        </a:rPr>
                        <a:t> 301585848, Jogailos </a:t>
                      </a:r>
                      <a:r>
                        <a:rPr lang="en-US" sz="950" kern="1200" baseline="0" noProof="0" dirty="0">
                          <a:solidFill>
                            <a:schemeClr val="tx1"/>
                          </a:solidFill>
                          <a:latin typeface="+mn-lt"/>
                          <a:ea typeface="+mn-ea"/>
                          <a:cs typeface="+mn-cs"/>
                        </a:rPr>
                        <a:t>str</a:t>
                      </a:r>
                      <a:r>
                        <a:rPr lang="lt-LT" sz="950" kern="1200" baseline="0" noProof="0" dirty="0">
                          <a:solidFill>
                            <a:schemeClr val="tx1"/>
                          </a:solidFill>
                          <a:latin typeface="+mn-lt"/>
                          <a:ea typeface="+mn-ea"/>
                          <a:cs typeface="+mn-cs"/>
                        </a:rPr>
                        <a:t>. 4, LT-01116 Vilnius</a:t>
                      </a:r>
                      <a:endParaRPr lang="en-US" sz="950" kern="1200" baseline="0" noProof="0" dirty="0">
                        <a:solidFill>
                          <a:schemeClr val="tx1"/>
                        </a:solidFill>
                        <a:latin typeface="+mn-lt"/>
                        <a:ea typeface="+mn-ea"/>
                        <a:cs typeface="+mn-cs"/>
                      </a:endParaRP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950" dirty="0"/>
                        <a:t>986,471</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950" dirty="0"/>
                        <a:t>EUR 986,471</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950" dirty="0"/>
                        <a:t>5.37%</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a:r>
                        <a:rPr lang="lt-LT" sz="950" b="0" i="0" u="none" strike="noStrike" dirty="0">
                          <a:latin typeface="Calibri"/>
                        </a:rPr>
                        <a:t>-</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6386129"/>
                  </a:ext>
                </a:extLst>
              </a:tr>
              <a:tr h="0">
                <a:tc>
                  <a:txBody>
                    <a:bodyPr/>
                    <a:lstStyle/>
                    <a:p>
                      <a:r>
                        <a:rPr lang="en-US" sz="950" dirty="0"/>
                        <a:t>Other shareholders***</a:t>
                      </a:r>
                    </a:p>
                  </a:txBody>
                  <a:tcP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0" i="0" u="none" strike="noStrike" dirty="0">
                          <a:latin typeface="Calibri"/>
                        </a:rPr>
                        <a:t>8 935 797</a:t>
                      </a:r>
                      <a:endParaRPr lang="lt-LT" sz="950" b="0" i="0" u="none" strike="noStrike" dirty="0">
                        <a:latin typeface="Calibri"/>
                      </a:endParaRPr>
                    </a:p>
                  </a:txBody>
                  <a:tcP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0" i="0" u="none" strike="noStrike" dirty="0">
                          <a:latin typeface="+mn-lt"/>
                        </a:rPr>
                        <a:t>8 935 797 EUR</a:t>
                      </a:r>
                      <a:endParaRPr lang="lt-LT" sz="950" b="0" i="0" u="none" strike="noStrike" dirty="0">
                        <a:latin typeface="Calibri"/>
                      </a:endParaRPr>
                    </a:p>
                  </a:txBody>
                  <a:tcP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50" b="0" i="0" u="none" strike="noStrike" dirty="0">
                          <a:latin typeface="Calibri"/>
                        </a:rPr>
                        <a:t>48,66%</a:t>
                      </a:r>
                      <a:endParaRPr lang="lt-LT" sz="950" b="0" i="0" u="none" strike="noStrike" dirty="0">
                        <a:latin typeface="Calibri"/>
                      </a:endParaRPr>
                    </a:p>
                  </a:txBody>
                  <a:tcP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lang="en-US" sz="950" b="0" i="0" u="none" strike="noStrike" dirty="0">
                          <a:latin typeface="Calibri"/>
                        </a:rPr>
                        <a:t>-</a:t>
                      </a:r>
                      <a:endParaRPr lang="lt-LT" sz="950" b="0" i="0" u="none" strike="noStrike" dirty="0">
                        <a:latin typeface="Calibri"/>
                      </a:endParaRPr>
                    </a:p>
                  </a:txBody>
                  <a:tcP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595106"/>
                  </a:ext>
                </a:extLst>
              </a:tr>
              <a:tr h="0">
                <a:tc>
                  <a:txBody>
                    <a:bodyPr/>
                    <a:lstStyle/>
                    <a:p>
                      <a:r>
                        <a:rPr lang="en-US" sz="950" b="1" dirty="0"/>
                        <a:t>TOTAL:</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950" b="1" dirty="0"/>
                        <a:t>18,362,432</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950" b="1" dirty="0"/>
                        <a:t>EUR 18,362,432</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950" b="1" dirty="0"/>
                        <a:t>100.00%</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rtl="0"/>
                      <a:r>
                        <a:rPr lang="en-US" sz="950" b="1" i="0" u="none" strike="noStrike" dirty="0">
                          <a:latin typeface="Calibri"/>
                        </a:rPr>
                        <a:t>100,00%</a:t>
                      </a:r>
                      <a:endParaRPr lang="lt-LT" sz="950" b="1" i="0" u="none" strike="noStrike" dirty="0">
                        <a:latin typeface="Calibri"/>
                      </a:endParaRP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429375"/>
                  </a:ext>
                </a:extLst>
              </a:tr>
            </a:tbl>
          </a:graphicData>
        </a:graphic>
      </p:graphicFrame>
      <p:graphicFrame>
        <p:nvGraphicFramePr>
          <p:cNvPr id="12" name="Table 2">
            <a:extLst>
              <a:ext uri="{FF2B5EF4-FFF2-40B4-BE49-F238E27FC236}">
                <a16:creationId xmlns:a16="http://schemas.microsoft.com/office/drawing/2014/main" id="{AC710BF3-39B2-4C37-8571-39F34FF1CEE9}"/>
              </a:ext>
            </a:extLst>
          </p:cNvPr>
          <p:cNvGraphicFramePr>
            <a:graphicFrameLocks noGrp="1"/>
          </p:cNvGraphicFramePr>
          <p:nvPr>
            <p:extLst>
              <p:ext uri="{D42A27DB-BD31-4B8C-83A1-F6EECF244321}">
                <p14:modId xmlns:p14="http://schemas.microsoft.com/office/powerpoint/2010/main" val="2012845139"/>
              </p:ext>
            </p:extLst>
          </p:nvPr>
        </p:nvGraphicFramePr>
        <p:xfrm>
          <a:off x="627407" y="4236407"/>
          <a:ext cx="11201664" cy="1235142"/>
        </p:xfrm>
        <a:graphic>
          <a:graphicData uri="http://schemas.openxmlformats.org/drawingml/2006/table">
            <a:tbl>
              <a:tblPr firstRow="1" bandRow="1">
                <a:tableStyleId>{5C22544A-7EE6-4342-B048-85BDC9FD1C3A}</a:tableStyleId>
              </a:tblPr>
              <a:tblGrid>
                <a:gridCol w="4215898">
                  <a:extLst>
                    <a:ext uri="{9D8B030D-6E8A-4147-A177-3AD203B41FA5}">
                      <a16:colId xmlns:a16="http://schemas.microsoft.com/office/drawing/2014/main" val="3692538948"/>
                    </a:ext>
                  </a:extLst>
                </a:gridCol>
                <a:gridCol w="1446963">
                  <a:extLst>
                    <a:ext uri="{9D8B030D-6E8A-4147-A177-3AD203B41FA5}">
                      <a16:colId xmlns:a16="http://schemas.microsoft.com/office/drawing/2014/main" val="3725553276"/>
                    </a:ext>
                  </a:extLst>
                </a:gridCol>
                <a:gridCol w="1045029">
                  <a:extLst>
                    <a:ext uri="{9D8B030D-6E8A-4147-A177-3AD203B41FA5}">
                      <a16:colId xmlns:a16="http://schemas.microsoft.com/office/drawing/2014/main" val="663830659"/>
                    </a:ext>
                  </a:extLst>
                </a:gridCol>
                <a:gridCol w="4493774">
                  <a:extLst>
                    <a:ext uri="{9D8B030D-6E8A-4147-A177-3AD203B41FA5}">
                      <a16:colId xmlns:a16="http://schemas.microsoft.com/office/drawing/2014/main" val="2439514589"/>
                    </a:ext>
                  </a:extLst>
                </a:gridCol>
              </a:tblGrid>
              <a:tr h="236571">
                <a:tc>
                  <a:txBody>
                    <a:bodyPr/>
                    <a:lstStyle/>
                    <a:p>
                      <a:r>
                        <a:rPr lang="en-US" sz="950" dirty="0"/>
                        <a:t>SHAREHOLDERS</a:t>
                      </a:r>
                    </a:p>
                  </a:txBody>
                  <a:tcPr>
                    <a:solidFill>
                      <a:srgbClr val="44546A"/>
                    </a:solidFill>
                  </a:tcPr>
                </a:tc>
                <a:tc>
                  <a:txBody>
                    <a:bodyPr/>
                    <a:lstStyle/>
                    <a:p>
                      <a:pPr algn="ctr"/>
                      <a:r>
                        <a:rPr lang="en-US" sz="950" dirty="0"/>
                        <a:t>NO OF SHARES OWNED</a:t>
                      </a:r>
                    </a:p>
                  </a:txBody>
                  <a:tcPr>
                    <a:solidFill>
                      <a:srgbClr val="44546A"/>
                    </a:solidFill>
                  </a:tcPr>
                </a:tc>
                <a:tc>
                  <a:txBody>
                    <a:bodyPr/>
                    <a:lstStyle/>
                    <a:p>
                      <a:pPr algn="ctr"/>
                      <a:r>
                        <a:rPr lang="en-US" sz="950" dirty="0"/>
                        <a:t>SHARE CAPITAL*</a:t>
                      </a:r>
                    </a:p>
                  </a:txBody>
                  <a:tcPr>
                    <a:solidFill>
                      <a:srgbClr val="44546A"/>
                    </a:solidFill>
                  </a:tcPr>
                </a:tc>
                <a:tc>
                  <a:txBody>
                    <a:bodyPr/>
                    <a:lstStyle/>
                    <a:p>
                      <a:pPr algn="ctr"/>
                      <a:r>
                        <a:rPr lang="en-US" sz="950" dirty="0"/>
                        <a:t>FINAL BENEFICIERY</a:t>
                      </a:r>
                    </a:p>
                  </a:txBody>
                  <a:tcPr>
                    <a:solidFill>
                      <a:srgbClr val="44546A"/>
                    </a:solidFill>
                  </a:tcPr>
                </a:tc>
                <a:extLst>
                  <a:ext uri="{0D108BD9-81ED-4DB2-BD59-A6C34878D82A}">
                    <a16:rowId xmlns:a16="http://schemas.microsoft.com/office/drawing/2014/main" val="2940458783"/>
                  </a:ext>
                </a:extLst>
              </a:tr>
              <a:tr h="1875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kern="1200" baseline="0" noProof="0" dirty="0">
                          <a:solidFill>
                            <a:schemeClr val="tx1"/>
                          </a:solidFill>
                          <a:latin typeface="+mn-lt"/>
                          <a:ea typeface="+mn-ea"/>
                          <a:cs typeface="+mn-cs"/>
                        </a:rPr>
                        <a:t>UAB SBA </a:t>
                      </a:r>
                      <a:r>
                        <a:rPr lang="en-US" sz="950" kern="1200" baseline="0" noProof="0" dirty="0" err="1">
                          <a:solidFill>
                            <a:schemeClr val="tx1"/>
                          </a:solidFill>
                          <a:latin typeface="+mn-lt"/>
                          <a:ea typeface="+mn-ea"/>
                          <a:cs typeface="+mn-cs"/>
                        </a:rPr>
                        <a:t>koncernas</a:t>
                      </a:r>
                      <a:r>
                        <a:rPr lang="en-US" sz="950" kern="1200" baseline="0" noProof="0" dirty="0">
                          <a:solidFill>
                            <a:schemeClr val="tx1"/>
                          </a:solidFill>
                          <a:latin typeface="+mn-lt"/>
                          <a:ea typeface="+mn-ea"/>
                          <a:cs typeface="+mn-cs"/>
                        </a:rPr>
                        <a:t>, company </a:t>
                      </a:r>
                      <a:r>
                        <a:rPr lang="lt-LT" sz="950" kern="1200" baseline="0" noProof="0" dirty="0" err="1">
                          <a:solidFill>
                            <a:schemeClr val="tx1"/>
                          </a:solidFill>
                          <a:latin typeface="+mn-lt"/>
                          <a:ea typeface="+mn-ea"/>
                          <a:cs typeface="+mn-cs"/>
                        </a:rPr>
                        <a:t>code</a:t>
                      </a:r>
                      <a:r>
                        <a:rPr lang="en-US" sz="950" kern="1200" baseline="0" noProof="0" dirty="0">
                          <a:solidFill>
                            <a:schemeClr val="tx1"/>
                          </a:solidFill>
                          <a:latin typeface="+mn-lt"/>
                          <a:ea typeface="+mn-ea"/>
                          <a:cs typeface="+mn-cs"/>
                        </a:rPr>
                        <a:t> 132206739, </a:t>
                      </a:r>
                      <a:r>
                        <a:rPr lang="en-US" sz="950" kern="1200" baseline="0" noProof="0" dirty="0" err="1">
                          <a:solidFill>
                            <a:schemeClr val="tx1"/>
                          </a:solidFill>
                          <a:latin typeface="+mn-lt"/>
                          <a:ea typeface="+mn-ea"/>
                          <a:cs typeface="+mn-cs"/>
                        </a:rPr>
                        <a:t>Laisvės</a:t>
                      </a:r>
                      <a:r>
                        <a:rPr lang="en-US" sz="950" kern="1200" baseline="0" noProof="0" dirty="0">
                          <a:solidFill>
                            <a:schemeClr val="tx1"/>
                          </a:solidFill>
                          <a:latin typeface="+mn-lt"/>
                          <a:ea typeface="+mn-ea"/>
                          <a:cs typeface="+mn-cs"/>
                        </a:rPr>
                        <a:t> av. 3, LT-04215 Vilnius</a:t>
                      </a:r>
                    </a:p>
                  </a:txBody>
                  <a:tcPr anchor="ctr">
                    <a:lnB w="6350" cap="flat" cmpd="sng" algn="ctr">
                      <a:solidFill>
                        <a:schemeClr val="tx1"/>
                      </a:solidFill>
                      <a:prstDash val="solid"/>
                      <a:round/>
                      <a:headEnd type="none" w="med" len="med"/>
                      <a:tailEnd type="none" w="med" len="med"/>
                    </a:lnB>
                    <a:noFill/>
                  </a:tcPr>
                </a:tc>
                <a:tc>
                  <a:txBody>
                    <a:bodyPr/>
                    <a:lstStyle/>
                    <a:p>
                      <a:pPr algn="ctr"/>
                      <a:r>
                        <a:rPr lang="en-US" sz="950" dirty="0"/>
                        <a:t>260,000</a:t>
                      </a:r>
                    </a:p>
                  </a:txBody>
                  <a:tcPr>
                    <a:lnB w="6350" cap="flat" cmpd="sng" algn="ctr">
                      <a:solidFill>
                        <a:schemeClr val="tx1"/>
                      </a:solidFill>
                      <a:prstDash val="solid"/>
                      <a:round/>
                      <a:headEnd type="none" w="med" len="med"/>
                      <a:tailEnd type="none" w="med" len="med"/>
                    </a:lnB>
                    <a:noFill/>
                  </a:tcPr>
                </a:tc>
                <a:tc>
                  <a:txBody>
                    <a:bodyPr/>
                    <a:lstStyle/>
                    <a:p>
                      <a:pPr algn="ctr"/>
                      <a:r>
                        <a:rPr lang="en-US" sz="950" dirty="0"/>
                        <a:t>70.00%</a:t>
                      </a:r>
                    </a:p>
                  </a:txBody>
                  <a:tcPr>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lt-LT" sz="950" b="0" i="0" u="none" strike="noStrike" kern="1200" baseline="0" noProof="0" dirty="0">
                          <a:solidFill>
                            <a:srgbClr val="000000"/>
                          </a:solidFill>
                          <a:latin typeface="+mn-lt"/>
                          <a:ea typeface="+mn-ea"/>
                          <a:cs typeface="+mn-cs"/>
                        </a:rPr>
                        <a:t>90% </a:t>
                      </a:r>
                      <a:r>
                        <a:rPr lang="en-GB" sz="950" b="0" i="0" u="none" strike="noStrike" kern="1200" baseline="0" noProof="0" dirty="0">
                          <a:solidFill>
                            <a:srgbClr val="000000"/>
                          </a:solidFill>
                          <a:latin typeface="+mn-lt"/>
                          <a:ea typeface="+mn-ea"/>
                          <a:cs typeface="+mn-cs"/>
                        </a:rPr>
                        <a:t>of </a:t>
                      </a:r>
                      <a:r>
                        <a:rPr lang="en-US" sz="950" b="0" i="0" u="none" strike="noStrike" kern="1200" baseline="0" noProof="0" dirty="0">
                          <a:solidFill>
                            <a:srgbClr val="000000"/>
                          </a:solidFill>
                          <a:latin typeface="+mn-lt"/>
                          <a:ea typeface="+mn-ea"/>
                          <a:cs typeface="+mn-cs"/>
                        </a:rPr>
                        <a:t>UAB </a:t>
                      </a:r>
                      <a:r>
                        <a:rPr lang="lt-LT" sz="950" b="0" i="0" u="none" strike="noStrike" kern="1200" baseline="0" noProof="0" dirty="0">
                          <a:solidFill>
                            <a:srgbClr val="000000"/>
                          </a:solidFill>
                          <a:latin typeface="+mn-lt"/>
                          <a:ea typeface="+mn-ea"/>
                          <a:cs typeface="+mn-cs"/>
                        </a:rPr>
                        <a:t>„SBA koncernas“ </a:t>
                      </a:r>
                      <a:r>
                        <a:rPr lang="en-GB" sz="950" b="0" i="0" u="none" strike="noStrike" kern="1200" baseline="0" noProof="0" dirty="0">
                          <a:solidFill>
                            <a:srgbClr val="000000"/>
                          </a:solidFill>
                          <a:latin typeface="+mn-lt"/>
                          <a:ea typeface="+mn-ea"/>
                          <a:cs typeface="+mn-cs"/>
                        </a:rPr>
                        <a:t>shares belong to </a:t>
                      </a:r>
                      <a:r>
                        <a:rPr lang="lt-LT" sz="950" b="0" i="0" u="none" strike="noStrike" kern="1200" baseline="0" noProof="0" dirty="0">
                          <a:solidFill>
                            <a:srgbClr val="000000"/>
                          </a:solidFill>
                          <a:latin typeface="+mn-lt"/>
                          <a:ea typeface="+mn-ea"/>
                          <a:cs typeface="+mn-cs"/>
                        </a:rPr>
                        <a:t>Arūnas</a:t>
                      </a:r>
                      <a:r>
                        <a:rPr lang="en-GB" sz="950" b="0" i="0" u="none" strike="noStrike" kern="1200" baseline="0" noProof="0" dirty="0">
                          <a:solidFill>
                            <a:srgbClr val="000000"/>
                          </a:solidFill>
                          <a:latin typeface="+mn-lt"/>
                          <a:ea typeface="+mn-ea"/>
                          <a:cs typeface="+mn-cs"/>
                        </a:rPr>
                        <a:t> </a:t>
                      </a:r>
                      <a:r>
                        <a:rPr lang="en-US" sz="950" kern="1200" baseline="0" noProof="0" dirty="0" err="1">
                          <a:solidFill>
                            <a:schemeClr val="tx1"/>
                          </a:solidFill>
                          <a:latin typeface="+mn-lt"/>
                          <a:ea typeface="+mn-ea"/>
                          <a:cs typeface="+mn-cs"/>
                        </a:rPr>
                        <a:t>Martinkevičius</a:t>
                      </a:r>
                      <a:r>
                        <a:rPr lang="en-US" sz="950" kern="1200" baseline="0" noProof="0" dirty="0">
                          <a:solidFill>
                            <a:schemeClr val="tx1"/>
                          </a:solidFill>
                          <a:latin typeface="+mn-lt"/>
                          <a:ea typeface="+mn-ea"/>
                          <a:cs typeface="+mn-cs"/>
                        </a:rPr>
                        <a:t> </a:t>
                      </a:r>
                      <a:r>
                        <a:rPr lang="lt-LT" sz="950" b="0" i="0" u="none" strike="noStrike" dirty="0">
                          <a:latin typeface="+mn-lt"/>
                        </a:rPr>
                        <a:t>(100% </a:t>
                      </a:r>
                      <a:r>
                        <a:rPr lang="en-GB" sz="950" b="0" i="0" u="none" strike="noStrike" dirty="0">
                          <a:latin typeface="+mn-lt"/>
                        </a:rPr>
                        <a:t>vote rights</a:t>
                      </a:r>
                      <a:r>
                        <a:rPr lang="lt-LT" sz="950" b="0" i="0" u="none" strike="noStrike" dirty="0">
                          <a:latin typeface="+mn-lt"/>
                        </a:rPr>
                        <a:t>)</a:t>
                      </a:r>
                    </a:p>
                    <a:p>
                      <a:pPr marL="0" marR="0" lvl="0" indent="0" algn="ctr" defTabSz="914400" rtl="0" eaLnBrk="1" fontAlgn="auto" latinLnBrk="0" hangingPunct="1">
                        <a:lnSpc>
                          <a:spcPct val="100000"/>
                        </a:lnSpc>
                        <a:spcBef>
                          <a:spcPct val="0"/>
                        </a:spcBef>
                        <a:spcAft>
                          <a:spcPct val="0"/>
                        </a:spcAft>
                        <a:buClrTx/>
                        <a:buSzTx/>
                        <a:buFontTx/>
                        <a:buNone/>
                        <a:defRPr/>
                      </a:pPr>
                      <a:r>
                        <a:rPr lang="lt-LT" sz="950" b="0" i="0" u="none" strike="noStrike" kern="1200" baseline="0" noProof="0" dirty="0">
                          <a:solidFill>
                            <a:srgbClr val="000000"/>
                          </a:solidFill>
                          <a:latin typeface="+mn-lt"/>
                          <a:ea typeface="+mn-ea"/>
                          <a:cs typeface="+mn-cs"/>
                        </a:rPr>
                        <a:t>10%</a:t>
                      </a:r>
                      <a:r>
                        <a:rPr lang="en-GB" sz="950" b="0" i="0" u="none" strike="noStrike" kern="1200" baseline="0" noProof="0" dirty="0">
                          <a:solidFill>
                            <a:srgbClr val="000000"/>
                          </a:solidFill>
                          <a:latin typeface="+mn-lt"/>
                          <a:ea typeface="+mn-ea"/>
                          <a:cs typeface="+mn-cs"/>
                        </a:rPr>
                        <a:t> of</a:t>
                      </a:r>
                      <a:r>
                        <a:rPr lang="lt-LT" sz="950" b="0" i="0" u="none" strike="noStrike" kern="1200" baseline="0" noProof="0" dirty="0">
                          <a:solidFill>
                            <a:srgbClr val="000000"/>
                          </a:solidFill>
                          <a:latin typeface="+mn-lt"/>
                          <a:ea typeface="+mn-ea"/>
                          <a:cs typeface="+mn-cs"/>
                        </a:rPr>
                        <a:t> UAB „SBA koncernas“ </a:t>
                      </a:r>
                      <a:r>
                        <a:rPr lang="en-GB" sz="950" b="0" i="0" u="none" strike="noStrike" kern="1200" baseline="0" noProof="0" dirty="0">
                          <a:solidFill>
                            <a:srgbClr val="000000"/>
                          </a:solidFill>
                          <a:latin typeface="+mn-lt"/>
                          <a:ea typeface="+mn-ea"/>
                          <a:cs typeface="+mn-cs"/>
                        </a:rPr>
                        <a:t>shares belong to </a:t>
                      </a:r>
                      <a:r>
                        <a:rPr lang="lt-LT" sz="950" b="0" i="0" u="none" strike="noStrike" kern="1200" baseline="0" noProof="0" dirty="0">
                          <a:solidFill>
                            <a:srgbClr val="000000"/>
                          </a:solidFill>
                          <a:latin typeface="+mn-lt"/>
                          <a:ea typeface="+mn-ea"/>
                          <a:cs typeface="+mn-cs"/>
                        </a:rPr>
                        <a:t>UAB „SBA koncernas“ </a:t>
                      </a:r>
                      <a:r>
                        <a:rPr lang="en-GB" sz="950" b="0" i="0" u="none" strike="noStrike" kern="1200" baseline="0" noProof="0" dirty="0">
                          <a:solidFill>
                            <a:srgbClr val="000000"/>
                          </a:solidFill>
                          <a:latin typeface="+mn-lt"/>
                          <a:ea typeface="+mn-ea"/>
                          <a:cs typeface="+mn-cs"/>
                        </a:rPr>
                        <a:t>(own shares</a:t>
                      </a:r>
                      <a:r>
                        <a:rPr lang="lt-LT" sz="950" b="0" i="0" u="none" strike="noStrike" kern="1200" baseline="0" noProof="0" dirty="0">
                          <a:solidFill>
                            <a:srgbClr val="000000"/>
                          </a:solidFill>
                          <a:latin typeface="+mn-lt"/>
                          <a:ea typeface="+mn-ea"/>
                          <a:cs typeface="+mn-cs"/>
                        </a:rPr>
                        <a:t>) </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4548130"/>
                  </a:ext>
                </a:extLst>
              </a:tr>
              <a:tr h="236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kern="1200" baseline="0" noProof="0" dirty="0">
                          <a:solidFill>
                            <a:schemeClr val="tx1"/>
                          </a:solidFill>
                          <a:latin typeface="+mn-lt"/>
                          <a:ea typeface="+mn-ea"/>
                          <a:cs typeface="+mn-cs"/>
                        </a:rPr>
                        <a:t>UAB Fox Holdings, company </a:t>
                      </a:r>
                      <a:r>
                        <a:rPr lang="lt-LT" sz="950" kern="1200" baseline="0" noProof="0" dirty="0" err="1">
                          <a:solidFill>
                            <a:schemeClr val="tx1"/>
                          </a:solidFill>
                          <a:latin typeface="+mn-lt"/>
                          <a:ea typeface="+mn-ea"/>
                          <a:cs typeface="+mn-cs"/>
                        </a:rPr>
                        <a:t>code</a:t>
                      </a:r>
                      <a:r>
                        <a:rPr lang="en-US" sz="950" kern="1200" baseline="0" noProof="0" dirty="0">
                          <a:solidFill>
                            <a:schemeClr val="tx1"/>
                          </a:solidFill>
                          <a:latin typeface="+mn-lt"/>
                          <a:ea typeface="+mn-ea"/>
                          <a:cs typeface="+mn-cs"/>
                        </a:rPr>
                        <a:t> 303016870, </a:t>
                      </a:r>
                      <a:r>
                        <a:rPr lang="en-US" sz="950" kern="1200" baseline="0" noProof="0" dirty="0" err="1">
                          <a:solidFill>
                            <a:schemeClr val="tx1"/>
                          </a:solidFill>
                          <a:latin typeface="+mn-lt"/>
                          <a:ea typeface="+mn-ea"/>
                          <a:cs typeface="+mn-cs"/>
                        </a:rPr>
                        <a:t>Šaulio</a:t>
                      </a:r>
                      <a:r>
                        <a:rPr lang="en-US" sz="950" kern="1200" baseline="0" noProof="0" dirty="0">
                          <a:solidFill>
                            <a:schemeClr val="tx1"/>
                          </a:solidFill>
                          <a:latin typeface="+mn-lt"/>
                          <a:ea typeface="+mn-ea"/>
                          <a:cs typeface="+mn-cs"/>
                        </a:rPr>
                        <a:t> str. 97, </a:t>
                      </a:r>
                      <a:r>
                        <a:rPr lang="en-US" sz="950" kern="1200" baseline="0" noProof="0" dirty="0" err="1">
                          <a:solidFill>
                            <a:schemeClr val="tx1"/>
                          </a:solidFill>
                          <a:latin typeface="+mn-lt"/>
                          <a:ea typeface="+mn-ea"/>
                          <a:cs typeface="+mn-cs"/>
                        </a:rPr>
                        <a:t>Bajorai</a:t>
                      </a:r>
                      <a:r>
                        <a:rPr lang="en-US" sz="950" kern="1200" baseline="0" noProof="0" dirty="0">
                          <a:solidFill>
                            <a:schemeClr val="tx1"/>
                          </a:solidFill>
                          <a:latin typeface="+mn-lt"/>
                          <a:ea typeface="+mn-ea"/>
                          <a:cs typeface="+mn-cs"/>
                        </a:rPr>
                        <a:t>, LT-14189 Vilniaus r.</a:t>
                      </a:r>
                    </a:p>
                  </a:txBody>
                  <a:tcP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50" dirty="0"/>
                        <a:t>65,000</a:t>
                      </a:r>
                    </a:p>
                  </a:txBody>
                  <a:tcP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950" dirty="0"/>
                        <a:t>30.00%</a:t>
                      </a:r>
                    </a:p>
                  </a:txBody>
                  <a:tcP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en-US" sz="950" b="0" i="0" u="none" strike="noStrike" kern="1200" baseline="0" noProof="0" dirty="0">
                          <a:solidFill>
                            <a:srgbClr val="000000"/>
                          </a:solidFill>
                          <a:latin typeface="+mn-lt"/>
                          <a:ea typeface="+mn-ea"/>
                          <a:cs typeface="+mn-cs"/>
                        </a:rPr>
                        <a:t>100 % of</a:t>
                      </a:r>
                      <a:r>
                        <a:rPr lang="lt-LT" sz="950" b="0" i="0" u="none" strike="noStrike" kern="1200" baseline="0" noProof="0" dirty="0">
                          <a:solidFill>
                            <a:srgbClr val="000000"/>
                          </a:solidFill>
                          <a:latin typeface="+mn-lt"/>
                          <a:ea typeface="+mn-ea"/>
                          <a:cs typeface="+mn-cs"/>
                        </a:rPr>
                        <a:t> UAB „</a:t>
                      </a:r>
                      <a:r>
                        <a:rPr lang="lt-LT" sz="950" b="0" i="0" u="none" strike="noStrike" kern="1200" baseline="0" noProof="0" dirty="0" err="1">
                          <a:solidFill>
                            <a:srgbClr val="000000"/>
                          </a:solidFill>
                          <a:latin typeface="+mn-lt"/>
                          <a:ea typeface="+mn-ea"/>
                          <a:cs typeface="+mn-cs"/>
                        </a:rPr>
                        <a:t>Fox</a:t>
                      </a:r>
                      <a:r>
                        <a:rPr lang="lt-LT" sz="950" b="0" i="0" u="none" strike="noStrike" kern="1200" baseline="0" noProof="0" dirty="0">
                          <a:solidFill>
                            <a:srgbClr val="000000"/>
                          </a:solidFill>
                          <a:latin typeface="+mn-lt"/>
                          <a:ea typeface="+mn-ea"/>
                          <a:cs typeface="+mn-cs"/>
                        </a:rPr>
                        <a:t> </a:t>
                      </a:r>
                      <a:r>
                        <a:rPr lang="lt-LT" sz="950" b="0" i="0" u="none" strike="noStrike" kern="1200" baseline="0" noProof="0" dirty="0" err="1">
                          <a:solidFill>
                            <a:srgbClr val="000000"/>
                          </a:solidFill>
                          <a:latin typeface="+mn-lt"/>
                          <a:ea typeface="+mn-ea"/>
                          <a:cs typeface="+mn-cs"/>
                        </a:rPr>
                        <a:t>Holdings</a:t>
                      </a:r>
                      <a:r>
                        <a:rPr lang="lt-LT" sz="950" b="0" i="0" u="none" strike="noStrike" kern="1200" baseline="0" noProof="0" dirty="0">
                          <a:solidFill>
                            <a:srgbClr val="000000"/>
                          </a:solidFill>
                          <a:latin typeface="+mn-lt"/>
                          <a:ea typeface="+mn-ea"/>
                          <a:cs typeface="+mn-cs"/>
                        </a:rPr>
                        <a:t>“ </a:t>
                      </a:r>
                      <a:r>
                        <a:rPr lang="en-GB" sz="950" b="0" i="0" u="none" strike="noStrike" kern="1200" baseline="0" noProof="0" dirty="0">
                          <a:solidFill>
                            <a:srgbClr val="000000"/>
                          </a:solidFill>
                          <a:latin typeface="+mn-lt"/>
                          <a:ea typeface="+mn-ea"/>
                          <a:cs typeface="+mn-cs"/>
                        </a:rPr>
                        <a:t>shares belong to A</a:t>
                      </a:r>
                      <a:r>
                        <a:rPr lang="lt-LT" sz="950" b="0" i="0" u="none" strike="noStrike" kern="1200" baseline="0" noProof="0" dirty="0" err="1">
                          <a:solidFill>
                            <a:srgbClr val="000000"/>
                          </a:solidFill>
                          <a:latin typeface="+mn-lt"/>
                          <a:ea typeface="+mn-ea"/>
                          <a:cs typeface="+mn-cs"/>
                        </a:rPr>
                        <a:t>ndrius</a:t>
                      </a:r>
                      <a:r>
                        <a:rPr lang="lt-LT" sz="950" b="0" i="0" u="none" strike="noStrike" kern="1200" baseline="0" noProof="0" dirty="0">
                          <a:solidFill>
                            <a:srgbClr val="000000"/>
                          </a:solidFill>
                          <a:latin typeface="+mn-lt"/>
                          <a:ea typeface="+mn-ea"/>
                          <a:cs typeface="+mn-cs"/>
                        </a:rPr>
                        <a:t> </a:t>
                      </a:r>
                      <a:r>
                        <a:rPr lang="lt-LT" sz="950" b="0" i="0" u="none" strike="noStrike" kern="1200" baseline="0" noProof="0" dirty="0" err="1">
                          <a:solidFill>
                            <a:srgbClr val="000000"/>
                          </a:solidFill>
                          <a:latin typeface="+mn-lt"/>
                          <a:ea typeface="+mn-ea"/>
                          <a:cs typeface="+mn-cs"/>
                        </a:rPr>
                        <a:t>Barštys</a:t>
                      </a:r>
                      <a:endParaRPr lang="lt-LT" sz="950" b="0" i="0" u="none" strike="sngStrike" kern="1200" baseline="0" noProof="0" dirty="0">
                        <a:solidFill>
                          <a:srgbClr val="000000"/>
                        </a:solidFill>
                        <a:latin typeface="+mn-lt"/>
                        <a:ea typeface="+mn-ea"/>
                        <a:cs typeface="+mn-cs"/>
                      </a:endParaRPr>
                    </a:p>
                  </a:txBody>
                  <a:tcP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8266597"/>
                  </a:ext>
                </a:extLst>
              </a:tr>
              <a:tr h="236571">
                <a:tc>
                  <a:txBody>
                    <a:bodyPr/>
                    <a:lstStyle/>
                    <a:p>
                      <a:r>
                        <a:rPr lang="en-US" sz="950" b="1" dirty="0"/>
                        <a:t>TOTAL:</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950" b="1" dirty="0"/>
                        <a:t>325,000</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950" b="1" dirty="0"/>
                        <a:t>100.00%</a:t>
                      </a:r>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950" b="1" dirty="0"/>
                    </a:p>
                  </a:txBody>
                  <a:tcP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4429375"/>
                  </a:ext>
                </a:extLst>
              </a:tr>
            </a:tbl>
          </a:graphicData>
        </a:graphic>
      </p:graphicFrame>
      <p:sp>
        <p:nvSpPr>
          <p:cNvPr id="14" name="TextBox 13">
            <a:extLst>
              <a:ext uri="{FF2B5EF4-FFF2-40B4-BE49-F238E27FC236}">
                <a16:creationId xmlns:a16="http://schemas.microsoft.com/office/drawing/2014/main" id="{93C777E2-1D42-44D6-A9F6-D81F33FC6834}"/>
              </a:ext>
            </a:extLst>
          </p:cNvPr>
          <p:cNvSpPr txBox="1"/>
          <p:nvPr/>
        </p:nvSpPr>
        <p:spPr>
          <a:xfrm>
            <a:off x="627407" y="5471549"/>
            <a:ext cx="10703045" cy="1507980"/>
          </a:xfrm>
          <a:prstGeom prst="rect">
            <a:avLst/>
          </a:prstGeom>
          <a:noFill/>
        </p:spPr>
        <p:txBody>
          <a:bodyPr wrap="square" lIns="0" tIns="60898" rIns="121806" bIns="60898" rtlCol="0">
            <a:spAutoFit/>
          </a:bodyPr>
          <a:lstStyle/>
          <a:p>
            <a:pPr defTabSz="913573"/>
            <a:r>
              <a:rPr lang="en-US" sz="900" dirty="0">
                <a:solidFill>
                  <a:schemeClr val="bg1">
                    <a:lumMod val="50000"/>
                  </a:schemeClr>
                </a:solidFill>
              </a:rPr>
              <a:t>* As of September 15, 2020</a:t>
            </a:r>
          </a:p>
          <a:p>
            <a:pPr defTabSz="913573"/>
            <a:r>
              <a:rPr lang="en-US" sz="900" dirty="0">
                <a:solidFill>
                  <a:schemeClr val="bg1">
                    <a:lumMod val="50000"/>
                  </a:schemeClr>
                </a:solidFill>
              </a:rPr>
              <a:t>** </a:t>
            </a:r>
            <a:r>
              <a:rPr lang="en-US" sz="900" dirty="0">
                <a:solidFill>
                  <a:srgbClr val="808080"/>
                </a:solidFill>
              </a:rPr>
              <a:t>Some of Issuer’s shareholders have transferred their voting rights to the Management company by entering into voting rights transfer agreement, therefore the Management company in the Issuer‘s general shareholders meeting has 54,03% of voting rights. UAB SBA </a:t>
            </a:r>
            <a:r>
              <a:rPr lang="en-US" sz="900" dirty="0" err="1">
                <a:solidFill>
                  <a:srgbClr val="808080"/>
                </a:solidFill>
              </a:rPr>
              <a:t>Koncernas</a:t>
            </a:r>
            <a:r>
              <a:rPr lang="en-US" sz="900" dirty="0">
                <a:solidFill>
                  <a:srgbClr val="808080"/>
                </a:solidFill>
              </a:rPr>
              <a:t> voting rights have not been transfer</a:t>
            </a:r>
            <a:r>
              <a:rPr lang="lt-LT" sz="900" dirty="0">
                <a:solidFill>
                  <a:srgbClr val="808080"/>
                </a:solidFill>
              </a:rPr>
              <a:t>r</a:t>
            </a:r>
            <a:r>
              <a:rPr lang="en-US" sz="900" dirty="0">
                <a:solidFill>
                  <a:srgbClr val="808080"/>
                </a:solidFill>
              </a:rPr>
              <a:t>ed.</a:t>
            </a:r>
            <a:endParaRPr lang="en-US" sz="900" dirty="0">
              <a:solidFill>
                <a:schemeClr val="bg1">
                  <a:lumMod val="50000"/>
                </a:schemeClr>
              </a:solidFill>
            </a:endParaRPr>
          </a:p>
          <a:p>
            <a:pPr defTabSz="913573"/>
            <a:r>
              <a:rPr lang="en-US" sz="900" dirty="0">
                <a:solidFill>
                  <a:schemeClr val="bg1">
                    <a:lumMod val="50000"/>
                  </a:schemeClr>
                </a:solidFill>
              </a:rPr>
              <a:t>**</a:t>
            </a:r>
            <a:r>
              <a:rPr lang="lt-LT" sz="900" dirty="0">
                <a:solidFill>
                  <a:schemeClr val="bg1">
                    <a:lumMod val="50000"/>
                  </a:schemeClr>
                </a:solidFill>
              </a:rPr>
              <a:t>*</a:t>
            </a:r>
            <a:r>
              <a:rPr lang="en-US" sz="900" dirty="0">
                <a:solidFill>
                  <a:schemeClr val="bg1">
                    <a:lumMod val="50000"/>
                  </a:schemeClr>
                </a:solidFill>
              </a:rPr>
              <a:t>There are no other shareholders, acting together or separately, whose capital share owned is more than 5 per cent.</a:t>
            </a:r>
            <a:endParaRPr lang="lt-LT" sz="900" dirty="0">
              <a:solidFill>
                <a:schemeClr val="bg1">
                  <a:lumMod val="50000"/>
                </a:schemeClr>
              </a:solidFill>
            </a:endParaRPr>
          </a:p>
          <a:p>
            <a:pPr defTabSz="913573"/>
            <a:r>
              <a:rPr lang="en-US" sz="900" dirty="0">
                <a:solidFill>
                  <a:schemeClr val="bg1">
                    <a:lumMod val="50000"/>
                  </a:schemeClr>
                </a:solidFill>
              </a:rPr>
              <a:t>**** Notably, the Management company and UAB SBA </a:t>
            </a:r>
            <a:r>
              <a:rPr lang="en-US" sz="900" dirty="0" err="1">
                <a:solidFill>
                  <a:schemeClr val="bg1">
                    <a:lumMod val="50000"/>
                  </a:schemeClr>
                </a:solidFill>
              </a:rPr>
              <a:t>koncernas</a:t>
            </a:r>
            <a:r>
              <a:rPr lang="en-US" sz="900" dirty="0">
                <a:solidFill>
                  <a:schemeClr val="bg1">
                    <a:lumMod val="50000"/>
                  </a:schemeClr>
                </a:solidFill>
              </a:rPr>
              <a:t> vote independently at the Issuer‘s general meeting of shareholders, therefore these persons are not considered to be acting together and their voting rights are not aggregated.</a:t>
            </a:r>
            <a:endParaRPr lang="lt-LT" sz="900" dirty="0">
              <a:solidFill>
                <a:schemeClr val="bg1">
                  <a:lumMod val="50000"/>
                </a:schemeClr>
              </a:solidFill>
            </a:endParaRPr>
          </a:p>
          <a:p>
            <a:pPr defTabSz="913573"/>
            <a:r>
              <a:rPr lang="en-US" sz="900" dirty="0">
                <a:solidFill>
                  <a:schemeClr val="bg1">
                    <a:lumMod val="50000"/>
                  </a:schemeClr>
                </a:solidFill>
              </a:rPr>
              <a:t>***** UAB INVL Asset Management, acting on behalf of investment funds holding 20.18% of the Issuer's shares and voting rights, has entered into the voting rights transfer agreement with the Management Company, however UAB INVL Asset Management retains voting rights on the most important issues, i.e. change of the management company, change of the agreement with the management company, extension of the term of activity, liquidation, restructuring, reorganization, amendment of the articles of association).</a:t>
            </a:r>
          </a:p>
          <a:p>
            <a:pPr defTabSz="913573"/>
            <a:endParaRPr lang="en-US" sz="900" dirty="0">
              <a:solidFill>
                <a:schemeClr val="bg1">
                  <a:lumMod val="50000"/>
                </a:schemeClr>
              </a:solidFill>
            </a:endParaRPr>
          </a:p>
        </p:txBody>
      </p:sp>
    </p:spTree>
    <p:extLst>
      <p:ext uri="{BB962C8B-B14F-4D97-AF65-F5344CB8AC3E}">
        <p14:creationId xmlns:p14="http://schemas.microsoft.com/office/powerpoint/2010/main" val="1001497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0151B2C4-2444-4E3F-8C5F-490CBDC23E4B}"/>
              </a:ext>
            </a:extLst>
          </p:cNvPr>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B0FFA36-6090-4891-A425-CF012D6F7773}"/>
              </a:ext>
            </a:extLst>
          </p:cNvPr>
          <p:cNvSpPr/>
          <p:nvPr/>
        </p:nvSpPr>
        <p:spPr>
          <a:xfrm>
            <a:off x="0" y="-1"/>
            <a:ext cx="2530549" cy="1201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28">
            <a:extLst>
              <a:ext uri="{FF2B5EF4-FFF2-40B4-BE49-F238E27FC236}">
                <a16:creationId xmlns:a16="http://schemas.microsoft.com/office/drawing/2014/main" id="{4BB97016-1489-4E82-A2C0-9D3A6A9095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661" y="219738"/>
            <a:ext cx="2181225" cy="762000"/>
          </a:xfrm>
          <a:prstGeom prst="rect">
            <a:avLst/>
          </a:prstGeom>
        </p:spPr>
      </p:pic>
      <p:grpSp>
        <p:nvGrpSpPr>
          <p:cNvPr id="2" name="Group 1">
            <a:extLst>
              <a:ext uri="{FF2B5EF4-FFF2-40B4-BE49-F238E27FC236}">
                <a16:creationId xmlns:a16="http://schemas.microsoft.com/office/drawing/2014/main" id="{DB5ED04A-5C56-46AF-819A-51FCC3862B73}"/>
              </a:ext>
            </a:extLst>
          </p:cNvPr>
          <p:cNvGrpSpPr/>
          <p:nvPr/>
        </p:nvGrpSpPr>
        <p:grpSpPr>
          <a:xfrm>
            <a:off x="1846838" y="4399961"/>
            <a:ext cx="8671778" cy="2313716"/>
            <a:chOff x="2355886" y="3429000"/>
            <a:chExt cx="8671778" cy="2313716"/>
          </a:xfrm>
        </p:grpSpPr>
        <p:sp>
          <p:nvSpPr>
            <p:cNvPr id="34" name="Rectangle 33">
              <a:extLst>
                <a:ext uri="{FF2B5EF4-FFF2-40B4-BE49-F238E27FC236}">
                  <a16:creationId xmlns:a16="http://schemas.microsoft.com/office/drawing/2014/main" id="{00FD3963-704C-499A-93EB-19531B39D4D6}"/>
                </a:ext>
              </a:extLst>
            </p:cNvPr>
            <p:cNvSpPr/>
            <p:nvPr/>
          </p:nvSpPr>
          <p:spPr>
            <a:xfrm>
              <a:off x="2355886" y="3429000"/>
              <a:ext cx="8671778" cy="2313716"/>
            </a:xfrm>
            <a:prstGeom prst="rect">
              <a:avLst/>
            </a:prstGeom>
            <a:solidFill>
              <a:schemeClr val="tx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78D285F2-229A-4B86-B43E-F13261E873A3}"/>
                </a:ext>
              </a:extLst>
            </p:cNvPr>
            <p:cNvSpPr txBox="1"/>
            <p:nvPr/>
          </p:nvSpPr>
          <p:spPr>
            <a:xfrm>
              <a:off x="2870197" y="3753354"/>
              <a:ext cx="7194216" cy="465435"/>
            </a:xfrm>
            <a:prstGeom prst="rect">
              <a:avLst/>
            </a:prstGeom>
            <a:noFill/>
            <a:ln w="28575">
              <a:solidFill>
                <a:srgbClr val="E41423"/>
              </a:solidFill>
            </a:ln>
          </p:spPr>
          <p:txBody>
            <a:bodyPr wrap="square" rtlCol="0">
              <a:spAutoFit/>
            </a:bodyPr>
            <a:lstStyle/>
            <a:p>
              <a:pPr algn="ctr"/>
              <a:r>
                <a:rPr lang="en-US" sz="2400" dirty="0">
                  <a:solidFill>
                    <a:schemeClr val="bg1"/>
                  </a:solidFill>
                </a:rPr>
                <a:t>INFORMATION OF THE BOND </a:t>
              </a:r>
              <a:endParaRPr lang="en-GB" sz="2400" dirty="0">
                <a:solidFill>
                  <a:schemeClr val="bg1"/>
                </a:solidFill>
              </a:endParaRPr>
            </a:p>
          </p:txBody>
        </p:sp>
        <p:sp>
          <p:nvSpPr>
            <p:cNvPr id="40" name="TextBox 39">
              <a:extLst>
                <a:ext uri="{FF2B5EF4-FFF2-40B4-BE49-F238E27FC236}">
                  <a16:creationId xmlns:a16="http://schemas.microsoft.com/office/drawing/2014/main" id="{2CF4DA02-AEA7-4EEA-A4D2-B85D754E155F}"/>
                </a:ext>
              </a:extLst>
            </p:cNvPr>
            <p:cNvSpPr txBox="1"/>
            <p:nvPr/>
          </p:nvSpPr>
          <p:spPr>
            <a:xfrm>
              <a:off x="2870198" y="4346471"/>
              <a:ext cx="7194216" cy="465435"/>
            </a:xfrm>
            <a:prstGeom prst="rect">
              <a:avLst/>
            </a:prstGeom>
            <a:noFill/>
            <a:ln w="28575">
              <a:solidFill>
                <a:schemeClr val="bg2"/>
              </a:solidFill>
            </a:ln>
          </p:spPr>
          <p:txBody>
            <a:bodyPr wrap="square" rtlCol="0">
              <a:spAutoFit/>
            </a:bodyPr>
            <a:lstStyle/>
            <a:p>
              <a:pPr algn="ctr"/>
              <a:r>
                <a:rPr lang="en-US" sz="2400" dirty="0">
                  <a:solidFill>
                    <a:schemeClr val="bg1"/>
                  </a:solidFill>
                </a:rPr>
                <a:t>ISSUER PROFILE AND STRATEGY</a:t>
              </a:r>
              <a:endParaRPr lang="en-GB" sz="2400" dirty="0">
                <a:solidFill>
                  <a:schemeClr val="bg1"/>
                </a:solidFill>
              </a:endParaRPr>
            </a:p>
          </p:txBody>
        </p:sp>
        <p:sp>
          <p:nvSpPr>
            <p:cNvPr id="41" name="TextBox 40">
              <a:extLst>
                <a:ext uri="{FF2B5EF4-FFF2-40B4-BE49-F238E27FC236}">
                  <a16:creationId xmlns:a16="http://schemas.microsoft.com/office/drawing/2014/main" id="{C61749FA-D416-47DB-96D3-859582555091}"/>
                </a:ext>
              </a:extLst>
            </p:cNvPr>
            <p:cNvSpPr txBox="1"/>
            <p:nvPr/>
          </p:nvSpPr>
          <p:spPr>
            <a:xfrm>
              <a:off x="2870199" y="4943153"/>
              <a:ext cx="7194215" cy="465435"/>
            </a:xfrm>
            <a:prstGeom prst="rect">
              <a:avLst/>
            </a:prstGeom>
            <a:noFill/>
            <a:ln w="28575">
              <a:solidFill>
                <a:schemeClr val="bg2"/>
              </a:solidFill>
            </a:ln>
          </p:spPr>
          <p:txBody>
            <a:bodyPr wrap="square" rtlCol="0">
              <a:spAutoFit/>
            </a:bodyPr>
            <a:lstStyle/>
            <a:p>
              <a:pPr algn="ctr"/>
              <a:r>
                <a:rPr lang="en-US" sz="2400" dirty="0">
                  <a:solidFill>
                    <a:schemeClr val="bg1"/>
                  </a:solidFill>
                </a:rPr>
                <a:t>ADDITIONAL INFORMATION</a:t>
              </a:r>
              <a:endParaRPr lang="en-GB" sz="2400" dirty="0">
                <a:solidFill>
                  <a:schemeClr val="bg1"/>
                </a:solidFill>
              </a:endParaRPr>
            </a:p>
          </p:txBody>
        </p:sp>
        <p:sp>
          <p:nvSpPr>
            <p:cNvPr id="43" name="Flowchart: Delay 42">
              <a:extLst>
                <a:ext uri="{FF2B5EF4-FFF2-40B4-BE49-F238E27FC236}">
                  <a16:creationId xmlns:a16="http://schemas.microsoft.com/office/drawing/2014/main" id="{FD82008E-2055-4444-A05A-AAEC0E1E22F0}"/>
                </a:ext>
              </a:extLst>
            </p:cNvPr>
            <p:cNvSpPr/>
            <p:nvPr/>
          </p:nvSpPr>
          <p:spPr>
            <a:xfrm>
              <a:off x="10228681" y="3754261"/>
              <a:ext cx="495224" cy="463768"/>
            </a:xfrm>
            <a:prstGeom prst="flowChartDelay">
              <a:avLst/>
            </a:prstGeom>
            <a:solidFill>
              <a:schemeClr val="tx2">
                <a:alpha val="0"/>
              </a:schemeClr>
            </a:solidFill>
            <a:ln w="28575">
              <a:solidFill>
                <a:srgbClr val="E41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1</a:t>
              </a:r>
              <a:endParaRPr lang="en-GB" dirty="0"/>
            </a:p>
          </p:txBody>
        </p:sp>
        <p:sp>
          <p:nvSpPr>
            <p:cNvPr id="45" name="Flowchart: Delay 44">
              <a:extLst>
                <a:ext uri="{FF2B5EF4-FFF2-40B4-BE49-F238E27FC236}">
                  <a16:creationId xmlns:a16="http://schemas.microsoft.com/office/drawing/2014/main" id="{AC25F844-08AC-49AD-8EB4-161B38241386}"/>
                </a:ext>
              </a:extLst>
            </p:cNvPr>
            <p:cNvSpPr/>
            <p:nvPr/>
          </p:nvSpPr>
          <p:spPr>
            <a:xfrm>
              <a:off x="10228681" y="4346471"/>
              <a:ext cx="495224" cy="463768"/>
            </a:xfrm>
            <a:prstGeom prst="flowChartDelay">
              <a:avLst/>
            </a:prstGeom>
            <a:solidFill>
              <a:schemeClr val="tx2">
                <a:alpha val="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2</a:t>
              </a:r>
              <a:endParaRPr lang="en-GB" dirty="0"/>
            </a:p>
          </p:txBody>
        </p:sp>
        <p:sp>
          <p:nvSpPr>
            <p:cNvPr id="49" name="Flowchart: Delay 48">
              <a:extLst>
                <a:ext uri="{FF2B5EF4-FFF2-40B4-BE49-F238E27FC236}">
                  <a16:creationId xmlns:a16="http://schemas.microsoft.com/office/drawing/2014/main" id="{81F12AAE-E07A-4970-A19A-718E1C7C02FC}"/>
                </a:ext>
              </a:extLst>
            </p:cNvPr>
            <p:cNvSpPr/>
            <p:nvPr/>
          </p:nvSpPr>
          <p:spPr>
            <a:xfrm>
              <a:off x="10223570" y="4948458"/>
              <a:ext cx="495224" cy="463768"/>
            </a:xfrm>
            <a:prstGeom prst="flowChartDelay">
              <a:avLst/>
            </a:prstGeom>
            <a:solidFill>
              <a:schemeClr val="tx2">
                <a:alpha val="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3</a:t>
              </a:r>
              <a:endParaRPr lang="en-GB" dirty="0"/>
            </a:p>
          </p:txBody>
        </p:sp>
      </p:grpSp>
    </p:spTree>
    <p:extLst>
      <p:ext uri="{BB962C8B-B14F-4D97-AF65-F5344CB8AC3E}">
        <p14:creationId xmlns:p14="http://schemas.microsoft.com/office/powerpoint/2010/main" val="4177777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4770537"/>
          </a:xfrm>
          <a:prstGeom prst="rect">
            <a:avLst/>
          </a:prstGeom>
        </p:spPr>
        <p:txBody>
          <a:bodyPr wrap="square">
            <a:spAutoFit/>
          </a:bodyPr>
          <a:lstStyle/>
          <a:p>
            <a:pPr algn="just">
              <a:spcAft>
                <a:spcPts val="600"/>
              </a:spcAft>
            </a:pPr>
            <a:r>
              <a:rPr lang="en-US" sz="1400" b="1" dirty="0"/>
              <a:t>The auditor of the Issuer and the Management Company: </a:t>
            </a:r>
            <a:r>
              <a:rPr lang="en-US" sz="1400" dirty="0"/>
              <a:t>UAB ERNST &amp; YOUNG BALTICS, company no 110878442, </a:t>
            </a:r>
            <a:r>
              <a:rPr lang="en-US" sz="1400" dirty="0" err="1"/>
              <a:t>Subačiaus</a:t>
            </a:r>
            <a:r>
              <a:rPr lang="en-US" sz="1400" dirty="0"/>
              <a:t> </a:t>
            </a:r>
            <a:r>
              <a:rPr lang="en-US" sz="1400" dirty="0" err="1"/>
              <a:t>st.</a:t>
            </a:r>
            <a:r>
              <a:rPr lang="en-US" sz="1400" dirty="0"/>
              <a:t> 7, LT-01127 Vilnius, Lithuania</a:t>
            </a:r>
          </a:p>
          <a:p>
            <a:pPr algn="just">
              <a:spcAft>
                <a:spcPts val="600"/>
              </a:spcAft>
            </a:pPr>
            <a:r>
              <a:rPr lang="en-US" sz="1400" b="1" dirty="0"/>
              <a:t>Keeper of the Issuer‘s property:</a:t>
            </a:r>
            <a:r>
              <a:rPr lang="en-US" sz="1400" dirty="0"/>
              <a:t> AB Swedbank, company no 112029651, </a:t>
            </a:r>
            <a:r>
              <a:rPr lang="en-US" sz="1400" dirty="0" err="1"/>
              <a:t>Konstitucijos</a:t>
            </a:r>
            <a:r>
              <a:rPr lang="en-US" sz="1400" dirty="0"/>
              <a:t> av. 20A, LT-03502 Vilnius, Lithuania</a:t>
            </a:r>
          </a:p>
          <a:p>
            <a:pPr algn="just"/>
            <a:r>
              <a:rPr lang="en-US" sz="1400" b="1" dirty="0"/>
              <a:t>Assessor of the Issuer‘s property: </a:t>
            </a:r>
            <a:r>
              <a:rPr lang="en-US" sz="1400" dirty="0"/>
              <a:t>UAB </a:t>
            </a:r>
            <a:r>
              <a:rPr lang="en-US" sz="1400" dirty="0" err="1"/>
              <a:t>Newsec</a:t>
            </a:r>
            <a:r>
              <a:rPr lang="en-US" sz="1400" dirty="0"/>
              <a:t> valuations, company no 126212869, </a:t>
            </a:r>
            <a:r>
              <a:rPr lang="en-US" sz="1400" dirty="0" err="1"/>
              <a:t>Konstitucijos</a:t>
            </a:r>
            <a:r>
              <a:rPr lang="en-US" sz="1400" dirty="0"/>
              <a:t> av. 21C, LT-09306 Vilnius, Lithuania; SIA CPB Real Estate Services, company no. 40003945157, </a:t>
            </a:r>
            <a:r>
              <a:rPr lang="en-US" sz="1400" dirty="0" err="1"/>
              <a:t>Mukusalas</a:t>
            </a:r>
            <a:r>
              <a:rPr lang="en-US" sz="1400" dirty="0"/>
              <a:t> Street 71, LV-1004 Riga, Latvia</a:t>
            </a:r>
          </a:p>
          <a:p>
            <a:pPr algn="just"/>
            <a:endParaRPr lang="en-US" sz="1400" dirty="0"/>
          </a:p>
          <a:p>
            <a:pPr algn="just"/>
            <a:r>
              <a:rPr lang="en-US" sz="1400" b="1" u="sng" dirty="0"/>
              <a:t>BUSINESS MODEL AND INVESTMENT STRATEGY:</a:t>
            </a:r>
          </a:p>
          <a:p>
            <a:pPr algn="just"/>
            <a:r>
              <a:rPr lang="en-US" sz="1400" dirty="0"/>
              <a:t>The Issuer is the subject of collective investment (investment company) which acts under the law of the Republic of Lithuania on the collective investment subjects for the informed investors. The Company is controlled by the Management Company. The activity of the Company as a collective investment undertaking is to invest capital provided by the informed investors, who are shareholders of the Company, into assets corresponding to the Company‘s investment strategy and to ensure long-term growth of the Company‘s return to shareholders. The company invests in the real estate market of the Baltic States (the Republic of Lithuania and Latvia), focusing mainly on investing in commercial real estate. In case of attractive options, investments in residential real estate are possible. </a:t>
            </a:r>
          </a:p>
          <a:p>
            <a:pPr algn="just"/>
            <a:r>
              <a:rPr lang="en-US" sz="1400" dirty="0"/>
              <a:t>The duration of Company‘s activity is 10 years from the receipt of permission for activity, i.e. until 2026, with a possibility to extend the activities for 2 additional years.</a:t>
            </a:r>
          </a:p>
          <a:p>
            <a:pPr algn="just"/>
            <a:r>
              <a:rPr lang="en-US" sz="1400" dirty="0"/>
              <a:t>The Management Company managing the Company organizes the attraction of the capital to the Company from the informed investors. The capital of the informed investors is attracted according to all the applicable regulatory requirements. Investors in the Issuer‘s Bonds will not receive any return from Issuer‘s investment in real estate. The Bondholders only have the right to the intended Bond interest and the redemption of the Bonds. Neither the interest paid, or the redemption amount of the Bonds will depend on the return on investment made by the Company in real estate. </a:t>
            </a:r>
          </a:p>
          <a:p>
            <a:pPr algn="just">
              <a:spcAft>
                <a:spcPts val="600"/>
              </a:spcAft>
            </a:pPr>
            <a:r>
              <a:rPr lang="en-US" sz="1400" dirty="0"/>
              <a:t>Currently, the Issuer does not have any direct real estate objects. Real estate objects are owned by separate companies (hereinafter referred to as </a:t>
            </a:r>
            <a:r>
              <a:rPr lang="en-US" sz="1400" b="1" dirty="0"/>
              <a:t>SPVs</a:t>
            </a:r>
            <a:r>
              <a:rPr lang="en-US" sz="1400" dirty="0"/>
              <a:t>) which are fully controlled by the Issuer. The Issuer owns 100% of shares and votes in each of its SPVs.</a:t>
            </a:r>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INFORMATION ABOUT THE ISSUER (I/II) </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30</a:t>
            </a:fld>
            <a:endParaRPr lang="en-US" sz="1300" dirty="0">
              <a:solidFill>
                <a:schemeClr val="bg1">
                  <a:lumMod val="50000"/>
                </a:schemeClr>
              </a:solidFill>
            </a:endParaRPr>
          </a:p>
        </p:txBody>
      </p:sp>
    </p:spTree>
    <p:extLst>
      <p:ext uri="{BB962C8B-B14F-4D97-AF65-F5344CB8AC3E}">
        <p14:creationId xmlns:p14="http://schemas.microsoft.com/office/powerpoint/2010/main" val="2933133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644158" y="4200027"/>
            <a:ext cx="11319215" cy="307777"/>
          </a:xfrm>
          <a:prstGeom prst="rect">
            <a:avLst/>
          </a:prstGeom>
        </p:spPr>
        <p:txBody>
          <a:bodyPr wrap="square">
            <a:spAutoFit/>
          </a:bodyPr>
          <a:lstStyle/>
          <a:p>
            <a:pPr algn="just"/>
            <a:r>
              <a:rPr lang="en-US" sz="1400" b="1" dirty="0"/>
              <a:t>THE LIST OF SPVS CONTROLLED BY THE COMPANY:</a:t>
            </a:r>
            <a:endParaRPr lang="en-US" sz="1400" b="1" u="sng" dirty="0"/>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INFORMATION ABOUT THE ISSUER (II/II) </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31</a:t>
            </a:fld>
            <a:endParaRPr lang="en-US" sz="1300" dirty="0">
              <a:solidFill>
                <a:schemeClr val="bg1">
                  <a:lumMod val="50000"/>
                </a:schemeClr>
              </a:solidFill>
            </a:endParaRPr>
          </a:p>
        </p:txBody>
      </p:sp>
      <p:graphicFrame>
        <p:nvGraphicFramePr>
          <p:cNvPr id="8" name="Table 2">
            <a:extLst>
              <a:ext uri="{FF2B5EF4-FFF2-40B4-BE49-F238E27FC236}">
                <a16:creationId xmlns:a16="http://schemas.microsoft.com/office/drawing/2014/main" id="{9FEA29FD-7EE4-449C-805A-E3544BB1886B}"/>
              </a:ext>
            </a:extLst>
          </p:cNvPr>
          <p:cNvGraphicFramePr>
            <a:graphicFrameLocks noGrp="1"/>
          </p:cNvGraphicFramePr>
          <p:nvPr>
            <p:extLst>
              <p:ext uri="{D42A27DB-BD31-4B8C-83A1-F6EECF244321}">
                <p14:modId xmlns:p14="http://schemas.microsoft.com/office/powerpoint/2010/main" val="690807313"/>
              </p:ext>
            </p:extLst>
          </p:nvPr>
        </p:nvGraphicFramePr>
        <p:xfrm>
          <a:off x="713299" y="4507804"/>
          <a:ext cx="11187093" cy="1219200"/>
        </p:xfrm>
        <a:graphic>
          <a:graphicData uri="http://schemas.openxmlformats.org/drawingml/2006/table">
            <a:tbl>
              <a:tblPr firstRow="1" bandRow="1">
                <a:tableStyleId>{5C22544A-7EE6-4342-B048-85BDC9FD1C3A}</a:tableStyleId>
              </a:tblPr>
              <a:tblGrid>
                <a:gridCol w="5808903">
                  <a:extLst>
                    <a:ext uri="{9D8B030D-6E8A-4147-A177-3AD203B41FA5}">
                      <a16:colId xmlns:a16="http://schemas.microsoft.com/office/drawing/2014/main" val="3692538948"/>
                    </a:ext>
                  </a:extLst>
                </a:gridCol>
                <a:gridCol w="5378190">
                  <a:extLst>
                    <a:ext uri="{9D8B030D-6E8A-4147-A177-3AD203B41FA5}">
                      <a16:colId xmlns:a16="http://schemas.microsoft.com/office/drawing/2014/main" val="3725553276"/>
                    </a:ext>
                  </a:extLst>
                </a:gridCol>
              </a:tblGrid>
              <a:tr h="236571">
                <a:tc>
                  <a:txBody>
                    <a:bodyPr/>
                    <a:lstStyle/>
                    <a:p>
                      <a:r>
                        <a:rPr lang="en-US" sz="1000" dirty="0"/>
                        <a:t>COMPANY INFORMATION</a:t>
                      </a:r>
                    </a:p>
                  </a:txBody>
                  <a:tcPr>
                    <a:solidFill>
                      <a:srgbClr val="44546A"/>
                    </a:solidFill>
                  </a:tcPr>
                </a:tc>
                <a:tc>
                  <a:txBody>
                    <a:bodyPr/>
                    <a:lstStyle/>
                    <a:p>
                      <a:pPr algn="ctr"/>
                      <a:r>
                        <a:rPr lang="en-US" sz="1000" dirty="0"/>
                        <a:t>REAL ESTATE OBJECTS</a:t>
                      </a:r>
                    </a:p>
                  </a:txBody>
                  <a:tcPr>
                    <a:solidFill>
                      <a:srgbClr val="44546A"/>
                    </a:solidFill>
                  </a:tcPr>
                </a:tc>
                <a:extLst>
                  <a:ext uri="{0D108BD9-81ED-4DB2-BD59-A6C34878D82A}">
                    <a16:rowId xmlns:a16="http://schemas.microsoft.com/office/drawing/2014/main" val="2940458783"/>
                  </a:ext>
                </a:extLst>
              </a:tr>
              <a:tr h="236571">
                <a:tc>
                  <a:txBody>
                    <a:bodyPr/>
                    <a:lstStyle/>
                    <a:p>
                      <a:r>
                        <a:rPr lang="en-US" sz="1000" dirty="0"/>
                        <a:t>UAB </a:t>
                      </a:r>
                      <a:r>
                        <a:rPr lang="en-US" sz="1000" dirty="0" err="1"/>
                        <a:t>Žaliakalnio</a:t>
                      </a:r>
                      <a:r>
                        <a:rPr lang="en-US" sz="1000" dirty="0"/>
                        <a:t> parkas, company no 304287223, registered address K. </a:t>
                      </a:r>
                      <a:r>
                        <a:rPr lang="en-US" sz="1000" dirty="0" err="1"/>
                        <a:t>Donelaičio</a:t>
                      </a:r>
                      <a:r>
                        <a:rPr lang="en-US" sz="1000" dirty="0"/>
                        <a:t> </a:t>
                      </a:r>
                      <a:r>
                        <a:rPr lang="en-US" sz="1000" dirty="0" err="1"/>
                        <a:t>st.</a:t>
                      </a:r>
                      <a:r>
                        <a:rPr lang="en-US" sz="1000" dirty="0"/>
                        <a:t> 62-1 Kaunas, Lithuania</a:t>
                      </a:r>
                    </a:p>
                  </a:txBody>
                  <a:tcPr>
                    <a:lnB w="6350" cap="flat" cmpd="sng" algn="ctr">
                      <a:solidFill>
                        <a:schemeClr val="tx1"/>
                      </a:solidFill>
                      <a:prstDash val="solid"/>
                      <a:round/>
                      <a:headEnd type="none" w="med" len="med"/>
                      <a:tailEnd type="none" w="med" len="med"/>
                    </a:lnB>
                    <a:noFill/>
                  </a:tcPr>
                </a:tc>
                <a:tc>
                  <a:txBody>
                    <a:bodyPr/>
                    <a:lstStyle/>
                    <a:p>
                      <a:pPr algn="ctr"/>
                      <a:r>
                        <a:rPr lang="en-US" sz="1000" dirty="0"/>
                        <a:t>Business center </a:t>
                      </a:r>
                      <a:r>
                        <a:rPr lang="en-US" sz="1000" dirty="0" err="1"/>
                        <a:t>Kauno</a:t>
                      </a:r>
                      <a:r>
                        <a:rPr lang="en-US" sz="1000" dirty="0"/>
                        <a:t> </a:t>
                      </a:r>
                      <a:r>
                        <a:rPr lang="en-US" sz="1000" dirty="0" err="1"/>
                        <a:t>Dokas</a:t>
                      </a:r>
                      <a:r>
                        <a:rPr lang="en-US" sz="1000" dirty="0"/>
                        <a:t>, located at </a:t>
                      </a:r>
                      <a:r>
                        <a:rPr lang="en-US" sz="1000" dirty="0" err="1"/>
                        <a:t>Jonavos</a:t>
                      </a:r>
                      <a:r>
                        <a:rPr lang="en-US" sz="1000" dirty="0"/>
                        <a:t> </a:t>
                      </a:r>
                      <a:r>
                        <a:rPr lang="en-US" sz="1000" dirty="0" err="1"/>
                        <a:t>st.</a:t>
                      </a:r>
                      <a:r>
                        <a:rPr lang="en-US" sz="1000" dirty="0"/>
                        <a:t> 8, Kaunas, Lithuania</a:t>
                      </a:r>
                    </a:p>
                  </a:txBody>
                  <a:tcP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4548130"/>
                  </a:ext>
                </a:extLst>
              </a:tr>
              <a:tr h="236571">
                <a:tc>
                  <a:txBody>
                    <a:bodyPr/>
                    <a:lstStyle/>
                    <a:p>
                      <a:pPr algn="just">
                        <a:spcAft>
                          <a:spcPts val="600"/>
                        </a:spcAft>
                      </a:pPr>
                      <a:r>
                        <a:rPr lang="en-US" sz="1000" kern="1200" dirty="0">
                          <a:solidFill>
                            <a:schemeClr val="dk1"/>
                          </a:solidFill>
                          <a:latin typeface="+mn-lt"/>
                          <a:ea typeface="+mn-ea"/>
                          <a:cs typeface="+mn-cs"/>
                        </a:rPr>
                        <a:t>UAB </a:t>
                      </a:r>
                      <a:r>
                        <a:rPr lang="en-US" sz="1000" kern="1200" dirty="0" err="1">
                          <a:solidFill>
                            <a:schemeClr val="dk1"/>
                          </a:solidFill>
                          <a:latin typeface="+mn-lt"/>
                          <a:ea typeface="+mn-ea"/>
                          <a:cs typeface="+mn-cs"/>
                        </a:rPr>
                        <a:t>Verslo</a:t>
                      </a:r>
                      <a:r>
                        <a:rPr lang="en-US" sz="1000" kern="1200" dirty="0">
                          <a:solidFill>
                            <a:schemeClr val="dk1"/>
                          </a:solidFill>
                          <a:latin typeface="+mn-lt"/>
                          <a:ea typeface="+mn-ea"/>
                          <a:cs typeface="+mn-cs"/>
                        </a:rPr>
                        <a:t> centras 135, company no 301733282, registered address </a:t>
                      </a:r>
                      <a:r>
                        <a:rPr lang="en-US" sz="1000" kern="1200" dirty="0" err="1">
                          <a:solidFill>
                            <a:schemeClr val="dk1"/>
                          </a:solidFill>
                          <a:latin typeface="+mn-lt"/>
                          <a:ea typeface="+mn-ea"/>
                          <a:cs typeface="+mn-cs"/>
                        </a:rPr>
                        <a:t>Žalgirio</a:t>
                      </a:r>
                      <a:r>
                        <a:rPr lang="en-US" sz="1000" kern="1200" dirty="0">
                          <a:solidFill>
                            <a:schemeClr val="dk1"/>
                          </a:solidFill>
                          <a:latin typeface="+mn-lt"/>
                          <a:ea typeface="+mn-ea"/>
                          <a:cs typeface="+mn-cs"/>
                        </a:rPr>
                        <a:t> </a:t>
                      </a:r>
                      <a:r>
                        <a:rPr lang="en-US" sz="1000" kern="1200" dirty="0" err="1">
                          <a:solidFill>
                            <a:schemeClr val="dk1"/>
                          </a:solidFill>
                          <a:latin typeface="+mn-lt"/>
                          <a:ea typeface="+mn-ea"/>
                          <a:cs typeface="+mn-cs"/>
                        </a:rPr>
                        <a:t>st.</a:t>
                      </a:r>
                      <a:r>
                        <a:rPr lang="en-US" sz="1000" kern="1200" dirty="0">
                          <a:solidFill>
                            <a:schemeClr val="dk1"/>
                          </a:solidFill>
                          <a:latin typeface="+mn-lt"/>
                          <a:ea typeface="+mn-ea"/>
                          <a:cs typeface="+mn-cs"/>
                        </a:rPr>
                        <a:t> 135 </a:t>
                      </a:r>
                      <a:r>
                        <a:rPr lang="en-US" sz="1000" kern="1200" dirty="0" err="1">
                          <a:solidFill>
                            <a:schemeClr val="dk1"/>
                          </a:solidFill>
                          <a:latin typeface="+mn-lt"/>
                          <a:ea typeface="+mn-ea"/>
                          <a:cs typeface="+mn-cs"/>
                        </a:rPr>
                        <a:t>Vilnus</a:t>
                      </a:r>
                      <a:r>
                        <a:rPr lang="en-US" sz="1000" kern="1200" dirty="0">
                          <a:solidFill>
                            <a:schemeClr val="dk1"/>
                          </a:solidFill>
                          <a:latin typeface="+mn-lt"/>
                          <a:ea typeface="+mn-ea"/>
                          <a:cs typeface="+mn-cs"/>
                        </a:rPr>
                        <a:t>, Lithuania</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1000" dirty="0" err="1"/>
                        <a:t>Verslo</a:t>
                      </a:r>
                      <a:r>
                        <a:rPr lang="en-US" sz="1000" dirty="0"/>
                        <a:t> centras 135, located at </a:t>
                      </a:r>
                      <a:r>
                        <a:rPr lang="en-US" sz="1000" dirty="0" err="1"/>
                        <a:t>Žalgirio</a:t>
                      </a:r>
                      <a:r>
                        <a:rPr lang="en-US" sz="1000" dirty="0"/>
                        <a:t> </a:t>
                      </a:r>
                      <a:r>
                        <a:rPr lang="en-US" sz="1000" dirty="0" err="1"/>
                        <a:t>st.</a:t>
                      </a:r>
                      <a:r>
                        <a:rPr lang="en-US" sz="1000" dirty="0"/>
                        <a:t> 135, Vilnius, Lithuania</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8266597"/>
                  </a:ext>
                </a:extLst>
              </a:tr>
              <a:tr h="236571">
                <a:tc>
                  <a:txBody>
                    <a:bodyPr/>
                    <a:lstStyle/>
                    <a:p>
                      <a:pPr algn="just">
                        <a:spcAft>
                          <a:spcPts val="600"/>
                        </a:spcAft>
                      </a:pPr>
                      <a:r>
                        <a:rPr lang="en-US" sz="1000" kern="1200" dirty="0">
                          <a:solidFill>
                            <a:schemeClr val="dk1"/>
                          </a:solidFill>
                          <a:latin typeface="+mn-lt"/>
                          <a:ea typeface="+mn-ea"/>
                          <a:cs typeface="+mn-cs"/>
                        </a:rPr>
                        <a:t>UAB PC </a:t>
                      </a:r>
                      <a:r>
                        <a:rPr lang="en-US" sz="1000" kern="1200" dirty="0" err="1">
                          <a:solidFill>
                            <a:schemeClr val="dk1"/>
                          </a:solidFill>
                          <a:latin typeface="+mn-lt"/>
                          <a:ea typeface="+mn-ea"/>
                          <a:cs typeface="+mn-cs"/>
                        </a:rPr>
                        <a:t>Luizė</a:t>
                      </a:r>
                      <a:r>
                        <a:rPr lang="en-US" sz="1000" kern="1200" dirty="0">
                          <a:solidFill>
                            <a:schemeClr val="dk1"/>
                          </a:solidFill>
                          <a:latin typeface="+mn-lt"/>
                          <a:ea typeface="+mn-ea"/>
                          <a:cs typeface="+mn-cs"/>
                        </a:rPr>
                        <a:t>, company no 302761548, registered address </a:t>
                      </a:r>
                      <a:r>
                        <a:rPr lang="en-US" sz="1000" kern="1200" dirty="0" err="1">
                          <a:solidFill>
                            <a:schemeClr val="dk1"/>
                          </a:solidFill>
                          <a:latin typeface="+mn-lt"/>
                          <a:ea typeface="+mn-ea"/>
                          <a:cs typeface="+mn-cs"/>
                        </a:rPr>
                        <a:t>Šiaurės</a:t>
                      </a:r>
                      <a:r>
                        <a:rPr lang="en-US" sz="1000" kern="1200" dirty="0">
                          <a:solidFill>
                            <a:schemeClr val="dk1"/>
                          </a:solidFill>
                          <a:latin typeface="+mn-lt"/>
                          <a:ea typeface="+mn-ea"/>
                          <a:cs typeface="+mn-cs"/>
                        </a:rPr>
                        <a:t> av. 15-1 </a:t>
                      </a:r>
                      <a:r>
                        <a:rPr lang="en-US" sz="1000" kern="1200" dirty="0" err="1">
                          <a:solidFill>
                            <a:schemeClr val="dk1"/>
                          </a:solidFill>
                          <a:latin typeface="+mn-lt"/>
                          <a:ea typeface="+mn-ea"/>
                          <a:cs typeface="+mn-cs"/>
                        </a:rPr>
                        <a:t>Klaipėda</a:t>
                      </a:r>
                      <a:r>
                        <a:rPr lang="en-US" sz="1000" kern="1200" dirty="0">
                          <a:solidFill>
                            <a:schemeClr val="dk1"/>
                          </a:solidFill>
                          <a:latin typeface="+mn-lt"/>
                          <a:ea typeface="+mn-ea"/>
                          <a:cs typeface="+mn-cs"/>
                        </a:rPr>
                        <a:t>, Lithuania</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lt-LT" sz="1000" dirty="0" err="1"/>
                        <a:t>Shopping</a:t>
                      </a:r>
                      <a:r>
                        <a:rPr lang="lt-LT" sz="1000" dirty="0"/>
                        <a:t> </a:t>
                      </a:r>
                      <a:r>
                        <a:rPr lang="lt-LT" sz="1000" dirty="0" err="1"/>
                        <a:t>center</a:t>
                      </a:r>
                      <a:r>
                        <a:rPr lang="lt-LT" sz="1000" dirty="0"/>
                        <a:t> Luizė, </a:t>
                      </a:r>
                      <a:r>
                        <a:rPr lang="lt-LT" sz="1000" dirty="0" err="1"/>
                        <a:t>located</a:t>
                      </a:r>
                      <a:r>
                        <a:rPr lang="lt-LT" sz="1000" dirty="0"/>
                        <a:t> at Šiaurės </a:t>
                      </a:r>
                      <a:r>
                        <a:rPr lang="en-US" sz="1000" dirty="0"/>
                        <a:t>av</a:t>
                      </a:r>
                      <a:r>
                        <a:rPr lang="lt-LT" sz="1000" dirty="0"/>
                        <a:t>. 10-11, Klaipėda, Lithuania</a:t>
                      </a:r>
                    </a:p>
                  </a:txBody>
                  <a:tcP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6386129"/>
                  </a:ext>
                </a:extLst>
              </a:tr>
              <a:tr h="236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SIA </a:t>
                      </a:r>
                      <a:r>
                        <a:rPr lang="en-US" sz="1000" kern="1200" dirty="0" err="1">
                          <a:solidFill>
                            <a:schemeClr val="dk1"/>
                          </a:solidFill>
                          <a:latin typeface="+mn-lt"/>
                          <a:ea typeface="+mn-ea"/>
                          <a:cs typeface="+mn-cs"/>
                        </a:rPr>
                        <a:t>Hanza</a:t>
                      </a:r>
                      <a:r>
                        <a:rPr lang="en-US" sz="1000" kern="1200" dirty="0">
                          <a:solidFill>
                            <a:schemeClr val="dk1"/>
                          </a:solidFill>
                          <a:latin typeface="+mn-lt"/>
                          <a:ea typeface="+mn-ea"/>
                          <a:cs typeface="+mn-cs"/>
                        </a:rPr>
                        <a:t> 14, company no 40203157541, registered address </a:t>
                      </a:r>
                      <a:r>
                        <a:rPr lang="en-US" sz="1000" kern="1200" dirty="0" err="1">
                          <a:solidFill>
                            <a:schemeClr val="dk1"/>
                          </a:solidFill>
                          <a:latin typeface="+mn-lt"/>
                          <a:ea typeface="+mn-ea"/>
                          <a:cs typeface="+mn-cs"/>
                        </a:rPr>
                        <a:t>Miera</a:t>
                      </a:r>
                      <a:r>
                        <a:rPr lang="en-US" sz="1000" kern="1200" dirty="0">
                          <a:solidFill>
                            <a:schemeClr val="dk1"/>
                          </a:solidFill>
                          <a:latin typeface="+mn-lt"/>
                          <a:ea typeface="+mn-ea"/>
                          <a:cs typeface="+mn-cs"/>
                        </a:rPr>
                        <a:t> </a:t>
                      </a:r>
                      <a:r>
                        <a:rPr lang="en-US" sz="1000" kern="1200" dirty="0" err="1">
                          <a:solidFill>
                            <a:schemeClr val="dk1"/>
                          </a:solidFill>
                          <a:latin typeface="+mn-lt"/>
                          <a:ea typeface="+mn-ea"/>
                          <a:cs typeface="+mn-cs"/>
                        </a:rPr>
                        <a:t>iela</a:t>
                      </a:r>
                      <a:r>
                        <a:rPr lang="en-US" sz="1000" kern="1200" dirty="0">
                          <a:solidFill>
                            <a:schemeClr val="dk1"/>
                          </a:solidFill>
                          <a:latin typeface="+mn-lt"/>
                          <a:ea typeface="+mn-ea"/>
                          <a:cs typeface="+mn-cs"/>
                        </a:rPr>
                        <a:t> 93 - 27, Riga, Latvia</a:t>
                      </a:r>
                      <a:endParaRPr lang="en-US" sz="1000" dirty="0"/>
                    </a:p>
                  </a:txBody>
                  <a:tcP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00" dirty="0"/>
                        <a:t>Land-plot, located at </a:t>
                      </a:r>
                      <a:r>
                        <a:rPr lang="en-US" sz="1000" dirty="0" err="1"/>
                        <a:t>R.Hirša</a:t>
                      </a:r>
                      <a:r>
                        <a:rPr lang="en-US" sz="1000" dirty="0"/>
                        <a:t> </a:t>
                      </a:r>
                      <a:r>
                        <a:rPr lang="en-US" sz="1000" dirty="0" err="1"/>
                        <a:t>iela</a:t>
                      </a:r>
                      <a:r>
                        <a:rPr lang="en-US" sz="1000" dirty="0"/>
                        <a:t> 1, Riga, Latvia</a:t>
                      </a:r>
                    </a:p>
                  </a:txBody>
                  <a:tcP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5595106"/>
                  </a:ext>
                </a:extLst>
              </a:tr>
            </a:tbl>
          </a:graphicData>
        </a:graphic>
      </p:graphicFrame>
      <p:sp>
        <p:nvSpPr>
          <p:cNvPr id="10" name="Rectangle 9">
            <a:extLst>
              <a:ext uri="{FF2B5EF4-FFF2-40B4-BE49-F238E27FC236}">
                <a16:creationId xmlns:a16="http://schemas.microsoft.com/office/drawing/2014/main" id="{7623E9FC-00DB-4A68-8F5B-8046B0CE2B88}"/>
              </a:ext>
            </a:extLst>
          </p:cNvPr>
          <p:cNvSpPr/>
          <p:nvPr/>
        </p:nvSpPr>
        <p:spPr>
          <a:xfrm>
            <a:off x="644158" y="1768126"/>
            <a:ext cx="11319215" cy="307777"/>
          </a:xfrm>
          <a:prstGeom prst="rect">
            <a:avLst/>
          </a:prstGeom>
        </p:spPr>
        <p:txBody>
          <a:bodyPr wrap="square">
            <a:spAutoFit/>
          </a:bodyPr>
          <a:lstStyle/>
          <a:p>
            <a:pPr algn="just"/>
            <a:r>
              <a:rPr lang="en-US" sz="1400" b="1" dirty="0"/>
              <a:t>OTHER DEBT SECURITIES ISSUED BY THE COMPANY:</a:t>
            </a:r>
            <a:endParaRPr lang="en-US" sz="1400" b="1" u="sng" dirty="0"/>
          </a:p>
        </p:txBody>
      </p:sp>
      <p:graphicFrame>
        <p:nvGraphicFramePr>
          <p:cNvPr id="13" name="Table 12">
            <a:extLst>
              <a:ext uri="{FF2B5EF4-FFF2-40B4-BE49-F238E27FC236}">
                <a16:creationId xmlns:a16="http://schemas.microsoft.com/office/drawing/2014/main" id="{B3F216B8-4027-419B-B0FC-D3641F415F62}"/>
              </a:ext>
            </a:extLst>
          </p:cNvPr>
          <p:cNvGraphicFramePr>
            <a:graphicFrameLocks noGrp="1"/>
          </p:cNvGraphicFramePr>
          <p:nvPr>
            <p:extLst>
              <p:ext uri="{D42A27DB-BD31-4B8C-83A1-F6EECF244321}">
                <p14:modId xmlns:p14="http://schemas.microsoft.com/office/powerpoint/2010/main" val="3404521703"/>
              </p:ext>
            </p:extLst>
          </p:nvPr>
        </p:nvGraphicFramePr>
        <p:xfrm>
          <a:off x="713298" y="2111638"/>
          <a:ext cx="11187093" cy="1866900"/>
        </p:xfrm>
        <a:graphic>
          <a:graphicData uri="http://schemas.openxmlformats.org/drawingml/2006/table">
            <a:tbl>
              <a:tblPr firstRow="1" bandRow="1">
                <a:tableStyleId>{5C22544A-7EE6-4342-B048-85BDC9FD1C3A}</a:tableStyleId>
              </a:tblPr>
              <a:tblGrid>
                <a:gridCol w="5823689">
                  <a:extLst>
                    <a:ext uri="{9D8B030D-6E8A-4147-A177-3AD203B41FA5}">
                      <a16:colId xmlns:a16="http://schemas.microsoft.com/office/drawing/2014/main" val="3776411661"/>
                    </a:ext>
                  </a:extLst>
                </a:gridCol>
                <a:gridCol w="5363404">
                  <a:extLst>
                    <a:ext uri="{9D8B030D-6E8A-4147-A177-3AD203B41FA5}">
                      <a16:colId xmlns:a16="http://schemas.microsoft.com/office/drawing/2014/main" val="1932585741"/>
                    </a:ext>
                  </a:extLst>
                </a:gridCol>
              </a:tblGrid>
              <a:tr h="0">
                <a:tc>
                  <a:txBody>
                    <a:bodyPr/>
                    <a:lstStyle/>
                    <a:p>
                      <a:r>
                        <a:rPr lang="lt-LT" sz="1150" b="0" dirty="0">
                          <a:solidFill>
                            <a:schemeClr val="bg1"/>
                          </a:solidFill>
                          <a:latin typeface="Calibri (Body)"/>
                          <a:cs typeface="Arial" panose="020B0604020202020204" pitchFamily="34" charset="0"/>
                        </a:rPr>
                        <a:t>SECURITIES</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50" b="0" kern="1200" dirty="0" err="1">
                          <a:solidFill>
                            <a:schemeClr val="tx1"/>
                          </a:solidFill>
                          <a:latin typeface="Calibri (Body)"/>
                          <a:ea typeface="+mn-ea"/>
                          <a:cs typeface="Arial" panose="020B0604020202020204" pitchFamily="34" charset="0"/>
                        </a:rPr>
                        <a:t>Ordinary</a:t>
                      </a:r>
                      <a:r>
                        <a:rPr lang="lt-LT" sz="1150" b="0" kern="1200" dirty="0">
                          <a:solidFill>
                            <a:schemeClr val="tx1"/>
                          </a:solidFill>
                          <a:latin typeface="Calibri (Body)"/>
                          <a:ea typeface="+mn-ea"/>
                          <a:cs typeface="Arial" panose="020B0604020202020204" pitchFamily="34" charset="0"/>
                        </a:rPr>
                        <a:t>, </a:t>
                      </a:r>
                      <a:r>
                        <a:rPr lang="lt-LT" sz="1150" b="0" kern="1200" dirty="0" err="1">
                          <a:solidFill>
                            <a:schemeClr val="tx1"/>
                          </a:solidFill>
                          <a:latin typeface="Calibri (Body)"/>
                          <a:ea typeface="+mn-ea"/>
                          <a:cs typeface="Arial" panose="020B0604020202020204" pitchFamily="34" charset="0"/>
                        </a:rPr>
                        <a:t>non-convertible</a:t>
                      </a:r>
                      <a:r>
                        <a:rPr lang="lt-LT" sz="1150" b="0" kern="1200" dirty="0">
                          <a:solidFill>
                            <a:schemeClr val="tx1"/>
                          </a:solidFill>
                          <a:latin typeface="Calibri (Body)"/>
                          <a:ea typeface="+mn-ea"/>
                          <a:cs typeface="Arial" panose="020B0604020202020204" pitchFamily="34" charset="0"/>
                        </a:rPr>
                        <a:t>, </a:t>
                      </a:r>
                      <a:r>
                        <a:rPr lang="lt-LT" sz="1150" b="0" kern="1200" dirty="0" err="1">
                          <a:solidFill>
                            <a:schemeClr val="tx1"/>
                          </a:solidFill>
                          <a:latin typeface="Calibri (Body)"/>
                          <a:ea typeface="+mn-ea"/>
                          <a:cs typeface="Arial" panose="020B0604020202020204" pitchFamily="34" charset="0"/>
                        </a:rPr>
                        <a:t>fixed</a:t>
                      </a:r>
                      <a:r>
                        <a:rPr lang="lt-LT" sz="1150" b="0" kern="1200" dirty="0">
                          <a:solidFill>
                            <a:schemeClr val="tx1"/>
                          </a:solidFill>
                          <a:latin typeface="Calibri (Body)"/>
                          <a:ea typeface="+mn-ea"/>
                          <a:cs typeface="Arial" panose="020B0604020202020204" pitchFamily="34" charset="0"/>
                        </a:rPr>
                        <a:t>-rate </a:t>
                      </a:r>
                      <a:r>
                        <a:rPr lang="lt-LT" sz="1150" b="0" kern="1200" dirty="0" err="1">
                          <a:solidFill>
                            <a:schemeClr val="tx1"/>
                          </a:solidFill>
                          <a:latin typeface="Calibri (Body)"/>
                          <a:ea typeface="+mn-ea"/>
                          <a:cs typeface="Arial" panose="020B0604020202020204" pitchFamily="34" charset="0"/>
                        </a:rPr>
                        <a:t>bond</a:t>
                      </a:r>
                      <a:endParaRPr lang="lt-LT" sz="1150" b="0" kern="1200" dirty="0">
                        <a:solidFill>
                          <a:schemeClr val="tx1"/>
                        </a:solidFill>
                        <a:latin typeface="Calibri (Body)"/>
                        <a:ea typeface="+mn-ea"/>
                        <a:cs typeface="Arial" panose="020B0604020202020204" pitchFamily="34" charset="0"/>
                      </a:endParaRP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5570610"/>
                  </a:ext>
                </a:extLst>
              </a:tr>
              <a:tr h="0">
                <a:tc>
                  <a:txBody>
                    <a:bodyPr/>
                    <a:lstStyle/>
                    <a:p>
                      <a:r>
                        <a:rPr lang="en-US" sz="1150" dirty="0">
                          <a:solidFill>
                            <a:schemeClr val="bg1"/>
                          </a:solidFill>
                          <a:latin typeface="Calibri (Body)"/>
                          <a:cs typeface="Arial" panose="020B0604020202020204" pitchFamily="34" charset="0"/>
                        </a:rPr>
                        <a:t>TOTAL NOMINAL AMOUNT</a:t>
                      </a:r>
                      <a:endParaRPr lang="lt-LT" sz="1150" dirty="0">
                        <a:solidFill>
                          <a:schemeClr val="bg1"/>
                        </a:solidFill>
                        <a:latin typeface="Calibri (Body)"/>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kern="1200" dirty="0">
                          <a:solidFill>
                            <a:schemeClr val="tx1"/>
                          </a:solidFill>
                          <a:latin typeface="Calibri (Body)"/>
                          <a:cs typeface="Arial" panose="020B0604020202020204" pitchFamily="34" charset="0"/>
                        </a:rPr>
                        <a:t>EUR 4,999,999 (inclusive)</a:t>
                      </a:r>
                      <a:endParaRPr lang="lt-LT" sz="1150" kern="1200" dirty="0">
                        <a:solidFill>
                          <a:schemeClr val="tx1"/>
                        </a:solidFill>
                        <a:latin typeface="Calibri (Body)"/>
                        <a:ea typeface="+mn-ea"/>
                        <a:cs typeface="Arial" panose="020B0604020202020204" pitchFamily="34" charset="0"/>
                      </a:endParaRP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1962341"/>
                  </a:ext>
                </a:extLst>
              </a:tr>
              <a:tr h="0">
                <a:tc>
                  <a:txBody>
                    <a:bodyPr/>
                    <a:lstStyle/>
                    <a:p>
                      <a:r>
                        <a:rPr lang="en-US" sz="1150" dirty="0">
                          <a:solidFill>
                            <a:schemeClr val="bg1"/>
                          </a:solidFill>
                          <a:latin typeface="Calibri (Body)"/>
                          <a:cs typeface="Arial" panose="020B0604020202020204" pitchFamily="34" charset="0"/>
                        </a:rPr>
                        <a:t>NOMINAL VALUE AND CURRENCY OF BOND</a:t>
                      </a:r>
                      <a:endParaRPr lang="lt-LT" sz="1150" dirty="0">
                        <a:solidFill>
                          <a:schemeClr val="bg1"/>
                        </a:solidFill>
                        <a:latin typeface="Calibri (Body)"/>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kern="1200" dirty="0">
                          <a:solidFill>
                            <a:schemeClr val="tx1"/>
                          </a:solidFill>
                          <a:latin typeface="Calibri (Body)"/>
                          <a:cs typeface="Arial" panose="020B0604020202020204" pitchFamily="34" charset="0"/>
                        </a:rPr>
                        <a:t>EUR 100</a:t>
                      </a:r>
                      <a:endParaRPr lang="lt-LT" sz="1150" kern="1200" dirty="0">
                        <a:solidFill>
                          <a:schemeClr val="tx1"/>
                        </a:solidFill>
                        <a:latin typeface="Calibri (Body)"/>
                        <a:cs typeface="Arial" panose="020B0604020202020204" pitchFamily="34" charset="0"/>
                      </a:endParaRP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0088571"/>
                  </a:ext>
                </a:extLst>
              </a:tr>
              <a:tr h="0">
                <a:tc>
                  <a:txBody>
                    <a:bodyPr/>
                    <a:lstStyle/>
                    <a:p>
                      <a:r>
                        <a:rPr lang="en-US" sz="1150" dirty="0">
                          <a:solidFill>
                            <a:schemeClr val="bg1"/>
                          </a:solidFill>
                          <a:latin typeface="Calibri (Body)"/>
                          <a:cs typeface="Arial" panose="020B0604020202020204" pitchFamily="34" charset="0"/>
                        </a:rPr>
                        <a:t>TOTAL NUMBER OF BONDS ISSUED</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kern="1200" dirty="0">
                          <a:solidFill>
                            <a:schemeClr val="tx1"/>
                          </a:solidFill>
                          <a:latin typeface="Calibri (Body)"/>
                          <a:cs typeface="Arial" panose="020B0604020202020204" pitchFamily="34" charset="0"/>
                        </a:rPr>
                        <a:t>49,999 (inclusive)</a:t>
                      </a:r>
                      <a:endParaRPr lang="lt-LT" sz="1150" kern="1200" dirty="0">
                        <a:solidFill>
                          <a:schemeClr val="tx1"/>
                        </a:solidFill>
                        <a:latin typeface="Calibri (Body)"/>
                        <a:cs typeface="Arial" panose="020B0604020202020204" pitchFamily="34" charset="0"/>
                      </a:endParaRP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5237133"/>
                  </a:ext>
                </a:extLst>
              </a:tr>
              <a:tr h="0">
                <a:tc>
                  <a:txBody>
                    <a:bodyPr/>
                    <a:lstStyle/>
                    <a:p>
                      <a:r>
                        <a:rPr lang="en-US" sz="1150" dirty="0">
                          <a:solidFill>
                            <a:schemeClr val="bg1"/>
                          </a:solidFill>
                          <a:latin typeface="Calibri (Body)"/>
                          <a:cs typeface="Arial" panose="020B0604020202020204" pitchFamily="34" charset="0"/>
                        </a:rPr>
                        <a:t>ISSUE DATE</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latin typeface="Calibri (Body)"/>
                          <a:cs typeface="Arial" panose="020B0604020202020204" pitchFamily="34" charset="0"/>
                        </a:rPr>
                        <a:t>June 3, 2019</a:t>
                      </a:r>
                      <a:endParaRPr lang="lt-LT" sz="1150" kern="1200" dirty="0">
                        <a:solidFill>
                          <a:schemeClr val="tx1"/>
                        </a:solidFill>
                        <a:latin typeface="Calibri (Body)"/>
                        <a:ea typeface="+mn-ea"/>
                        <a:cs typeface="Arial" panose="020B0604020202020204" pitchFamily="34" charset="0"/>
                      </a:endParaRP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683820"/>
                  </a:ext>
                </a:extLst>
              </a:tr>
              <a:tr h="0">
                <a:tc>
                  <a:txBody>
                    <a:bodyPr/>
                    <a:lstStyle/>
                    <a:p>
                      <a:r>
                        <a:rPr lang="en-US" sz="1150" dirty="0">
                          <a:solidFill>
                            <a:schemeClr val="bg1"/>
                          </a:solidFill>
                          <a:latin typeface="Calibri (Body)"/>
                          <a:cs typeface="Arial" panose="020B0604020202020204" pitchFamily="34" charset="0"/>
                        </a:rPr>
                        <a:t>REDEMPTION DATE</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kern="1200" dirty="0">
                          <a:solidFill>
                            <a:schemeClr val="tx1"/>
                          </a:solidFill>
                          <a:latin typeface="Calibri (Body)"/>
                          <a:cs typeface="Arial" panose="020B0604020202020204" pitchFamily="34" charset="0"/>
                        </a:rPr>
                        <a:t>June 3, 2022</a:t>
                      </a:r>
                      <a:endParaRPr lang="lt-LT" sz="1150" kern="1200" dirty="0">
                        <a:solidFill>
                          <a:schemeClr val="tx1"/>
                        </a:solidFill>
                        <a:latin typeface="Calibri (Body)"/>
                        <a:cs typeface="Arial" panose="020B0604020202020204" pitchFamily="34" charset="0"/>
                      </a:endParaRP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9632850"/>
                  </a:ext>
                </a:extLst>
              </a:tr>
              <a:tr h="0">
                <a:tc>
                  <a:txBody>
                    <a:bodyPr/>
                    <a:lstStyle/>
                    <a:p>
                      <a:r>
                        <a:rPr lang="en-US" sz="1150" dirty="0">
                          <a:solidFill>
                            <a:schemeClr val="bg1"/>
                          </a:solidFill>
                          <a:latin typeface="Calibri (Body)"/>
                          <a:cs typeface="Arial" panose="020B0604020202020204" pitchFamily="34" charset="0"/>
                        </a:rPr>
                        <a:t>ANNUAL INTEREST RATE</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kern="1200" dirty="0">
                          <a:solidFill>
                            <a:schemeClr val="tx1"/>
                          </a:solidFill>
                          <a:latin typeface="Calibri (Body)"/>
                          <a:cs typeface="Arial" panose="020B0604020202020204" pitchFamily="34" charset="0"/>
                        </a:rPr>
                        <a:t>5.00% (quarterly) </a:t>
                      </a:r>
                      <a:endParaRPr lang="lt-LT" sz="1150" kern="1200" dirty="0">
                        <a:solidFill>
                          <a:schemeClr val="tx1"/>
                        </a:solidFill>
                        <a:latin typeface="Calibri (Body)"/>
                        <a:ea typeface="+mn-ea"/>
                        <a:cs typeface="Arial" panose="020B0604020202020204" pitchFamily="34" charset="0"/>
                      </a:endParaRP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035644"/>
                  </a:ext>
                </a:extLst>
              </a:tr>
            </a:tbl>
          </a:graphicData>
        </a:graphic>
      </p:graphicFrame>
    </p:spTree>
    <p:extLst>
      <p:ext uri="{BB962C8B-B14F-4D97-AF65-F5344CB8AC3E}">
        <p14:creationId xmlns:p14="http://schemas.microsoft.com/office/powerpoint/2010/main" val="1357925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072">
            <a:extLst>
              <a:ext uri="{FF2B5EF4-FFF2-40B4-BE49-F238E27FC236}">
                <a16:creationId xmlns:a16="http://schemas.microsoft.com/office/drawing/2014/main" id="{35DB00C2-9E80-41F9-B9E8-156BFCAAB5F8}"/>
              </a:ext>
            </a:extLst>
          </p:cNvPr>
          <p:cNvGraphicFramePr>
            <a:graphicFrameLocks noGrp="1"/>
          </p:cNvGraphicFramePr>
          <p:nvPr>
            <p:extLst>
              <p:ext uri="{D42A27DB-BD31-4B8C-83A1-F6EECF244321}">
                <p14:modId xmlns:p14="http://schemas.microsoft.com/office/powerpoint/2010/main" val="143574000"/>
              </p:ext>
            </p:extLst>
          </p:nvPr>
        </p:nvGraphicFramePr>
        <p:xfrm>
          <a:off x="825247" y="2179556"/>
          <a:ext cx="3989868" cy="2499177"/>
        </p:xfrm>
        <a:graphic>
          <a:graphicData uri="http://schemas.openxmlformats.org/drawingml/2006/table">
            <a:tbl>
              <a:tblPr firstRow="1" bandRow="1">
                <a:tableStyleId>{5940675A-B579-460E-94D1-54222C63F5DA}</a:tableStyleId>
              </a:tblPr>
              <a:tblGrid>
                <a:gridCol w="2651754">
                  <a:extLst>
                    <a:ext uri="{9D8B030D-6E8A-4147-A177-3AD203B41FA5}">
                      <a16:colId xmlns:a16="http://schemas.microsoft.com/office/drawing/2014/main" val="384120693"/>
                    </a:ext>
                  </a:extLst>
                </a:gridCol>
                <a:gridCol w="1338114">
                  <a:extLst>
                    <a:ext uri="{9D8B030D-6E8A-4147-A177-3AD203B41FA5}">
                      <a16:colId xmlns:a16="http://schemas.microsoft.com/office/drawing/2014/main" val="1853213223"/>
                    </a:ext>
                  </a:extLst>
                </a:gridCol>
              </a:tblGrid>
              <a:tr h="182770">
                <a:tc>
                  <a:txBody>
                    <a:bodyPr/>
                    <a:lstStyle/>
                    <a:p>
                      <a:pPr marL="0" marR="0" lvl="0" indent="0" algn="l" rtl="0" eaLnBrk="1" fontAlgn="auto" latinLnBrk="0" hangingPunct="1">
                        <a:lnSpc>
                          <a:spcPct val="100000"/>
                        </a:lnSpc>
                        <a:spcBef>
                          <a:spcPts val="0"/>
                        </a:spcBef>
                        <a:spcAft>
                          <a:spcPts val="0"/>
                        </a:spcAft>
                        <a:buFontTx/>
                        <a:buNone/>
                      </a:pPr>
                      <a:r>
                        <a:rPr lang="en-US" sz="1200" noProof="0">
                          <a:solidFill>
                            <a:schemeClr val="tx1"/>
                          </a:solidFill>
                          <a:latin typeface="+mn-lt"/>
                          <a:cs typeface="Times New Roman"/>
                        </a:rPr>
                        <a:t>Number of  properties</a:t>
                      </a: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dirty="0">
                          <a:solidFill>
                            <a:schemeClr val="tx1"/>
                          </a:solidFill>
                          <a:latin typeface="+mn-lt"/>
                          <a:cs typeface="Times New Roman"/>
                        </a:rPr>
                        <a:t>4</a:t>
                      </a:r>
                      <a:r>
                        <a:rPr lang="en-US" sz="1200" b="1" dirty="0">
                          <a:solidFill>
                            <a:schemeClr val="tx1"/>
                          </a:solidFill>
                        </a:rPr>
                        <a:t>#</a:t>
                      </a:r>
                      <a:r>
                        <a:rPr lang="en-US" sz="1200" b="1" dirty="0">
                          <a:solidFill>
                            <a:schemeClr val="tx1"/>
                          </a:solidFill>
                          <a:latin typeface="+mn-lt"/>
                          <a:cs typeface="Times New Roman"/>
                        </a:rPr>
                        <a:t> units</a:t>
                      </a: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5010555"/>
                  </a:ext>
                </a:extLst>
              </a:tr>
              <a:tr h="182770">
                <a:tc>
                  <a:txBody>
                    <a:bodyPr/>
                    <a:lstStyle/>
                    <a:p>
                      <a:pPr marL="0" marR="0" lvl="0" indent="0" algn="l" rtl="0" eaLnBrk="1" fontAlgn="auto" latinLnBrk="0" hangingPunct="1">
                        <a:lnSpc>
                          <a:spcPct val="100000"/>
                        </a:lnSpc>
                        <a:spcBef>
                          <a:spcPts val="0"/>
                        </a:spcBef>
                        <a:spcAft>
                          <a:spcPts val="0"/>
                        </a:spcAft>
                        <a:buFontTx/>
                        <a:buNone/>
                      </a:pPr>
                      <a:r>
                        <a:rPr lang="en-US" sz="1200" noProof="0" dirty="0">
                          <a:solidFill>
                            <a:schemeClr val="tx1"/>
                          </a:solidFill>
                          <a:latin typeface="+mn-lt"/>
                          <a:cs typeface="Times New Roman"/>
                        </a:rPr>
                        <a:t>Current gross leasable area</a:t>
                      </a: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t-EE" sz="1200" b="1" i="0" dirty="0">
                          <a:solidFill>
                            <a:schemeClr val="tx1"/>
                          </a:solidFill>
                          <a:latin typeface="+mn-lt"/>
                          <a:cs typeface="Times New Roman"/>
                        </a:rPr>
                        <a:t>26 622 </a:t>
                      </a:r>
                      <a:r>
                        <a:rPr lang="et-EE" sz="1200" b="1" i="0" dirty="0">
                          <a:solidFill>
                            <a:schemeClr val="tx1"/>
                          </a:solidFill>
                          <a:latin typeface="+mn-lt"/>
                          <a:ea typeface="Cambria"/>
                        </a:rPr>
                        <a:t>m</a:t>
                      </a:r>
                      <a:r>
                        <a:rPr lang="et-EE" sz="1200" b="1" i="0" baseline="30000" dirty="0">
                          <a:solidFill>
                            <a:schemeClr val="tx1"/>
                          </a:solidFill>
                          <a:latin typeface="+mn-lt"/>
                          <a:ea typeface="Cambria"/>
                        </a:rPr>
                        <a:t>2</a:t>
                      </a:r>
                      <a:endParaRPr lang="en-US" sz="1200" b="1" i="0" dirty="0">
                        <a:solidFill>
                          <a:schemeClr val="tx1"/>
                        </a:solidFill>
                        <a:latin typeface="+mn-lt"/>
                        <a:ea typeface="Cambria"/>
                        <a:cs typeface="Times New Roman"/>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3337263"/>
                  </a:ext>
                </a:extLst>
              </a:tr>
              <a:tr h="182770">
                <a:tc>
                  <a:txBody>
                    <a:bodyPr/>
                    <a:lstStyle/>
                    <a:p>
                      <a:r>
                        <a:rPr lang="en-US" sz="1200" dirty="0">
                          <a:solidFill>
                            <a:schemeClr val="tx1"/>
                          </a:solidFill>
                          <a:latin typeface="+mn-lt"/>
                          <a:cs typeface="Times New Roman"/>
                        </a:rPr>
                        <a:t>Occupancy</a:t>
                      </a: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dirty="0">
                          <a:solidFill>
                            <a:schemeClr val="tx1"/>
                          </a:solidFill>
                          <a:latin typeface="+mn-lt"/>
                          <a:cs typeface="Times New Roman"/>
                        </a:rPr>
                        <a:t>9</a:t>
                      </a:r>
                      <a:r>
                        <a:rPr lang="et-EE" sz="1200" b="1" dirty="0">
                          <a:solidFill>
                            <a:schemeClr val="tx1"/>
                          </a:solidFill>
                          <a:latin typeface="+mn-lt"/>
                          <a:cs typeface="Times New Roman"/>
                        </a:rPr>
                        <a:t>9</a:t>
                      </a:r>
                      <a:r>
                        <a:rPr lang="en-US" sz="1200" b="1" dirty="0">
                          <a:solidFill>
                            <a:schemeClr val="tx1"/>
                          </a:solidFill>
                          <a:latin typeface="+mn-lt"/>
                          <a:cs typeface="Times New Roman"/>
                        </a:rPr>
                        <a:t>%</a:t>
                      </a: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5092534"/>
                  </a:ext>
                </a:extLst>
              </a:tr>
              <a:tr h="182770">
                <a:tc>
                  <a:txBody>
                    <a:bodyPr/>
                    <a:lstStyle/>
                    <a:p>
                      <a:r>
                        <a:rPr lang="en-US" sz="1200" dirty="0">
                          <a:solidFill>
                            <a:schemeClr val="tx1"/>
                          </a:solidFill>
                          <a:latin typeface="+mn-lt"/>
                          <a:cs typeface="Times New Roman"/>
                        </a:rPr>
                        <a:t>Tenant structure</a:t>
                      </a: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dirty="0">
                          <a:solidFill>
                            <a:schemeClr val="tx1"/>
                          </a:solidFill>
                          <a:latin typeface="+mn-lt"/>
                          <a:cs typeface="Times New Roman"/>
                        </a:rPr>
                        <a:t>Diversified</a:t>
                      </a: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972689"/>
                  </a:ext>
                </a:extLst>
              </a:tr>
              <a:tr h="182770">
                <a:tc>
                  <a:txBody>
                    <a:bodyPr/>
                    <a:lstStyle/>
                    <a:p>
                      <a:pPr marL="0" marR="0" lvl="0" indent="0" algn="l" rtl="0" eaLnBrk="1" fontAlgn="auto" latinLnBrk="0" hangingPunct="1">
                        <a:lnSpc>
                          <a:spcPct val="100000"/>
                        </a:lnSpc>
                        <a:spcBef>
                          <a:spcPts val="0"/>
                        </a:spcBef>
                        <a:spcAft>
                          <a:spcPts val="0"/>
                        </a:spcAft>
                        <a:buFontTx/>
                        <a:buNone/>
                      </a:pPr>
                      <a:r>
                        <a:rPr lang="en-US" sz="1200" dirty="0">
                          <a:solidFill>
                            <a:schemeClr val="tx1"/>
                          </a:solidFill>
                          <a:latin typeface="+mn-lt"/>
                          <a:cs typeface="Times New Roman"/>
                        </a:rPr>
                        <a:t>Average monthly rent </a:t>
                      </a:r>
                      <a:endParaRPr lang="et-EE" sz="1200" baseline="30000" dirty="0">
                        <a:solidFill>
                          <a:schemeClr val="tx1"/>
                        </a:solidFill>
                        <a:latin typeface="+mn-lt"/>
                        <a:ea typeface="Cambria"/>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t-EE" sz="1200" b="1" dirty="0">
                          <a:solidFill>
                            <a:schemeClr val="tx1"/>
                          </a:solidFill>
                          <a:latin typeface="+mn-lt"/>
                          <a:cs typeface="Times New Roman"/>
                        </a:rPr>
                        <a:t> 11.9 </a:t>
                      </a:r>
                      <a:r>
                        <a:rPr lang="et-EE" sz="1200" b="1" i="0" u="none" strike="noStrike" noProof="0" dirty="0">
                          <a:solidFill>
                            <a:schemeClr val="tx1"/>
                          </a:solidFill>
                          <a:latin typeface="Calibri"/>
                        </a:rPr>
                        <a:t>EUR/ m</a:t>
                      </a:r>
                      <a:r>
                        <a:rPr lang="et-EE" sz="1200" b="1" i="0" u="none" strike="noStrike" baseline="30000" noProof="0" dirty="0">
                          <a:solidFill>
                            <a:schemeClr val="tx1"/>
                          </a:solidFill>
                          <a:latin typeface="Calibri"/>
                        </a:rPr>
                        <a:t>2</a:t>
                      </a:r>
                      <a:endParaRPr lang="en-US" sz="1200" b="1" dirty="0">
                        <a:solidFill>
                          <a:schemeClr val="tx1"/>
                        </a:solidFill>
                        <a:latin typeface="+mn-lt"/>
                        <a:cs typeface="Times New Roman"/>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5149625"/>
                  </a:ext>
                </a:extLst>
              </a:tr>
              <a:tr h="304617">
                <a:tc>
                  <a:txBody>
                    <a:bodyPr/>
                    <a:lstStyle/>
                    <a:p>
                      <a:r>
                        <a:rPr lang="en-US" sz="1200" dirty="0">
                          <a:solidFill>
                            <a:schemeClr val="tx1"/>
                          </a:solidFill>
                          <a:latin typeface="+mn-lt"/>
                          <a:cs typeface="Times New Roman"/>
                        </a:rPr>
                        <a:t>Weighted average unexpired lease term</a:t>
                      </a: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t-EE" sz="1200" b="1" dirty="0">
                          <a:solidFill>
                            <a:schemeClr val="tx1"/>
                          </a:solidFill>
                          <a:latin typeface="+mn-lt"/>
                          <a:cs typeface="Times New Roman"/>
                        </a:rPr>
                        <a:t>3.3 </a:t>
                      </a:r>
                      <a:r>
                        <a:rPr lang="et-EE" sz="1200" b="1" dirty="0" err="1">
                          <a:solidFill>
                            <a:schemeClr val="tx1"/>
                          </a:solidFill>
                          <a:latin typeface="+mn-lt"/>
                          <a:cs typeface="Times New Roman"/>
                        </a:rPr>
                        <a:t>years</a:t>
                      </a:r>
                      <a:endParaRPr lang="en-US" sz="1200" b="1" dirty="0">
                        <a:solidFill>
                          <a:schemeClr val="tx1"/>
                        </a:solidFill>
                        <a:latin typeface="+mn-lt"/>
                        <a:cs typeface="Times New Roman"/>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1358382"/>
                  </a:ext>
                </a:extLst>
              </a:tr>
              <a:tr h="182770">
                <a:tc>
                  <a:txBody>
                    <a:bodyPr/>
                    <a:lstStyle/>
                    <a:p>
                      <a:r>
                        <a:rPr lang="en-US" sz="1200" dirty="0">
                          <a:solidFill>
                            <a:schemeClr val="tx1"/>
                          </a:solidFill>
                          <a:latin typeface="+mn-lt"/>
                          <a:cs typeface="Times New Roman"/>
                        </a:rPr>
                        <a:t>Early termination option</a:t>
                      </a: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200" b="1" dirty="0">
                          <a:solidFill>
                            <a:schemeClr val="tx1"/>
                          </a:solidFill>
                          <a:latin typeface="+mn-lt"/>
                          <a:cs typeface="Times New Roman"/>
                        </a:rPr>
                        <a:t>No</a:t>
                      </a: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315781"/>
                  </a:ext>
                </a:extLst>
              </a:tr>
              <a:tr h="182770">
                <a:tc>
                  <a:txBody>
                    <a:bodyPr/>
                    <a:lstStyle/>
                    <a:p>
                      <a:r>
                        <a:rPr lang="en-US" sz="1200" dirty="0">
                          <a:solidFill>
                            <a:schemeClr val="tx1"/>
                          </a:solidFill>
                          <a:latin typeface="+mn-lt"/>
                          <a:cs typeface="Times New Roman"/>
                        </a:rPr>
                        <a:t>Cost distribution to tenant</a:t>
                      </a: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t-EE" sz="1200" b="1" dirty="0">
                          <a:solidFill>
                            <a:schemeClr val="tx1"/>
                          </a:solidFill>
                          <a:latin typeface="+mn-lt"/>
                          <a:cs typeface="Times New Roman"/>
                        </a:rPr>
                        <a:t>T</a:t>
                      </a:r>
                      <a:r>
                        <a:rPr lang="en-US" sz="1200" b="1" dirty="0" err="1">
                          <a:solidFill>
                            <a:schemeClr val="tx1"/>
                          </a:solidFill>
                          <a:latin typeface="+mn-lt"/>
                          <a:cs typeface="Times New Roman"/>
                        </a:rPr>
                        <a:t>riple</a:t>
                      </a:r>
                      <a:r>
                        <a:rPr lang="en-US" sz="1200" b="1" dirty="0">
                          <a:solidFill>
                            <a:schemeClr val="tx1"/>
                          </a:solidFill>
                          <a:latin typeface="+mn-lt"/>
                          <a:cs typeface="Times New Roman"/>
                        </a:rPr>
                        <a:t> net</a:t>
                      </a: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2590567"/>
                  </a:ext>
                </a:extLst>
              </a:tr>
              <a:tr h="182770">
                <a:tc>
                  <a:txBody>
                    <a:bodyPr/>
                    <a:lstStyle/>
                    <a:p>
                      <a:r>
                        <a:rPr lang="en-US" sz="1200" dirty="0">
                          <a:solidFill>
                            <a:schemeClr val="tx1"/>
                          </a:solidFill>
                          <a:latin typeface="+mn-lt"/>
                          <a:cs typeface="Times New Roman"/>
                        </a:rPr>
                        <a:t>Indexation</a:t>
                      </a: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t-EE" sz="1200" b="1" dirty="0" err="1">
                          <a:solidFill>
                            <a:schemeClr val="tx1"/>
                          </a:solidFill>
                          <a:latin typeface="+mn-lt"/>
                          <a:cs typeface="Times New Roman"/>
                        </a:rPr>
                        <a:t>Local</a:t>
                      </a:r>
                      <a:r>
                        <a:rPr lang="et-EE" sz="1200" b="1" dirty="0">
                          <a:solidFill>
                            <a:schemeClr val="tx1"/>
                          </a:solidFill>
                          <a:latin typeface="+mn-lt"/>
                          <a:cs typeface="Times New Roman"/>
                        </a:rPr>
                        <a:t> CPI/EU HICP</a:t>
                      </a:r>
                      <a:endParaRPr lang="en-US" sz="1200" b="1" dirty="0">
                        <a:solidFill>
                          <a:schemeClr val="tx1"/>
                        </a:solidFill>
                        <a:latin typeface="+mn-lt"/>
                        <a:cs typeface="Times New Roman"/>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6083586"/>
                  </a:ext>
                </a:extLst>
              </a:tr>
            </a:tbl>
          </a:graphicData>
        </a:graphic>
      </p:graphicFrame>
      <p:sp>
        <p:nvSpPr>
          <p:cNvPr id="4" name="TextBox 3">
            <a:extLst>
              <a:ext uri="{FF2B5EF4-FFF2-40B4-BE49-F238E27FC236}">
                <a16:creationId xmlns:a16="http://schemas.microsoft.com/office/drawing/2014/main" id="{16D03370-EBB9-48A6-B85F-6431C10C13E1}"/>
              </a:ext>
            </a:extLst>
          </p:cNvPr>
          <p:cNvSpPr txBox="1"/>
          <p:nvPr/>
        </p:nvSpPr>
        <p:spPr>
          <a:xfrm>
            <a:off x="825247" y="1803692"/>
            <a:ext cx="3989868" cy="276999"/>
          </a:xfrm>
          <a:prstGeom prst="rect">
            <a:avLst/>
          </a:prstGeom>
          <a:solidFill>
            <a:schemeClr val="tx2"/>
          </a:solidFill>
          <a:ln>
            <a:noFill/>
          </a:ln>
        </p:spPr>
        <p:txBody>
          <a:bodyPr wrap="square" rtlCol="0">
            <a:spAutoFit/>
          </a:bodyPr>
          <a:lstStyle/>
          <a:p>
            <a:r>
              <a:rPr lang="en-US" sz="1200" b="1" dirty="0">
                <a:solidFill>
                  <a:schemeClr val="bg1"/>
                </a:solidFill>
                <a:latin typeface="+mj-lt"/>
                <a:cs typeface="Times New Roman" panose="02020603050405020304" pitchFamily="18" charset="0"/>
              </a:rPr>
              <a:t>RENT CHARACTERISTICS</a:t>
            </a:r>
          </a:p>
        </p:txBody>
      </p:sp>
      <p:sp>
        <p:nvSpPr>
          <p:cNvPr id="5" name="TextBox 4">
            <a:extLst>
              <a:ext uri="{FF2B5EF4-FFF2-40B4-BE49-F238E27FC236}">
                <a16:creationId xmlns:a16="http://schemas.microsoft.com/office/drawing/2014/main" id="{ADA56882-5DDA-48BB-A52E-C138E7C7FE4B}"/>
              </a:ext>
            </a:extLst>
          </p:cNvPr>
          <p:cNvSpPr txBox="1"/>
          <p:nvPr/>
        </p:nvSpPr>
        <p:spPr>
          <a:xfrm>
            <a:off x="825247" y="4754346"/>
            <a:ext cx="3989868" cy="276999"/>
          </a:xfrm>
          <a:prstGeom prst="rect">
            <a:avLst/>
          </a:prstGeom>
          <a:solidFill>
            <a:schemeClr val="tx2"/>
          </a:solidFill>
          <a:ln>
            <a:noFill/>
          </a:ln>
        </p:spPr>
        <p:txBody>
          <a:bodyPr wrap="square" rtlCol="0">
            <a:spAutoFit/>
          </a:bodyPr>
          <a:lstStyle>
            <a:defPPr>
              <a:defRPr lang="en-US"/>
            </a:defPPr>
            <a:lvl1pPr>
              <a:defRPr sz="1100">
                <a:solidFill>
                  <a:srgbClr val="412B39"/>
                </a:solidFill>
                <a:latin typeface="Times New Roman" panose="02020603050405020304" pitchFamily="18" charset="0"/>
                <a:cs typeface="Times New Roman" panose="02020603050405020304" pitchFamily="18" charset="0"/>
              </a:defRPr>
            </a:lvl1pPr>
          </a:lstStyle>
          <a:p>
            <a:r>
              <a:rPr lang="en-US" sz="1200" b="1" dirty="0">
                <a:solidFill>
                  <a:schemeClr val="bg1"/>
                </a:solidFill>
                <a:latin typeface="+mj-lt"/>
              </a:rPr>
              <a:t>FINANCIAL METRICS</a:t>
            </a:r>
            <a:r>
              <a:rPr lang="et-EE" sz="1200" b="1" dirty="0">
                <a:solidFill>
                  <a:schemeClr val="bg1"/>
                </a:solidFill>
                <a:latin typeface="+mj-lt"/>
              </a:rPr>
              <a:t> (</a:t>
            </a:r>
            <a:r>
              <a:rPr lang="et-EE" sz="1200" b="1" dirty="0" err="1">
                <a:solidFill>
                  <a:schemeClr val="bg1"/>
                </a:solidFill>
                <a:latin typeface="+mj-lt"/>
              </a:rPr>
              <a:t>as</a:t>
            </a:r>
            <a:r>
              <a:rPr lang="et-EE" sz="1200" b="1" dirty="0">
                <a:solidFill>
                  <a:schemeClr val="bg1"/>
                </a:solidFill>
                <a:latin typeface="+mj-lt"/>
              </a:rPr>
              <a:t> of </a:t>
            </a:r>
            <a:r>
              <a:rPr lang="et-EE" sz="1200" b="1" dirty="0" err="1">
                <a:solidFill>
                  <a:schemeClr val="bg1"/>
                </a:solidFill>
                <a:latin typeface="+mj-lt"/>
              </a:rPr>
              <a:t>June</a:t>
            </a:r>
            <a:r>
              <a:rPr lang="et-EE" sz="1200" b="1" dirty="0">
                <a:solidFill>
                  <a:schemeClr val="bg1"/>
                </a:solidFill>
                <a:latin typeface="+mj-lt"/>
              </a:rPr>
              <a:t> 30, 2020)</a:t>
            </a:r>
            <a:endParaRPr lang="en-US" sz="1200" b="1" dirty="0">
              <a:solidFill>
                <a:schemeClr val="bg1"/>
              </a:solidFill>
              <a:latin typeface="+mj-lt"/>
            </a:endParaRPr>
          </a:p>
        </p:txBody>
      </p:sp>
      <p:graphicFrame>
        <p:nvGraphicFramePr>
          <p:cNvPr id="6" name="Table 3072">
            <a:extLst>
              <a:ext uri="{FF2B5EF4-FFF2-40B4-BE49-F238E27FC236}">
                <a16:creationId xmlns:a16="http://schemas.microsoft.com/office/drawing/2014/main" id="{E5D23BCC-9D7D-439C-878D-4B1071959259}"/>
              </a:ext>
            </a:extLst>
          </p:cNvPr>
          <p:cNvGraphicFramePr>
            <a:graphicFrameLocks noGrp="1"/>
          </p:cNvGraphicFramePr>
          <p:nvPr>
            <p:extLst>
              <p:ext uri="{D42A27DB-BD31-4B8C-83A1-F6EECF244321}">
                <p14:modId xmlns:p14="http://schemas.microsoft.com/office/powerpoint/2010/main" val="819825275"/>
              </p:ext>
            </p:extLst>
          </p:nvPr>
        </p:nvGraphicFramePr>
        <p:xfrm>
          <a:off x="846741" y="5094705"/>
          <a:ext cx="3920634" cy="822960"/>
        </p:xfrm>
        <a:graphic>
          <a:graphicData uri="http://schemas.openxmlformats.org/drawingml/2006/table">
            <a:tbl>
              <a:tblPr firstRow="1" bandRow="1">
                <a:tableStyleId>{5940675A-B579-460E-94D1-54222C63F5DA}</a:tableStyleId>
              </a:tblPr>
              <a:tblGrid>
                <a:gridCol w="2103006">
                  <a:extLst>
                    <a:ext uri="{9D8B030D-6E8A-4147-A177-3AD203B41FA5}">
                      <a16:colId xmlns:a16="http://schemas.microsoft.com/office/drawing/2014/main" val="384120693"/>
                    </a:ext>
                  </a:extLst>
                </a:gridCol>
                <a:gridCol w="1817628">
                  <a:extLst>
                    <a:ext uri="{9D8B030D-6E8A-4147-A177-3AD203B41FA5}">
                      <a16:colId xmlns:a16="http://schemas.microsoft.com/office/drawing/2014/main" val="1853213223"/>
                    </a:ext>
                  </a:extLst>
                </a:gridCol>
              </a:tblGrid>
              <a:tr h="261818">
                <a:tc>
                  <a:txBody>
                    <a:bodyPr/>
                    <a:lstStyle/>
                    <a:p>
                      <a:pPr marL="0" marR="0" lvl="0" indent="0" algn="l" rtl="0" eaLnBrk="1" fontAlgn="auto" latinLnBrk="0" hangingPunct="1">
                        <a:lnSpc>
                          <a:spcPct val="100000"/>
                        </a:lnSpc>
                        <a:spcBef>
                          <a:spcPts val="0"/>
                        </a:spcBef>
                        <a:spcAft>
                          <a:spcPts val="0"/>
                        </a:spcAft>
                        <a:buFontTx/>
                        <a:buNone/>
                      </a:pPr>
                      <a:r>
                        <a:rPr lang="en-US" sz="1200" dirty="0">
                          <a:solidFill>
                            <a:schemeClr val="tx1"/>
                          </a:solidFill>
                          <a:latin typeface="+mn-lt"/>
                          <a:cs typeface="Times New Roman"/>
                        </a:rPr>
                        <a:t>Net yearly operating income</a:t>
                      </a:r>
                      <a:r>
                        <a:rPr lang="et-EE" sz="1200" dirty="0">
                          <a:solidFill>
                            <a:schemeClr val="tx1"/>
                          </a:solidFill>
                          <a:latin typeface="+mn-lt"/>
                          <a:cs typeface="Times New Roman"/>
                        </a:rPr>
                        <a:t> </a:t>
                      </a:r>
                      <a:endParaRPr lang="en-US" sz="1200" dirty="0">
                        <a:solidFill>
                          <a:schemeClr val="tx1"/>
                        </a:solidFill>
                        <a:latin typeface="+mn-lt"/>
                        <a:cs typeface="Times New Roman"/>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t-EE" sz="1200" b="1" kern="1200" dirty="0">
                          <a:solidFill>
                            <a:schemeClr val="tx1"/>
                          </a:solidFill>
                          <a:latin typeface="+mn-lt"/>
                          <a:ea typeface="+mn-ea"/>
                          <a:cs typeface="Times New Roman"/>
                        </a:rPr>
                        <a:t>EUR 3 805 000</a:t>
                      </a:r>
                      <a:endParaRPr lang="en-US" sz="1200" b="1" kern="1200" dirty="0">
                        <a:solidFill>
                          <a:schemeClr val="tx1"/>
                        </a:solidFill>
                        <a:latin typeface="+mn-lt"/>
                        <a:ea typeface="+mn-ea"/>
                        <a:cs typeface="Times New Roman"/>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0066777"/>
                  </a:ext>
                </a:extLst>
              </a:tr>
              <a:tr h="261818">
                <a:tc>
                  <a:txBody>
                    <a:bodyPr/>
                    <a:lstStyle/>
                    <a:p>
                      <a:r>
                        <a:rPr lang="en-US" sz="1200" dirty="0">
                          <a:solidFill>
                            <a:schemeClr val="tx1"/>
                          </a:solidFill>
                          <a:latin typeface="+mn-lt"/>
                          <a:cs typeface="Times New Roman"/>
                        </a:rPr>
                        <a:t>Market value of properties</a:t>
                      </a:r>
                      <a:r>
                        <a:rPr lang="et-EE" sz="1200" dirty="0">
                          <a:solidFill>
                            <a:schemeClr val="tx1"/>
                          </a:solidFill>
                          <a:latin typeface="+mn-lt"/>
                          <a:cs typeface="Times New Roman"/>
                        </a:rPr>
                        <a:t> </a:t>
                      </a:r>
                      <a:endParaRPr lang="en-US" sz="1200" dirty="0">
                        <a:solidFill>
                          <a:schemeClr val="tx1"/>
                        </a:solidFill>
                        <a:latin typeface="+mn-lt"/>
                        <a:cs typeface="Times New Roman"/>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t-EE" sz="1200" b="1" dirty="0">
                          <a:solidFill>
                            <a:schemeClr val="tx1"/>
                          </a:solidFill>
                          <a:latin typeface="+mn-lt"/>
                          <a:cs typeface="Times New Roman"/>
                        </a:rPr>
                        <a:t>EUR 60 360 000</a:t>
                      </a:r>
                      <a:endParaRPr lang="en-US" sz="1200" b="1" dirty="0">
                        <a:solidFill>
                          <a:schemeClr val="tx1"/>
                        </a:solidFill>
                        <a:latin typeface="+mn-lt"/>
                        <a:cs typeface="Times New Roman"/>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410652"/>
                  </a:ext>
                </a:extLst>
              </a:tr>
              <a:tr h="261818">
                <a:tc>
                  <a:txBody>
                    <a:bodyPr/>
                    <a:lstStyle/>
                    <a:p>
                      <a:r>
                        <a:rPr lang="en-US" sz="1200" dirty="0">
                          <a:solidFill>
                            <a:schemeClr val="tx1"/>
                          </a:solidFill>
                          <a:latin typeface="+mn-lt"/>
                          <a:cs typeface="Times New Roman"/>
                        </a:rPr>
                        <a:t>Loan to value</a:t>
                      </a: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t-EE" sz="1200" b="1" dirty="0">
                          <a:solidFill>
                            <a:schemeClr val="tx1"/>
                          </a:solidFill>
                          <a:latin typeface="+mn-lt"/>
                          <a:cs typeface="Times New Roman"/>
                        </a:rPr>
                        <a:t>52.</a:t>
                      </a:r>
                      <a:r>
                        <a:rPr lang="en-US" sz="1200" b="1" dirty="0">
                          <a:solidFill>
                            <a:schemeClr val="tx1"/>
                          </a:solidFill>
                          <a:latin typeface="+mn-lt"/>
                          <a:cs typeface="Times New Roman"/>
                        </a:rPr>
                        <a:t>4</a:t>
                      </a:r>
                      <a:r>
                        <a:rPr lang="et-EE" sz="1200" b="1" dirty="0">
                          <a:solidFill>
                            <a:schemeClr val="tx1"/>
                          </a:solidFill>
                          <a:latin typeface="+mn-lt"/>
                          <a:cs typeface="Times New Roman"/>
                        </a:rPr>
                        <a:t>%</a:t>
                      </a:r>
                      <a:endParaRPr lang="en-US" sz="1200" b="1" dirty="0">
                        <a:solidFill>
                          <a:schemeClr val="tx1"/>
                        </a:solidFill>
                        <a:latin typeface="+mn-lt"/>
                        <a:cs typeface="Times New Roman"/>
                      </a:endParaRPr>
                    </a:p>
                  </a:txBody>
                  <a:tcPr anchor="ctr">
                    <a:lnL w="12700" cmpd="sng">
                      <a:noFill/>
                    </a:lnL>
                    <a:lnR w="12700" cmpd="sng">
                      <a:noFill/>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6587051"/>
                  </a:ext>
                </a:extLst>
              </a:tr>
            </a:tbl>
          </a:graphicData>
        </a:graphic>
      </p:graphicFrame>
      <p:sp>
        <p:nvSpPr>
          <p:cNvPr id="50" name="TextBox 49">
            <a:extLst>
              <a:ext uri="{FF2B5EF4-FFF2-40B4-BE49-F238E27FC236}">
                <a16:creationId xmlns:a16="http://schemas.microsoft.com/office/drawing/2014/main" id="{26C2BE58-2BF6-4ACE-A31E-4AA3634479A2}"/>
              </a:ext>
            </a:extLst>
          </p:cNvPr>
          <p:cNvSpPr txBox="1"/>
          <p:nvPr/>
        </p:nvSpPr>
        <p:spPr>
          <a:xfrm>
            <a:off x="11397541" y="6304683"/>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32</a:t>
            </a:fld>
            <a:endParaRPr lang="en-US" sz="1300" dirty="0">
              <a:solidFill>
                <a:schemeClr val="bg1">
                  <a:lumMod val="50000"/>
                </a:schemeClr>
              </a:solidFill>
            </a:endParaRPr>
          </a:p>
        </p:txBody>
      </p:sp>
      <p:sp>
        <p:nvSpPr>
          <p:cNvPr id="51" name="Title 1">
            <a:extLst>
              <a:ext uri="{FF2B5EF4-FFF2-40B4-BE49-F238E27FC236}">
                <a16:creationId xmlns:a16="http://schemas.microsoft.com/office/drawing/2014/main" id="{14170776-8F3D-4A48-B70D-0F600630F08C}"/>
              </a:ext>
            </a:extLst>
          </p:cNvPr>
          <p:cNvSpPr txBox="1">
            <a:spLocks/>
          </p:cNvSpPr>
          <p:nvPr/>
        </p:nvSpPr>
        <p:spPr>
          <a:xfrm>
            <a:off x="1006135" y="784701"/>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n-US" sz="2800" dirty="0"/>
              <a:t>PORTFOLIO OF UAB CAPITALICA BALTIC REAL ESTATE FUND I</a:t>
            </a:r>
            <a:endParaRPr kumimoji="0" lang="en-US" sz="2800" i="0" u="none" strike="noStrike" kern="1200" cap="none" spc="0" normalizeH="0" baseline="0" noProof="0" dirty="0">
              <a:ln>
                <a:noFill/>
              </a:ln>
              <a:effectLst/>
              <a:uLnTx/>
              <a:uFillTx/>
              <a:ea typeface="+mj-ea"/>
              <a:cs typeface="+mj-cs"/>
            </a:endParaRPr>
          </a:p>
        </p:txBody>
      </p:sp>
      <p:grpSp>
        <p:nvGrpSpPr>
          <p:cNvPr id="8" name="Group 7">
            <a:extLst>
              <a:ext uri="{FF2B5EF4-FFF2-40B4-BE49-F238E27FC236}">
                <a16:creationId xmlns:a16="http://schemas.microsoft.com/office/drawing/2014/main" id="{29FB3BCD-DC0E-4B1E-AE37-49EA3A54F1DC}"/>
              </a:ext>
            </a:extLst>
          </p:cNvPr>
          <p:cNvGrpSpPr/>
          <p:nvPr/>
        </p:nvGrpSpPr>
        <p:grpSpPr>
          <a:xfrm>
            <a:off x="5674169" y="1698058"/>
            <a:ext cx="2880002" cy="2478900"/>
            <a:chOff x="5468056" y="1837050"/>
            <a:chExt cx="2880002" cy="2478900"/>
          </a:xfrm>
        </p:grpSpPr>
        <p:pic>
          <p:nvPicPr>
            <p:cNvPr id="41" name="Picture 40">
              <a:extLst>
                <a:ext uri="{FF2B5EF4-FFF2-40B4-BE49-F238E27FC236}">
                  <a16:creationId xmlns:a16="http://schemas.microsoft.com/office/drawing/2014/main" id="{81B342D6-CB1D-473B-90CF-7E9E17C375C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489257" y="2115968"/>
              <a:ext cx="2710800" cy="1191982"/>
            </a:xfrm>
            <a:prstGeom prst="rect">
              <a:avLst/>
            </a:prstGeom>
            <a:ln>
              <a:noFill/>
            </a:ln>
          </p:spPr>
        </p:pic>
        <p:sp>
          <p:nvSpPr>
            <p:cNvPr id="45" name="TextBox 44">
              <a:extLst>
                <a:ext uri="{FF2B5EF4-FFF2-40B4-BE49-F238E27FC236}">
                  <a16:creationId xmlns:a16="http://schemas.microsoft.com/office/drawing/2014/main" id="{E1E9BCF1-EE8B-4119-B2E1-059FC176D738}"/>
                </a:ext>
              </a:extLst>
            </p:cNvPr>
            <p:cNvSpPr txBox="1"/>
            <p:nvPr/>
          </p:nvSpPr>
          <p:spPr>
            <a:xfrm>
              <a:off x="5488992" y="3307950"/>
              <a:ext cx="2700000" cy="1008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nchor="t">
              <a:spAutoFit/>
            </a:bodyPr>
            <a:lstStyle/>
            <a:p>
              <a:r>
                <a:rPr lang="et-EE" sz="1050" dirty="0" err="1">
                  <a:solidFill>
                    <a:schemeClr val="tx1">
                      <a:lumMod val="85000"/>
                      <a:lumOff val="15000"/>
                    </a:schemeClr>
                  </a:solidFill>
                  <a:ea typeface="Cambria"/>
                </a:rPr>
                <a:t>Yearly</a:t>
              </a:r>
              <a:r>
                <a:rPr lang="et-EE" sz="1050" dirty="0">
                  <a:solidFill>
                    <a:schemeClr val="tx1">
                      <a:lumMod val="85000"/>
                      <a:lumOff val="15000"/>
                    </a:schemeClr>
                  </a:solidFill>
                  <a:ea typeface="Cambria"/>
                </a:rPr>
                <a:t> NOI             </a:t>
              </a:r>
              <a:endParaRPr lang="et-EE" sz="1050" b="1" dirty="0">
                <a:solidFill>
                  <a:schemeClr val="tx1">
                    <a:lumMod val="85000"/>
                    <a:lumOff val="15000"/>
                  </a:schemeClr>
                </a:solidFill>
                <a:ea typeface="Cambria"/>
                <a:cs typeface="Calibri"/>
              </a:endParaRPr>
            </a:p>
            <a:p>
              <a:r>
                <a:rPr lang="et-EE" sz="1050" dirty="0" err="1">
                  <a:solidFill>
                    <a:schemeClr val="tx1">
                      <a:lumMod val="85000"/>
                      <a:lumOff val="15000"/>
                    </a:schemeClr>
                  </a:solidFill>
                  <a:ea typeface="Cambria"/>
                </a:rPr>
                <a:t>Occupancy</a:t>
              </a:r>
              <a:r>
                <a:rPr lang="et-EE" sz="1050" dirty="0">
                  <a:solidFill>
                    <a:schemeClr val="tx1">
                      <a:lumMod val="85000"/>
                      <a:lumOff val="15000"/>
                    </a:schemeClr>
                  </a:solidFill>
                  <a:ea typeface="Cambria"/>
                </a:rPr>
                <a:t>             </a:t>
              </a:r>
              <a:endParaRPr lang="en-US" sz="1050" dirty="0">
                <a:solidFill>
                  <a:schemeClr val="tx1">
                    <a:lumMod val="85000"/>
                    <a:lumOff val="15000"/>
                  </a:schemeClr>
                </a:solidFill>
                <a:ea typeface="Cambria"/>
              </a:endParaRPr>
            </a:p>
            <a:p>
              <a:r>
                <a:rPr lang="et-EE" sz="1050" dirty="0">
                  <a:solidFill>
                    <a:schemeClr val="tx1">
                      <a:lumMod val="85000"/>
                      <a:lumOff val="15000"/>
                    </a:schemeClr>
                  </a:solidFill>
                  <a:ea typeface="Cambria"/>
                </a:rPr>
                <a:t>GBA                       </a:t>
              </a:r>
              <a:r>
                <a:rPr lang="en-US" sz="1050" dirty="0">
                  <a:solidFill>
                    <a:schemeClr val="tx1">
                      <a:lumMod val="85000"/>
                      <a:lumOff val="15000"/>
                    </a:schemeClr>
                  </a:solidFill>
                  <a:ea typeface="Cambria"/>
                </a:rPr>
                <a:t> </a:t>
              </a:r>
              <a:r>
                <a:rPr lang="et-EE" sz="1050" dirty="0">
                  <a:solidFill>
                    <a:schemeClr val="tx1">
                      <a:lumMod val="85000"/>
                      <a:lumOff val="15000"/>
                    </a:schemeClr>
                  </a:solidFill>
                  <a:ea typeface="Cambria"/>
                </a:rPr>
                <a:t> </a:t>
              </a:r>
              <a:endParaRPr lang="et-EE" sz="1050" b="1" dirty="0">
                <a:solidFill>
                  <a:schemeClr val="tx1">
                    <a:lumMod val="85000"/>
                    <a:lumOff val="15000"/>
                  </a:schemeClr>
                </a:solidFill>
                <a:ea typeface="Cambria"/>
                <a:cs typeface="Calibri"/>
              </a:endParaRPr>
            </a:p>
            <a:p>
              <a:r>
                <a:rPr lang="et-EE" sz="1050" dirty="0">
                  <a:solidFill>
                    <a:schemeClr val="tx1">
                      <a:lumMod val="85000"/>
                      <a:lumOff val="15000"/>
                    </a:schemeClr>
                  </a:solidFill>
                  <a:ea typeface="Cambria"/>
                </a:rPr>
                <a:t>GLA                          </a:t>
              </a:r>
              <a:endParaRPr lang="et-EE" sz="1050" b="1" dirty="0">
                <a:solidFill>
                  <a:schemeClr val="tx1">
                    <a:lumMod val="85000"/>
                    <a:lumOff val="15000"/>
                  </a:schemeClr>
                </a:solidFill>
                <a:ea typeface="Cambria"/>
                <a:cs typeface="Calibri"/>
              </a:endParaRPr>
            </a:p>
            <a:p>
              <a:r>
                <a:rPr lang="et-EE" sz="1050" dirty="0">
                  <a:solidFill>
                    <a:schemeClr val="tx1">
                      <a:lumMod val="85000"/>
                      <a:lumOff val="15000"/>
                    </a:schemeClr>
                  </a:solidFill>
                  <a:ea typeface="Cambria"/>
                </a:rPr>
                <a:t>WAULT                      </a:t>
              </a:r>
              <a:endParaRPr lang="et-EE" sz="1050" b="1" dirty="0">
                <a:solidFill>
                  <a:schemeClr val="tx1">
                    <a:lumMod val="85000"/>
                    <a:lumOff val="15000"/>
                  </a:schemeClr>
                </a:solidFill>
                <a:ea typeface="Cambria"/>
                <a:cs typeface="Calibri"/>
              </a:endParaRPr>
            </a:p>
            <a:p>
              <a:r>
                <a:rPr lang="et-EE" sz="1050" dirty="0">
                  <a:solidFill>
                    <a:schemeClr val="tx1">
                      <a:lumMod val="85000"/>
                      <a:lumOff val="15000"/>
                    </a:schemeClr>
                  </a:solidFill>
                  <a:ea typeface="Cambria"/>
                </a:rPr>
                <a:t>LTV        </a:t>
              </a:r>
              <a:r>
                <a:rPr lang="et-EE" sz="1000" dirty="0">
                  <a:solidFill>
                    <a:schemeClr val="tx1">
                      <a:lumMod val="85000"/>
                      <a:lumOff val="15000"/>
                    </a:schemeClr>
                  </a:solidFill>
                  <a:ea typeface="Cambria"/>
                </a:rPr>
                <a:t>                 </a:t>
              </a:r>
              <a:endParaRPr lang="et-EE" sz="1000" b="1" dirty="0">
                <a:solidFill>
                  <a:schemeClr val="tx1">
                    <a:lumMod val="85000"/>
                    <a:lumOff val="15000"/>
                  </a:schemeClr>
                </a:solidFill>
                <a:ea typeface="Cambria"/>
                <a:cs typeface="Calibri"/>
              </a:endParaRPr>
            </a:p>
          </p:txBody>
        </p:sp>
        <p:sp>
          <p:nvSpPr>
            <p:cNvPr id="34" name="TextBox 33">
              <a:extLst>
                <a:ext uri="{FF2B5EF4-FFF2-40B4-BE49-F238E27FC236}">
                  <a16:creationId xmlns:a16="http://schemas.microsoft.com/office/drawing/2014/main" id="{555D2495-6347-4DF8-9217-395A498C71EF}"/>
                </a:ext>
              </a:extLst>
            </p:cNvPr>
            <p:cNvSpPr txBox="1"/>
            <p:nvPr/>
          </p:nvSpPr>
          <p:spPr>
            <a:xfrm>
              <a:off x="6736147" y="3305213"/>
              <a:ext cx="1466314" cy="1008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nchor="t">
              <a:spAutoFit/>
            </a:bodyPr>
            <a:lstStyle/>
            <a:p>
              <a:r>
                <a:rPr lang="et-EE" sz="1050" b="1" dirty="0">
                  <a:solidFill>
                    <a:schemeClr val="tx1">
                      <a:lumMod val="85000"/>
                      <a:lumOff val="15000"/>
                    </a:schemeClr>
                  </a:solidFill>
                  <a:ea typeface="Cambria"/>
                </a:rPr>
                <a:t>EUR 2.1M</a:t>
              </a:r>
              <a:endParaRPr lang="et-EE" sz="1050" b="1" dirty="0">
                <a:solidFill>
                  <a:schemeClr val="tx1">
                    <a:lumMod val="85000"/>
                    <a:lumOff val="15000"/>
                  </a:schemeClr>
                </a:solidFill>
                <a:ea typeface="Cambria"/>
                <a:cs typeface="Calibri"/>
              </a:endParaRPr>
            </a:p>
            <a:p>
              <a:r>
                <a:rPr lang="et-EE" sz="1050" b="1" dirty="0">
                  <a:solidFill>
                    <a:schemeClr val="tx1">
                      <a:lumMod val="85000"/>
                      <a:lumOff val="15000"/>
                    </a:schemeClr>
                  </a:solidFill>
                  <a:ea typeface="Cambria"/>
                </a:rPr>
                <a:t>100%</a:t>
              </a:r>
              <a:endParaRPr lang="et-EE" sz="1050" dirty="0">
                <a:solidFill>
                  <a:schemeClr val="tx1">
                    <a:lumMod val="85000"/>
                    <a:lumOff val="15000"/>
                  </a:schemeClr>
                </a:solidFill>
                <a:latin typeface="Cambria"/>
                <a:ea typeface="Cambria"/>
              </a:endParaRPr>
            </a:p>
            <a:p>
              <a:r>
                <a:rPr lang="et-EE" sz="1050" b="1" dirty="0">
                  <a:solidFill>
                    <a:schemeClr val="tx1">
                      <a:lumMod val="85000"/>
                      <a:lumOff val="15000"/>
                    </a:schemeClr>
                  </a:solidFill>
                  <a:ea typeface="Cambria"/>
                </a:rPr>
                <a:t>17 000 m</a:t>
              </a:r>
              <a:r>
                <a:rPr lang="et-EE" sz="1050" b="1" baseline="30000" dirty="0">
                  <a:solidFill>
                    <a:schemeClr val="tx1">
                      <a:lumMod val="85000"/>
                      <a:lumOff val="15000"/>
                    </a:schemeClr>
                  </a:solidFill>
                  <a:ea typeface="Cambria"/>
                </a:rPr>
                <a:t>2</a:t>
              </a:r>
              <a:endParaRPr lang="et-EE" sz="1050" b="1" dirty="0">
                <a:solidFill>
                  <a:schemeClr val="tx1">
                    <a:lumMod val="85000"/>
                    <a:lumOff val="15000"/>
                  </a:schemeClr>
                </a:solidFill>
                <a:ea typeface="Cambria"/>
                <a:cs typeface="Calibri"/>
              </a:endParaRPr>
            </a:p>
            <a:p>
              <a:r>
                <a:rPr lang="en-GB" sz="1050" b="1" dirty="0">
                  <a:solidFill>
                    <a:schemeClr val="tx1">
                      <a:lumMod val="85000"/>
                      <a:lumOff val="15000"/>
                    </a:schemeClr>
                  </a:solidFill>
                  <a:ea typeface="Cambria"/>
                </a:rPr>
                <a:t>1</a:t>
              </a:r>
              <a:r>
                <a:rPr lang="et-EE" sz="1050" b="1" dirty="0">
                  <a:solidFill>
                    <a:schemeClr val="tx1">
                      <a:lumMod val="85000"/>
                      <a:lumOff val="15000"/>
                    </a:schemeClr>
                  </a:solidFill>
                  <a:ea typeface="Cambria"/>
                </a:rPr>
                <a:t>5</a:t>
              </a:r>
              <a:r>
                <a:rPr lang="en-GB" sz="1050" b="1" dirty="0">
                  <a:solidFill>
                    <a:schemeClr val="tx1">
                      <a:lumMod val="85000"/>
                      <a:lumOff val="15000"/>
                    </a:schemeClr>
                  </a:solidFill>
                  <a:ea typeface="Cambria"/>
                </a:rPr>
                <a:t> </a:t>
              </a:r>
              <a:r>
                <a:rPr lang="et-EE" sz="1050" b="1" dirty="0">
                  <a:solidFill>
                    <a:schemeClr val="tx1">
                      <a:lumMod val="85000"/>
                      <a:lumOff val="15000"/>
                    </a:schemeClr>
                  </a:solidFill>
                  <a:ea typeface="Cambria"/>
                </a:rPr>
                <a:t>000 m</a:t>
              </a:r>
              <a:r>
                <a:rPr lang="et-EE" sz="1050" b="1" baseline="30000" dirty="0">
                  <a:solidFill>
                    <a:schemeClr val="tx1">
                      <a:lumMod val="85000"/>
                      <a:lumOff val="15000"/>
                    </a:schemeClr>
                  </a:solidFill>
                  <a:ea typeface="Cambria"/>
                </a:rPr>
                <a:t>2</a:t>
              </a:r>
              <a:endParaRPr lang="et-EE" sz="1050" b="1" dirty="0">
                <a:solidFill>
                  <a:schemeClr val="tx1">
                    <a:lumMod val="85000"/>
                    <a:lumOff val="15000"/>
                  </a:schemeClr>
                </a:solidFill>
                <a:ea typeface="Cambria"/>
                <a:cs typeface="Calibri"/>
              </a:endParaRPr>
            </a:p>
            <a:p>
              <a:r>
                <a:rPr lang="et-EE" sz="1050" b="1" dirty="0">
                  <a:solidFill>
                    <a:schemeClr val="tx1">
                      <a:lumMod val="85000"/>
                      <a:lumOff val="15000"/>
                    </a:schemeClr>
                  </a:solidFill>
                  <a:ea typeface="Cambria"/>
                </a:rPr>
                <a:t>3.9 </a:t>
              </a:r>
              <a:r>
                <a:rPr lang="et-EE" sz="1050" b="1" dirty="0" err="1">
                  <a:solidFill>
                    <a:schemeClr val="tx1">
                      <a:lumMod val="85000"/>
                      <a:lumOff val="15000"/>
                    </a:schemeClr>
                  </a:solidFill>
                  <a:ea typeface="Cambria"/>
                </a:rPr>
                <a:t>years</a:t>
              </a:r>
              <a:endParaRPr lang="et-EE" sz="1050" b="1" dirty="0">
                <a:solidFill>
                  <a:schemeClr val="tx1">
                    <a:lumMod val="85000"/>
                    <a:lumOff val="15000"/>
                  </a:schemeClr>
                </a:solidFill>
                <a:ea typeface="Cambria"/>
                <a:cs typeface="Calibri"/>
              </a:endParaRPr>
            </a:p>
            <a:p>
              <a:r>
                <a:rPr lang="et-EE" sz="1050" b="1" dirty="0">
                  <a:solidFill>
                    <a:schemeClr val="tx1">
                      <a:lumMod val="85000"/>
                      <a:lumOff val="15000"/>
                    </a:schemeClr>
                  </a:solidFill>
                  <a:ea typeface="Cambria"/>
                </a:rPr>
                <a:t>47%</a:t>
              </a:r>
              <a:endParaRPr lang="et-EE" sz="1050" b="1" dirty="0">
                <a:solidFill>
                  <a:schemeClr val="tx1">
                    <a:lumMod val="85000"/>
                    <a:lumOff val="15000"/>
                  </a:schemeClr>
                </a:solidFill>
                <a:ea typeface="Cambria"/>
                <a:cs typeface="Calibri"/>
              </a:endParaRPr>
            </a:p>
          </p:txBody>
        </p:sp>
        <p:grpSp>
          <p:nvGrpSpPr>
            <p:cNvPr id="9" name="Group 8">
              <a:extLst>
                <a:ext uri="{FF2B5EF4-FFF2-40B4-BE49-F238E27FC236}">
                  <a16:creationId xmlns:a16="http://schemas.microsoft.com/office/drawing/2014/main" id="{F2CC2649-A3B9-4832-819B-911F6B66CF89}"/>
                </a:ext>
              </a:extLst>
            </p:cNvPr>
            <p:cNvGrpSpPr/>
            <p:nvPr/>
          </p:nvGrpSpPr>
          <p:grpSpPr>
            <a:xfrm>
              <a:off x="5468056" y="1837050"/>
              <a:ext cx="2880002" cy="601588"/>
              <a:chOff x="514924" y="2056657"/>
              <a:chExt cx="2709387" cy="734673"/>
            </a:xfrm>
          </p:grpSpPr>
          <p:sp>
            <p:nvSpPr>
              <p:cNvPr id="11" name="TextBox 22">
                <a:extLst>
                  <a:ext uri="{FF2B5EF4-FFF2-40B4-BE49-F238E27FC236}">
                    <a16:creationId xmlns:a16="http://schemas.microsoft.com/office/drawing/2014/main" id="{887E08E3-D6F6-47BE-804E-F5DFDFDBA9C9}"/>
                  </a:ext>
                </a:extLst>
              </p:cNvPr>
              <p:cNvSpPr txBox="1"/>
              <p:nvPr/>
            </p:nvSpPr>
            <p:spPr>
              <a:xfrm>
                <a:off x="514924" y="2056657"/>
                <a:ext cx="2709387" cy="406400"/>
              </a:xfrm>
              <a:prstGeom prst="rect">
                <a:avLst/>
              </a:prstGeom>
              <a:noFill/>
              <a:ln cap="rnd">
                <a:noFill/>
              </a:ln>
            </p:spPr>
            <p:txBody>
              <a:bodyPr wrap="square" rtlCol="0">
                <a:noAutofit/>
              </a:bodyPr>
              <a:lstStyle/>
              <a:p>
                <a:r>
                  <a:rPr lang="en-US" sz="1200" b="1" dirty="0"/>
                  <a:t>#1 B</a:t>
                </a:r>
                <a:r>
                  <a:rPr lang="et-EE" sz="1200" b="1" dirty="0"/>
                  <a:t>USINESS CENTRE</a:t>
                </a:r>
                <a:r>
                  <a:rPr lang="en-US" sz="1200" b="1" dirty="0"/>
                  <a:t> K</a:t>
                </a:r>
                <a:r>
                  <a:rPr lang="et-EE" sz="1200" b="1" dirty="0"/>
                  <a:t>AUNO DOKAS</a:t>
                </a:r>
                <a:endParaRPr lang="en-US" sz="1100" b="1" dirty="0">
                  <a:ea typeface="Times New Roman" panose="02020603050405020304" pitchFamily="18" charset="0"/>
                </a:endParaRPr>
              </a:p>
            </p:txBody>
          </p:sp>
          <p:sp>
            <p:nvSpPr>
              <p:cNvPr id="14" name="Rectangle 13">
                <a:extLst>
                  <a:ext uri="{FF2B5EF4-FFF2-40B4-BE49-F238E27FC236}">
                    <a16:creationId xmlns:a16="http://schemas.microsoft.com/office/drawing/2014/main" id="{A19A2954-F4D8-429A-A2DD-BFE40A3EF1BD}"/>
                  </a:ext>
                </a:extLst>
              </p:cNvPr>
              <p:cNvSpPr/>
              <p:nvPr/>
            </p:nvSpPr>
            <p:spPr>
              <a:xfrm>
                <a:off x="2155224" y="2397279"/>
                <a:ext cx="929853" cy="394051"/>
              </a:xfrm>
              <a:prstGeom prst="rect">
                <a:avLst/>
              </a:prstGeom>
              <a:solidFill>
                <a:srgbClr val="69615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rPr>
                  <a:t>EUR 2</a:t>
                </a:r>
                <a:r>
                  <a:rPr lang="et-EE" sz="1000" dirty="0">
                    <a:solidFill>
                      <a:schemeClr val="bg1"/>
                    </a:solidFill>
                    <a:latin typeface="+mj-lt"/>
                  </a:rPr>
                  <a:t>6.62</a:t>
                </a:r>
                <a:r>
                  <a:rPr lang="en-US" sz="1000" dirty="0">
                    <a:solidFill>
                      <a:schemeClr val="bg1"/>
                    </a:solidFill>
                    <a:latin typeface="+mj-lt"/>
                  </a:rPr>
                  <a:t>M</a:t>
                </a:r>
                <a:endParaRPr lang="et-EE" sz="1000" dirty="0">
                  <a:solidFill>
                    <a:schemeClr val="bg1"/>
                  </a:solidFill>
                  <a:latin typeface="+mj-lt"/>
                </a:endParaRPr>
              </a:p>
              <a:p>
                <a:pPr algn="ctr"/>
                <a:r>
                  <a:rPr lang="et-EE" sz="1000" dirty="0">
                    <a:solidFill>
                      <a:schemeClr val="bg1"/>
                    </a:solidFill>
                    <a:latin typeface="+mj-lt"/>
                  </a:rPr>
                  <a:t>CLASS A</a:t>
                </a:r>
                <a:endParaRPr lang="en-US" sz="1000" dirty="0">
                  <a:solidFill>
                    <a:schemeClr val="bg1"/>
                  </a:solidFill>
                  <a:latin typeface="+mj-lt"/>
                </a:endParaRPr>
              </a:p>
            </p:txBody>
          </p:sp>
        </p:grpSp>
      </p:grpSp>
      <p:grpSp>
        <p:nvGrpSpPr>
          <p:cNvPr id="7" name="Group 6">
            <a:extLst>
              <a:ext uri="{FF2B5EF4-FFF2-40B4-BE49-F238E27FC236}">
                <a16:creationId xmlns:a16="http://schemas.microsoft.com/office/drawing/2014/main" id="{417B9EC7-B5E0-430F-8C2B-322218AE36F0}"/>
              </a:ext>
            </a:extLst>
          </p:cNvPr>
          <p:cNvGrpSpPr/>
          <p:nvPr/>
        </p:nvGrpSpPr>
        <p:grpSpPr>
          <a:xfrm>
            <a:off x="8901964" y="1698058"/>
            <a:ext cx="2880000" cy="2453260"/>
            <a:chOff x="8482583" y="1854403"/>
            <a:chExt cx="2880000" cy="2453260"/>
          </a:xfrm>
        </p:grpSpPr>
        <p:grpSp>
          <p:nvGrpSpPr>
            <p:cNvPr id="2" name="Group 1">
              <a:extLst>
                <a:ext uri="{FF2B5EF4-FFF2-40B4-BE49-F238E27FC236}">
                  <a16:creationId xmlns:a16="http://schemas.microsoft.com/office/drawing/2014/main" id="{C0046569-8880-4068-99C2-7F6AAA4429F7}"/>
                </a:ext>
              </a:extLst>
            </p:cNvPr>
            <p:cNvGrpSpPr/>
            <p:nvPr/>
          </p:nvGrpSpPr>
          <p:grpSpPr>
            <a:xfrm>
              <a:off x="8482583" y="1854403"/>
              <a:ext cx="2880000" cy="2453260"/>
              <a:chOff x="8482583" y="1854403"/>
              <a:chExt cx="2880000" cy="2453260"/>
            </a:xfrm>
          </p:grpSpPr>
          <p:sp>
            <p:nvSpPr>
              <p:cNvPr id="46" name="TextBox 45">
                <a:extLst>
                  <a:ext uri="{FF2B5EF4-FFF2-40B4-BE49-F238E27FC236}">
                    <a16:creationId xmlns:a16="http://schemas.microsoft.com/office/drawing/2014/main" id="{001B2153-7208-479D-BF04-F9F5F9135CD6}"/>
                  </a:ext>
                </a:extLst>
              </p:cNvPr>
              <p:cNvSpPr txBox="1"/>
              <p:nvPr/>
            </p:nvSpPr>
            <p:spPr>
              <a:xfrm>
                <a:off x="8542296" y="3299663"/>
                <a:ext cx="2711332" cy="1008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t-EE" sz="1050" dirty="0" err="1">
                    <a:solidFill>
                      <a:schemeClr val="tx1">
                        <a:lumMod val="85000"/>
                        <a:lumOff val="15000"/>
                      </a:schemeClr>
                    </a:solidFill>
                    <a:ea typeface="Cambria" panose="02040503050406030204" pitchFamily="18" charset="0"/>
                  </a:rPr>
                  <a:t>Yearly</a:t>
                </a:r>
                <a:r>
                  <a:rPr lang="et-EE" sz="1050" dirty="0">
                    <a:solidFill>
                      <a:schemeClr val="tx1">
                        <a:lumMod val="85000"/>
                        <a:lumOff val="15000"/>
                      </a:schemeClr>
                    </a:solidFill>
                    <a:ea typeface="Cambria" panose="02040503050406030204" pitchFamily="18" charset="0"/>
                  </a:rPr>
                  <a:t> NOI          </a:t>
                </a:r>
                <a:r>
                  <a:rPr lang="et-EE" sz="1050" b="1" dirty="0">
                    <a:solidFill>
                      <a:schemeClr val="tx1">
                        <a:lumMod val="85000"/>
                        <a:lumOff val="15000"/>
                      </a:schemeClr>
                    </a:solidFill>
                    <a:ea typeface="Cambria" panose="02040503050406030204" pitchFamily="18" charset="0"/>
                  </a:rPr>
                  <a:t>    </a:t>
                </a:r>
              </a:p>
              <a:p>
                <a:r>
                  <a:rPr lang="et-EE" sz="1050" dirty="0" err="1">
                    <a:solidFill>
                      <a:schemeClr val="tx1">
                        <a:lumMod val="85000"/>
                        <a:lumOff val="15000"/>
                      </a:schemeClr>
                    </a:solidFill>
                    <a:ea typeface="Cambria" panose="02040503050406030204" pitchFamily="18" charset="0"/>
                  </a:rPr>
                  <a:t>Occupancy</a:t>
                </a:r>
                <a:r>
                  <a:rPr lang="et-EE" sz="1050" dirty="0">
                    <a:solidFill>
                      <a:schemeClr val="tx1">
                        <a:lumMod val="85000"/>
                        <a:lumOff val="15000"/>
                      </a:schemeClr>
                    </a:solidFill>
                    <a:ea typeface="Cambria" panose="02040503050406030204" pitchFamily="18" charset="0"/>
                  </a:rPr>
                  <a:t>          </a:t>
                </a:r>
                <a:r>
                  <a:rPr lang="et-EE" sz="1050" b="1" dirty="0">
                    <a:solidFill>
                      <a:schemeClr val="tx1">
                        <a:lumMod val="85000"/>
                        <a:lumOff val="15000"/>
                      </a:schemeClr>
                    </a:solidFill>
                    <a:ea typeface="Cambria" panose="02040503050406030204" pitchFamily="18" charset="0"/>
                  </a:rPr>
                  <a:t>     </a:t>
                </a:r>
                <a:endParaRPr lang="en-US" sz="1050" b="1" dirty="0">
                  <a:solidFill>
                    <a:schemeClr val="tx1">
                      <a:lumMod val="85000"/>
                      <a:lumOff val="15000"/>
                    </a:schemeClr>
                  </a:solidFill>
                  <a:ea typeface="Cambria" panose="02040503050406030204" pitchFamily="18" charset="0"/>
                </a:endParaRPr>
              </a:p>
              <a:p>
                <a:r>
                  <a:rPr lang="et-EE" sz="1050" dirty="0">
                    <a:solidFill>
                      <a:schemeClr val="tx1">
                        <a:lumMod val="85000"/>
                        <a:lumOff val="15000"/>
                      </a:schemeClr>
                    </a:solidFill>
                    <a:ea typeface="Cambria" panose="02040503050406030204" pitchFamily="18" charset="0"/>
                  </a:rPr>
                  <a:t>GBA                       </a:t>
                </a:r>
                <a:r>
                  <a:rPr lang="en-US" sz="1050" dirty="0">
                    <a:solidFill>
                      <a:schemeClr val="tx1">
                        <a:lumMod val="85000"/>
                        <a:lumOff val="15000"/>
                      </a:schemeClr>
                    </a:solidFill>
                    <a:ea typeface="Cambria" panose="02040503050406030204" pitchFamily="18" charset="0"/>
                  </a:rPr>
                  <a:t> </a:t>
                </a:r>
                <a:r>
                  <a:rPr lang="et-EE" sz="1050" dirty="0">
                    <a:solidFill>
                      <a:schemeClr val="tx1">
                        <a:lumMod val="85000"/>
                        <a:lumOff val="15000"/>
                      </a:schemeClr>
                    </a:solidFill>
                    <a:ea typeface="Cambria" panose="02040503050406030204" pitchFamily="18" charset="0"/>
                  </a:rPr>
                  <a:t>    </a:t>
                </a:r>
              </a:p>
              <a:p>
                <a:r>
                  <a:rPr lang="et-EE" sz="1050" dirty="0">
                    <a:solidFill>
                      <a:schemeClr val="tx1">
                        <a:lumMod val="85000"/>
                        <a:lumOff val="15000"/>
                      </a:schemeClr>
                    </a:solidFill>
                    <a:ea typeface="Cambria" panose="02040503050406030204" pitchFamily="18" charset="0"/>
                  </a:rPr>
                  <a:t>GLA                            </a:t>
                </a:r>
              </a:p>
              <a:p>
                <a:r>
                  <a:rPr lang="et-EE" sz="1050" dirty="0">
                    <a:solidFill>
                      <a:schemeClr val="tx1">
                        <a:lumMod val="85000"/>
                        <a:lumOff val="15000"/>
                      </a:schemeClr>
                    </a:solidFill>
                    <a:ea typeface="Cambria" panose="02040503050406030204" pitchFamily="18" charset="0"/>
                  </a:rPr>
                  <a:t>WAULT                   </a:t>
                </a:r>
                <a:r>
                  <a:rPr lang="en-US" sz="1050" b="1" dirty="0">
                    <a:solidFill>
                      <a:schemeClr val="tx1">
                        <a:lumMod val="85000"/>
                        <a:lumOff val="15000"/>
                      </a:schemeClr>
                    </a:solidFill>
                    <a:ea typeface="Cambria" panose="02040503050406030204" pitchFamily="18" charset="0"/>
                  </a:rPr>
                  <a:t> </a:t>
                </a:r>
                <a:r>
                  <a:rPr lang="et-EE" sz="1050" b="1" dirty="0">
                    <a:solidFill>
                      <a:schemeClr val="tx1">
                        <a:lumMod val="85000"/>
                        <a:lumOff val="15000"/>
                      </a:schemeClr>
                    </a:solidFill>
                    <a:ea typeface="Cambria" panose="02040503050406030204" pitchFamily="18" charset="0"/>
                  </a:rPr>
                  <a:t>     </a:t>
                </a:r>
              </a:p>
              <a:p>
                <a:r>
                  <a:rPr lang="et-EE" sz="1050" dirty="0">
                    <a:solidFill>
                      <a:schemeClr val="tx1">
                        <a:lumMod val="85000"/>
                        <a:lumOff val="15000"/>
                      </a:schemeClr>
                    </a:solidFill>
                    <a:ea typeface="Cambria" panose="02040503050406030204" pitchFamily="18" charset="0"/>
                  </a:rPr>
                  <a:t>LTV  </a:t>
                </a:r>
                <a:r>
                  <a:rPr lang="et-EE" sz="1000" dirty="0">
                    <a:solidFill>
                      <a:schemeClr val="tx1">
                        <a:lumMod val="85000"/>
                        <a:lumOff val="15000"/>
                      </a:schemeClr>
                    </a:solidFill>
                    <a:ea typeface="Cambria" panose="02040503050406030204" pitchFamily="18" charset="0"/>
                  </a:rPr>
                  <a:t>                     </a:t>
                </a:r>
                <a:r>
                  <a:rPr lang="en-US" sz="1000" b="1" dirty="0">
                    <a:solidFill>
                      <a:schemeClr val="tx1">
                        <a:lumMod val="85000"/>
                        <a:lumOff val="15000"/>
                      </a:schemeClr>
                    </a:solidFill>
                    <a:ea typeface="Cambria" panose="02040503050406030204" pitchFamily="18" charset="0"/>
                  </a:rPr>
                  <a:t> </a:t>
                </a:r>
                <a:r>
                  <a:rPr lang="et-EE" sz="1000" b="1" dirty="0">
                    <a:solidFill>
                      <a:schemeClr val="tx1">
                        <a:lumMod val="85000"/>
                        <a:lumOff val="15000"/>
                      </a:schemeClr>
                    </a:solidFill>
                    <a:ea typeface="Cambria" panose="02040503050406030204" pitchFamily="18" charset="0"/>
                  </a:rPr>
                  <a:t>     </a:t>
                </a:r>
                <a:endParaRPr lang="et-EE" sz="1000" b="1" dirty="0">
                  <a:solidFill>
                    <a:schemeClr val="tx1">
                      <a:lumMod val="85000"/>
                      <a:lumOff val="15000"/>
                    </a:schemeClr>
                  </a:solidFill>
                </a:endParaRPr>
              </a:p>
            </p:txBody>
          </p:sp>
          <p:sp>
            <p:nvSpPr>
              <p:cNvPr id="37" name="TextBox 36">
                <a:extLst>
                  <a:ext uri="{FF2B5EF4-FFF2-40B4-BE49-F238E27FC236}">
                    <a16:creationId xmlns:a16="http://schemas.microsoft.com/office/drawing/2014/main" id="{5A8D157B-75A7-4340-9634-8DB542758F14}"/>
                  </a:ext>
                </a:extLst>
              </p:cNvPr>
              <p:cNvSpPr txBox="1"/>
              <p:nvPr/>
            </p:nvSpPr>
            <p:spPr>
              <a:xfrm>
                <a:off x="9966902" y="3299662"/>
                <a:ext cx="1275660" cy="1008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nchor="t">
                <a:spAutoFit/>
              </a:bodyPr>
              <a:lstStyle/>
              <a:p>
                <a:r>
                  <a:rPr lang="et-EE" sz="1050" b="1" dirty="0">
                    <a:solidFill>
                      <a:schemeClr val="tx1">
                        <a:lumMod val="85000"/>
                        <a:lumOff val="15000"/>
                      </a:schemeClr>
                    </a:solidFill>
                    <a:ea typeface="Cambria"/>
                  </a:rPr>
                  <a:t>EUR 1.1M</a:t>
                </a:r>
                <a:endParaRPr lang="et-EE" sz="1050" b="1" dirty="0">
                  <a:solidFill>
                    <a:schemeClr val="tx1">
                      <a:lumMod val="85000"/>
                      <a:lumOff val="15000"/>
                    </a:schemeClr>
                  </a:solidFill>
                  <a:ea typeface="Cambria"/>
                  <a:cs typeface="Calibri"/>
                </a:endParaRPr>
              </a:p>
              <a:p>
                <a:r>
                  <a:rPr lang="et-EE" sz="1050" b="1" dirty="0">
                    <a:solidFill>
                      <a:schemeClr val="tx1">
                        <a:lumMod val="85000"/>
                        <a:lumOff val="15000"/>
                      </a:schemeClr>
                    </a:solidFill>
                    <a:ea typeface="Cambria"/>
                  </a:rPr>
                  <a:t>100%</a:t>
                </a:r>
                <a:endParaRPr lang="et-EE" sz="1050" dirty="0">
                  <a:solidFill>
                    <a:schemeClr val="tx1">
                      <a:lumMod val="85000"/>
                      <a:lumOff val="15000"/>
                    </a:schemeClr>
                  </a:solidFill>
                  <a:latin typeface="Cambria"/>
                  <a:ea typeface="Cambria"/>
                </a:endParaRPr>
              </a:p>
              <a:p>
                <a:r>
                  <a:rPr lang="et-EE" sz="1050" b="1" dirty="0">
                    <a:solidFill>
                      <a:schemeClr val="tx1">
                        <a:lumMod val="85000"/>
                        <a:lumOff val="15000"/>
                      </a:schemeClr>
                    </a:solidFill>
                    <a:ea typeface="Cambria"/>
                  </a:rPr>
                  <a:t>8 400 m</a:t>
                </a:r>
                <a:r>
                  <a:rPr lang="et-EE" sz="1050" b="1" baseline="30000" dirty="0">
                    <a:solidFill>
                      <a:schemeClr val="tx1">
                        <a:lumMod val="85000"/>
                        <a:lumOff val="15000"/>
                      </a:schemeClr>
                    </a:solidFill>
                    <a:ea typeface="Cambria"/>
                  </a:rPr>
                  <a:t>2</a:t>
                </a:r>
                <a:endParaRPr lang="et-EE" sz="1050" b="1" baseline="30000" dirty="0">
                  <a:solidFill>
                    <a:schemeClr val="tx1">
                      <a:lumMod val="85000"/>
                      <a:lumOff val="15000"/>
                    </a:schemeClr>
                  </a:solidFill>
                  <a:ea typeface="Cambria"/>
                  <a:cs typeface="Calibri"/>
                </a:endParaRPr>
              </a:p>
              <a:p>
                <a:r>
                  <a:rPr lang="et-EE" sz="1050" b="1" dirty="0">
                    <a:solidFill>
                      <a:schemeClr val="tx1">
                        <a:lumMod val="85000"/>
                        <a:lumOff val="15000"/>
                      </a:schemeClr>
                    </a:solidFill>
                    <a:ea typeface="Cambria"/>
                  </a:rPr>
                  <a:t>7 286 m</a:t>
                </a:r>
                <a:r>
                  <a:rPr lang="et-EE" sz="1050" b="1" baseline="30000" dirty="0">
                    <a:solidFill>
                      <a:schemeClr val="tx1">
                        <a:lumMod val="85000"/>
                        <a:lumOff val="15000"/>
                      </a:schemeClr>
                    </a:solidFill>
                    <a:ea typeface="Cambria"/>
                  </a:rPr>
                  <a:t>2</a:t>
                </a:r>
                <a:endParaRPr lang="et-EE" sz="1050" b="1" dirty="0">
                  <a:solidFill>
                    <a:schemeClr val="tx1">
                      <a:lumMod val="85000"/>
                      <a:lumOff val="15000"/>
                    </a:schemeClr>
                  </a:solidFill>
                  <a:ea typeface="Cambria"/>
                  <a:cs typeface="Calibri"/>
                </a:endParaRPr>
              </a:p>
              <a:p>
                <a:r>
                  <a:rPr lang="et-EE" sz="1050" b="1" dirty="0">
                    <a:solidFill>
                      <a:schemeClr val="tx1">
                        <a:lumMod val="85000"/>
                        <a:lumOff val="15000"/>
                      </a:schemeClr>
                    </a:solidFill>
                    <a:ea typeface="Cambria"/>
                    <a:cs typeface="Calibri"/>
                  </a:rPr>
                  <a:t>2.2 </a:t>
                </a:r>
                <a:r>
                  <a:rPr lang="et-EE" sz="1050" b="1" dirty="0" err="1">
                    <a:solidFill>
                      <a:schemeClr val="tx1">
                        <a:lumMod val="85000"/>
                        <a:lumOff val="15000"/>
                      </a:schemeClr>
                    </a:solidFill>
                    <a:ea typeface="Cambria"/>
                    <a:cs typeface="Calibri"/>
                  </a:rPr>
                  <a:t>years</a:t>
                </a:r>
                <a:endParaRPr lang="et-EE" sz="1050" b="1" dirty="0">
                  <a:solidFill>
                    <a:schemeClr val="tx1">
                      <a:lumMod val="85000"/>
                      <a:lumOff val="15000"/>
                    </a:schemeClr>
                  </a:solidFill>
                  <a:ea typeface="Cambria"/>
                  <a:cs typeface="Calibri"/>
                </a:endParaRPr>
              </a:p>
              <a:p>
                <a:r>
                  <a:rPr lang="et-EE" sz="1050" b="1" dirty="0">
                    <a:solidFill>
                      <a:schemeClr val="tx1">
                        <a:lumMod val="85000"/>
                        <a:lumOff val="15000"/>
                      </a:schemeClr>
                    </a:solidFill>
                    <a:ea typeface="Cambria"/>
                    <a:cs typeface="Calibri"/>
                  </a:rPr>
                  <a:t>53%</a:t>
                </a:r>
              </a:p>
            </p:txBody>
          </p:sp>
          <p:grpSp>
            <p:nvGrpSpPr>
              <p:cNvPr id="16" name="Group 15">
                <a:extLst>
                  <a:ext uri="{FF2B5EF4-FFF2-40B4-BE49-F238E27FC236}">
                    <a16:creationId xmlns:a16="http://schemas.microsoft.com/office/drawing/2014/main" id="{68B4823A-7D1F-4644-8A28-9E439CA7C88C}"/>
                  </a:ext>
                </a:extLst>
              </p:cNvPr>
              <p:cNvGrpSpPr/>
              <p:nvPr/>
            </p:nvGrpSpPr>
            <p:grpSpPr>
              <a:xfrm>
                <a:off x="8482583" y="1854403"/>
                <a:ext cx="2880000" cy="1447696"/>
                <a:chOff x="3264141" y="2238920"/>
                <a:chExt cx="2709387" cy="1645101"/>
              </a:xfrm>
            </p:grpSpPr>
            <p:pic>
              <p:nvPicPr>
                <p:cNvPr id="18" name="Picture 17">
                  <a:extLst>
                    <a:ext uri="{FF2B5EF4-FFF2-40B4-BE49-F238E27FC236}">
                      <a16:creationId xmlns:a16="http://schemas.microsoft.com/office/drawing/2014/main" id="{82BE200C-7246-4853-AD1C-D66B7C53FE0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320567" y="2536154"/>
                  <a:ext cx="2550211" cy="1347867"/>
                </a:xfrm>
                <a:prstGeom prst="rect">
                  <a:avLst/>
                </a:prstGeom>
                <a:ln>
                  <a:noFill/>
                </a:ln>
              </p:spPr>
            </p:pic>
            <p:sp>
              <p:nvSpPr>
                <p:cNvPr id="19" name="TextBox 43">
                  <a:extLst>
                    <a:ext uri="{FF2B5EF4-FFF2-40B4-BE49-F238E27FC236}">
                      <a16:creationId xmlns:a16="http://schemas.microsoft.com/office/drawing/2014/main" id="{9F02A40E-5F07-4975-8B2F-29C69F41B743}"/>
                    </a:ext>
                  </a:extLst>
                </p:cNvPr>
                <p:cNvSpPr txBox="1"/>
                <p:nvPr/>
              </p:nvSpPr>
              <p:spPr>
                <a:xfrm>
                  <a:off x="3264141" y="2238920"/>
                  <a:ext cx="2709387" cy="406400"/>
                </a:xfrm>
                <a:prstGeom prst="rect">
                  <a:avLst/>
                </a:prstGeom>
                <a:noFill/>
                <a:ln cap="rnd">
                  <a:noFill/>
                </a:ln>
              </p:spPr>
              <p:txBody>
                <a:bodyPr wrap="square" rtlCol="0">
                  <a:noAutofit/>
                </a:bodyPr>
                <a:lstStyle/>
                <a:p>
                  <a:r>
                    <a:rPr lang="en-US" sz="1200" b="1" dirty="0"/>
                    <a:t>#2 B</a:t>
                  </a:r>
                  <a:r>
                    <a:rPr lang="et-EE" sz="1200" b="1" dirty="0"/>
                    <a:t>USINESS CENTRE</a:t>
                  </a:r>
                  <a:r>
                    <a:rPr lang="en-US" sz="1200" b="1" dirty="0"/>
                    <a:t> 135</a:t>
                  </a:r>
                  <a:endParaRPr lang="en-US" sz="1100" b="1" dirty="0">
                    <a:ea typeface="Times New Roman" panose="02020603050405020304" pitchFamily="18" charset="0"/>
                  </a:endParaRPr>
                </a:p>
              </p:txBody>
            </p:sp>
          </p:grpSp>
        </p:grpSp>
        <p:sp>
          <p:nvSpPr>
            <p:cNvPr id="38" name="Rectangle 37">
              <a:extLst>
                <a:ext uri="{FF2B5EF4-FFF2-40B4-BE49-F238E27FC236}">
                  <a16:creationId xmlns:a16="http://schemas.microsoft.com/office/drawing/2014/main" id="{D50D347A-D9B4-4A6B-AE8D-092EC928CD06}"/>
                </a:ext>
              </a:extLst>
            </p:cNvPr>
            <p:cNvSpPr/>
            <p:nvPr/>
          </p:nvSpPr>
          <p:spPr>
            <a:xfrm>
              <a:off x="10263363" y="2115968"/>
              <a:ext cx="990000" cy="322669"/>
            </a:xfrm>
            <a:prstGeom prst="rect">
              <a:avLst/>
            </a:prstGeom>
            <a:solidFill>
              <a:srgbClr val="69615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mj-lt"/>
                </a:rPr>
                <a:t>EUR </a:t>
              </a:r>
              <a:r>
                <a:rPr lang="et-EE" sz="1000" dirty="0">
                  <a:solidFill>
                    <a:schemeClr val="bg1"/>
                  </a:solidFill>
                  <a:latin typeface="+mj-lt"/>
                </a:rPr>
                <a:t>17.71</a:t>
              </a:r>
              <a:r>
                <a:rPr lang="en-US" sz="1000" dirty="0">
                  <a:solidFill>
                    <a:schemeClr val="bg1"/>
                  </a:solidFill>
                  <a:latin typeface="+mj-lt"/>
                </a:rPr>
                <a:t>M</a:t>
              </a:r>
              <a:endParaRPr lang="et-EE" sz="1000" dirty="0">
                <a:solidFill>
                  <a:schemeClr val="bg1"/>
                </a:solidFill>
                <a:latin typeface="+mj-lt"/>
              </a:endParaRPr>
            </a:p>
            <a:p>
              <a:pPr algn="ctr"/>
              <a:r>
                <a:rPr lang="et-EE" sz="1000" dirty="0">
                  <a:solidFill>
                    <a:schemeClr val="bg1"/>
                  </a:solidFill>
                  <a:latin typeface="+mj-lt"/>
                </a:rPr>
                <a:t>CLASS B+</a:t>
              </a:r>
              <a:endParaRPr lang="en-US" sz="1000" dirty="0">
                <a:solidFill>
                  <a:schemeClr val="bg1"/>
                </a:solidFill>
                <a:latin typeface="+mj-lt"/>
              </a:endParaRPr>
            </a:p>
          </p:txBody>
        </p:sp>
      </p:grpSp>
      <p:grpSp>
        <p:nvGrpSpPr>
          <p:cNvPr id="13" name="Group 12">
            <a:extLst>
              <a:ext uri="{FF2B5EF4-FFF2-40B4-BE49-F238E27FC236}">
                <a16:creationId xmlns:a16="http://schemas.microsoft.com/office/drawing/2014/main" id="{799A3300-AC5D-4830-8325-D21B6739E350}"/>
              </a:ext>
            </a:extLst>
          </p:cNvPr>
          <p:cNvGrpSpPr/>
          <p:nvPr/>
        </p:nvGrpSpPr>
        <p:grpSpPr>
          <a:xfrm>
            <a:off x="5605105" y="4233104"/>
            <a:ext cx="2880000" cy="2399714"/>
            <a:chOff x="5393902" y="4284358"/>
            <a:chExt cx="2880000" cy="2399714"/>
          </a:xfrm>
        </p:grpSpPr>
        <p:grpSp>
          <p:nvGrpSpPr>
            <p:cNvPr id="12" name="Group 11">
              <a:extLst>
                <a:ext uri="{FF2B5EF4-FFF2-40B4-BE49-F238E27FC236}">
                  <a16:creationId xmlns:a16="http://schemas.microsoft.com/office/drawing/2014/main" id="{C7D9578A-3B59-42C7-A677-98E8B3BC6D51}"/>
                </a:ext>
              </a:extLst>
            </p:cNvPr>
            <p:cNvGrpSpPr/>
            <p:nvPr/>
          </p:nvGrpSpPr>
          <p:grpSpPr>
            <a:xfrm>
              <a:off x="5393902" y="4284358"/>
              <a:ext cx="2880000" cy="2399714"/>
              <a:chOff x="5393902" y="4284358"/>
              <a:chExt cx="2880000" cy="2399714"/>
            </a:xfrm>
          </p:grpSpPr>
          <p:grpSp>
            <p:nvGrpSpPr>
              <p:cNvPr id="22" name="Group 21">
                <a:extLst>
                  <a:ext uri="{FF2B5EF4-FFF2-40B4-BE49-F238E27FC236}">
                    <a16:creationId xmlns:a16="http://schemas.microsoft.com/office/drawing/2014/main" id="{16EE41C1-BA8C-43CB-9B64-73C6A94FC46B}"/>
                  </a:ext>
                </a:extLst>
              </p:cNvPr>
              <p:cNvGrpSpPr/>
              <p:nvPr/>
            </p:nvGrpSpPr>
            <p:grpSpPr>
              <a:xfrm>
                <a:off x="5393902" y="4284358"/>
                <a:ext cx="2880000" cy="1431601"/>
                <a:chOff x="6022347" y="2149073"/>
                <a:chExt cx="2775018" cy="1345183"/>
              </a:xfrm>
            </p:grpSpPr>
            <p:pic>
              <p:nvPicPr>
                <p:cNvPr id="24" name="Picture 23">
                  <a:extLst>
                    <a:ext uri="{FF2B5EF4-FFF2-40B4-BE49-F238E27FC236}">
                      <a16:creationId xmlns:a16="http://schemas.microsoft.com/office/drawing/2014/main" id="{127BD7F8-EEF2-4EC8-8049-650DB977FA6D}"/>
                    </a:ext>
                  </a:extLst>
                </p:cNvPr>
                <p:cNvPicPr/>
                <p:nvPr/>
              </p:nvPicPr>
              <p:blipFill rotWithShape="1">
                <a:blip r:embed="rId4" cstate="print">
                  <a:extLst>
                    <a:ext uri="{28A0092B-C50C-407E-A947-70E740481C1C}">
                      <a14:useLocalDpi xmlns:a14="http://schemas.microsoft.com/office/drawing/2010/main" val="0"/>
                    </a:ext>
                  </a:extLst>
                </a:blip>
                <a:srcRect l="-85" t="-590" r="15586" b="590"/>
                <a:stretch/>
              </p:blipFill>
              <p:spPr>
                <a:xfrm>
                  <a:off x="6114296" y="2350907"/>
                  <a:ext cx="2611986" cy="1143349"/>
                </a:xfrm>
                <a:prstGeom prst="rect">
                  <a:avLst/>
                </a:prstGeom>
                <a:ln>
                  <a:noFill/>
                </a:ln>
              </p:spPr>
            </p:pic>
            <p:sp>
              <p:nvSpPr>
                <p:cNvPr id="25" name="TextBox 42">
                  <a:extLst>
                    <a:ext uri="{FF2B5EF4-FFF2-40B4-BE49-F238E27FC236}">
                      <a16:creationId xmlns:a16="http://schemas.microsoft.com/office/drawing/2014/main" id="{6B126162-51D0-4975-B74A-4CED06DF20DC}"/>
                    </a:ext>
                  </a:extLst>
                </p:cNvPr>
                <p:cNvSpPr txBox="1"/>
                <p:nvPr/>
              </p:nvSpPr>
              <p:spPr>
                <a:xfrm>
                  <a:off x="6022347" y="2149073"/>
                  <a:ext cx="2775018" cy="406400"/>
                </a:xfrm>
                <a:prstGeom prst="rect">
                  <a:avLst/>
                </a:prstGeom>
                <a:noFill/>
                <a:ln cap="rnd">
                  <a:noFill/>
                </a:ln>
              </p:spPr>
              <p:txBody>
                <a:bodyPr wrap="square" rtlCol="0">
                  <a:noAutofit/>
                </a:bodyPr>
                <a:lstStyle/>
                <a:p>
                  <a:r>
                    <a:rPr lang="en-US" sz="1200" b="1" dirty="0"/>
                    <a:t>#3 </a:t>
                  </a:r>
                  <a:r>
                    <a:rPr lang="et-EE" sz="1200" b="1" dirty="0"/>
                    <a:t>SHOPPING CENTRE LUIZĖ</a:t>
                  </a:r>
                  <a:endParaRPr lang="en-US" sz="1100" b="1" dirty="0">
                    <a:ea typeface="Times New Roman" panose="02020603050405020304" pitchFamily="18" charset="0"/>
                  </a:endParaRPr>
                </a:p>
              </p:txBody>
            </p:sp>
          </p:grpSp>
          <p:sp>
            <p:nvSpPr>
              <p:cNvPr id="47" name="TextBox 46">
                <a:extLst>
                  <a:ext uri="{FF2B5EF4-FFF2-40B4-BE49-F238E27FC236}">
                    <a16:creationId xmlns:a16="http://schemas.microsoft.com/office/drawing/2014/main" id="{E29C70E3-7EBC-4337-A48A-48CE3D1F63B0}"/>
                  </a:ext>
                </a:extLst>
              </p:cNvPr>
              <p:cNvSpPr txBox="1"/>
              <p:nvPr/>
            </p:nvSpPr>
            <p:spPr>
              <a:xfrm>
                <a:off x="5481345" y="5676072"/>
                <a:ext cx="2718712" cy="1008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t-EE" sz="1050" dirty="0" err="1">
                    <a:solidFill>
                      <a:schemeClr val="tx1">
                        <a:lumMod val="85000"/>
                        <a:lumOff val="15000"/>
                      </a:schemeClr>
                    </a:solidFill>
                    <a:ea typeface="Cambria" panose="02040503050406030204" pitchFamily="18" charset="0"/>
                  </a:rPr>
                  <a:t>Yearly</a:t>
                </a:r>
                <a:r>
                  <a:rPr lang="et-EE" sz="1050" dirty="0">
                    <a:solidFill>
                      <a:schemeClr val="tx1">
                        <a:lumMod val="85000"/>
                        <a:lumOff val="15000"/>
                      </a:schemeClr>
                    </a:solidFill>
                    <a:ea typeface="Cambria" panose="02040503050406030204" pitchFamily="18" charset="0"/>
                  </a:rPr>
                  <a:t> NOI          </a:t>
                </a:r>
                <a:r>
                  <a:rPr lang="et-EE" sz="1050" b="1" dirty="0">
                    <a:solidFill>
                      <a:schemeClr val="tx1">
                        <a:lumMod val="85000"/>
                        <a:lumOff val="15000"/>
                      </a:schemeClr>
                    </a:solidFill>
                    <a:ea typeface="Cambria" panose="02040503050406030204" pitchFamily="18" charset="0"/>
                  </a:rPr>
                  <a:t>     </a:t>
                </a:r>
              </a:p>
              <a:p>
                <a:r>
                  <a:rPr lang="et-EE" sz="1050" dirty="0" err="1">
                    <a:solidFill>
                      <a:schemeClr val="tx1">
                        <a:lumMod val="85000"/>
                        <a:lumOff val="15000"/>
                      </a:schemeClr>
                    </a:solidFill>
                    <a:ea typeface="Cambria" panose="02040503050406030204" pitchFamily="18" charset="0"/>
                  </a:rPr>
                  <a:t>Occupancy</a:t>
                </a:r>
                <a:r>
                  <a:rPr lang="et-EE" sz="1050" dirty="0">
                    <a:solidFill>
                      <a:schemeClr val="tx1">
                        <a:lumMod val="85000"/>
                        <a:lumOff val="15000"/>
                      </a:schemeClr>
                    </a:solidFill>
                    <a:ea typeface="Cambria" panose="02040503050406030204" pitchFamily="18" charset="0"/>
                  </a:rPr>
                  <a:t>          </a:t>
                </a:r>
                <a:r>
                  <a:rPr lang="et-EE" sz="1050" b="1" dirty="0">
                    <a:solidFill>
                      <a:schemeClr val="tx1">
                        <a:lumMod val="85000"/>
                        <a:lumOff val="15000"/>
                      </a:schemeClr>
                    </a:solidFill>
                    <a:ea typeface="Cambria" panose="02040503050406030204" pitchFamily="18" charset="0"/>
                  </a:rPr>
                  <a:t>     </a:t>
                </a:r>
                <a:endParaRPr lang="en-US" sz="1050" b="1" dirty="0">
                  <a:solidFill>
                    <a:schemeClr val="tx1">
                      <a:lumMod val="85000"/>
                      <a:lumOff val="15000"/>
                    </a:schemeClr>
                  </a:solidFill>
                  <a:ea typeface="Cambria" panose="02040503050406030204" pitchFamily="18" charset="0"/>
                </a:endParaRPr>
              </a:p>
              <a:p>
                <a:r>
                  <a:rPr lang="et-EE" sz="1050" dirty="0">
                    <a:solidFill>
                      <a:schemeClr val="tx1">
                        <a:lumMod val="85000"/>
                        <a:lumOff val="15000"/>
                      </a:schemeClr>
                    </a:solidFill>
                    <a:ea typeface="Cambria" panose="02040503050406030204" pitchFamily="18" charset="0"/>
                  </a:rPr>
                  <a:t>GBA                       </a:t>
                </a:r>
                <a:r>
                  <a:rPr lang="en-US" sz="1050" dirty="0">
                    <a:solidFill>
                      <a:schemeClr val="tx1">
                        <a:lumMod val="85000"/>
                        <a:lumOff val="15000"/>
                      </a:schemeClr>
                    </a:solidFill>
                    <a:ea typeface="Cambria" panose="02040503050406030204" pitchFamily="18" charset="0"/>
                  </a:rPr>
                  <a:t> </a:t>
                </a:r>
                <a:r>
                  <a:rPr lang="et-EE" sz="1050" dirty="0">
                    <a:solidFill>
                      <a:schemeClr val="tx1">
                        <a:lumMod val="85000"/>
                        <a:lumOff val="15000"/>
                      </a:schemeClr>
                    </a:solidFill>
                    <a:ea typeface="Cambria" panose="02040503050406030204" pitchFamily="18" charset="0"/>
                  </a:rPr>
                  <a:t>    </a:t>
                </a:r>
              </a:p>
              <a:p>
                <a:r>
                  <a:rPr lang="et-EE" sz="1050" dirty="0">
                    <a:solidFill>
                      <a:schemeClr val="tx1">
                        <a:lumMod val="85000"/>
                        <a:lumOff val="15000"/>
                      </a:schemeClr>
                    </a:solidFill>
                    <a:ea typeface="Cambria" panose="02040503050406030204" pitchFamily="18" charset="0"/>
                  </a:rPr>
                  <a:t>GLA                            </a:t>
                </a:r>
              </a:p>
              <a:p>
                <a:r>
                  <a:rPr lang="et-EE" sz="1050" dirty="0">
                    <a:solidFill>
                      <a:schemeClr val="tx1">
                        <a:lumMod val="85000"/>
                        <a:lumOff val="15000"/>
                      </a:schemeClr>
                    </a:solidFill>
                    <a:ea typeface="Cambria" panose="02040503050406030204" pitchFamily="18" charset="0"/>
                  </a:rPr>
                  <a:t>WAULT                   </a:t>
                </a:r>
                <a:r>
                  <a:rPr lang="en-US" sz="1050" b="1" dirty="0">
                    <a:solidFill>
                      <a:schemeClr val="tx1">
                        <a:lumMod val="85000"/>
                        <a:lumOff val="15000"/>
                      </a:schemeClr>
                    </a:solidFill>
                    <a:ea typeface="Cambria" panose="02040503050406030204" pitchFamily="18" charset="0"/>
                  </a:rPr>
                  <a:t> </a:t>
                </a:r>
                <a:r>
                  <a:rPr lang="et-EE" sz="1050" b="1" dirty="0">
                    <a:solidFill>
                      <a:schemeClr val="tx1">
                        <a:lumMod val="85000"/>
                        <a:lumOff val="15000"/>
                      </a:schemeClr>
                    </a:solidFill>
                    <a:ea typeface="Cambria" panose="02040503050406030204" pitchFamily="18" charset="0"/>
                  </a:rPr>
                  <a:t>    </a:t>
                </a:r>
              </a:p>
              <a:p>
                <a:r>
                  <a:rPr lang="et-EE" sz="1050" dirty="0">
                    <a:solidFill>
                      <a:schemeClr val="tx1">
                        <a:lumMod val="85000"/>
                        <a:lumOff val="15000"/>
                      </a:schemeClr>
                    </a:solidFill>
                    <a:ea typeface="Cambria" panose="02040503050406030204" pitchFamily="18" charset="0"/>
                  </a:rPr>
                  <a:t>LTV                       </a:t>
                </a:r>
                <a:r>
                  <a:rPr lang="en-US" sz="1050" b="1" dirty="0">
                    <a:solidFill>
                      <a:schemeClr val="tx1">
                        <a:lumMod val="85000"/>
                        <a:lumOff val="15000"/>
                      </a:schemeClr>
                    </a:solidFill>
                    <a:ea typeface="Cambria" panose="02040503050406030204" pitchFamily="18" charset="0"/>
                  </a:rPr>
                  <a:t> </a:t>
                </a:r>
                <a:r>
                  <a:rPr lang="et-EE" sz="1050" b="1" dirty="0">
                    <a:solidFill>
                      <a:schemeClr val="tx1">
                        <a:lumMod val="85000"/>
                        <a:lumOff val="15000"/>
                      </a:schemeClr>
                    </a:solidFill>
                    <a:ea typeface="Cambria" panose="02040503050406030204" pitchFamily="18" charset="0"/>
                  </a:rPr>
                  <a:t>     </a:t>
                </a:r>
                <a:endParaRPr lang="et-EE" sz="1050" b="1" dirty="0">
                  <a:solidFill>
                    <a:schemeClr val="tx1">
                      <a:lumMod val="85000"/>
                      <a:lumOff val="15000"/>
                    </a:schemeClr>
                  </a:solidFill>
                </a:endParaRPr>
              </a:p>
            </p:txBody>
          </p:sp>
          <p:sp>
            <p:nvSpPr>
              <p:cNvPr id="35" name="TextBox 34">
                <a:extLst>
                  <a:ext uri="{FF2B5EF4-FFF2-40B4-BE49-F238E27FC236}">
                    <a16:creationId xmlns:a16="http://schemas.microsoft.com/office/drawing/2014/main" id="{27FA5836-07E7-4F00-8BA9-5113C859E3D3}"/>
                  </a:ext>
                </a:extLst>
              </p:cNvPr>
              <p:cNvSpPr txBox="1"/>
              <p:nvPr/>
            </p:nvSpPr>
            <p:spPr>
              <a:xfrm>
                <a:off x="6736147" y="5676072"/>
                <a:ext cx="1444212" cy="1008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nchor="t">
                <a:spAutoFit/>
              </a:bodyPr>
              <a:lstStyle/>
              <a:p>
                <a:r>
                  <a:rPr lang="et-EE" sz="1050" b="1" dirty="0">
                    <a:solidFill>
                      <a:schemeClr val="tx1">
                        <a:lumMod val="85000"/>
                        <a:lumOff val="15000"/>
                      </a:schemeClr>
                    </a:solidFill>
                    <a:ea typeface="Cambria"/>
                  </a:rPr>
                  <a:t>EUR 0.5M</a:t>
                </a:r>
                <a:endParaRPr lang="et-EE" sz="1050" b="1" dirty="0">
                  <a:solidFill>
                    <a:schemeClr val="tx1">
                      <a:lumMod val="85000"/>
                      <a:lumOff val="15000"/>
                    </a:schemeClr>
                  </a:solidFill>
                  <a:ea typeface="Cambria"/>
                  <a:cs typeface="Calibri"/>
                </a:endParaRPr>
              </a:p>
              <a:p>
                <a:r>
                  <a:rPr lang="et-EE" sz="1050" b="1" dirty="0">
                    <a:solidFill>
                      <a:schemeClr val="tx1">
                        <a:lumMod val="85000"/>
                        <a:lumOff val="15000"/>
                      </a:schemeClr>
                    </a:solidFill>
                    <a:ea typeface="Cambria"/>
                  </a:rPr>
                  <a:t>98%</a:t>
                </a:r>
                <a:endParaRPr lang="et-EE" sz="1050" dirty="0">
                  <a:solidFill>
                    <a:schemeClr val="tx1">
                      <a:lumMod val="85000"/>
                      <a:lumOff val="15000"/>
                    </a:schemeClr>
                  </a:solidFill>
                  <a:latin typeface="Cambria"/>
                  <a:ea typeface="Cambria"/>
                </a:endParaRPr>
              </a:p>
              <a:p>
                <a:r>
                  <a:rPr lang="et-EE" sz="1050" b="1" dirty="0">
                    <a:solidFill>
                      <a:schemeClr val="tx1">
                        <a:lumMod val="85000"/>
                        <a:lumOff val="15000"/>
                      </a:schemeClr>
                    </a:solidFill>
                    <a:ea typeface="Cambria"/>
                  </a:rPr>
                  <a:t>6 055 m</a:t>
                </a:r>
                <a:r>
                  <a:rPr lang="et-EE" sz="1050" b="1" baseline="30000" dirty="0">
                    <a:solidFill>
                      <a:schemeClr val="tx1">
                        <a:lumMod val="85000"/>
                        <a:lumOff val="15000"/>
                      </a:schemeClr>
                    </a:solidFill>
                    <a:ea typeface="Cambria"/>
                  </a:rPr>
                  <a:t>2</a:t>
                </a:r>
                <a:endParaRPr lang="et-EE" sz="1050" b="1" dirty="0">
                  <a:solidFill>
                    <a:schemeClr val="tx1">
                      <a:lumMod val="85000"/>
                      <a:lumOff val="15000"/>
                    </a:schemeClr>
                  </a:solidFill>
                  <a:ea typeface="Cambria"/>
                  <a:cs typeface="Calibri"/>
                </a:endParaRPr>
              </a:p>
              <a:p>
                <a:r>
                  <a:rPr lang="et-EE" sz="1050" b="1" dirty="0">
                    <a:solidFill>
                      <a:schemeClr val="tx1">
                        <a:lumMod val="85000"/>
                        <a:lumOff val="15000"/>
                      </a:schemeClr>
                    </a:solidFill>
                    <a:ea typeface="Cambria"/>
                  </a:rPr>
                  <a:t>4</a:t>
                </a:r>
                <a:r>
                  <a:rPr lang="en-GB" sz="1050" b="1" dirty="0">
                    <a:solidFill>
                      <a:schemeClr val="tx1">
                        <a:lumMod val="85000"/>
                        <a:lumOff val="15000"/>
                      </a:schemeClr>
                    </a:solidFill>
                    <a:ea typeface="Cambria"/>
                  </a:rPr>
                  <a:t> </a:t>
                </a:r>
                <a:r>
                  <a:rPr lang="et-EE" sz="1050" b="1" dirty="0">
                    <a:solidFill>
                      <a:schemeClr val="tx1">
                        <a:lumMod val="85000"/>
                        <a:lumOff val="15000"/>
                      </a:schemeClr>
                    </a:solidFill>
                    <a:ea typeface="Cambria"/>
                  </a:rPr>
                  <a:t>040 m</a:t>
                </a:r>
                <a:r>
                  <a:rPr lang="et-EE" sz="1050" b="1" baseline="30000" dirty="0">
                    <a:solidFill>
                      <a:schemeClr val="tx1">
                        <a:lumMod val="85000"/>
                        <a:lumOff val="15000"/>
                      </a:schemeClr>
                    </a:solidFill>
                    <a:ea typeface="Cambria"/>
                  </a:rPr>
                  <a:t>2</a:t>
                </a:r>
                <a:endParaRPr lang="et-EE" sz="1050" b="1" dirty="0">
                  <a:solidFill>
                    <a:schemeClr val="tx1">
                      <a:lumMod val="85000"/>
                      <a:lumOff val="15000"/>
                    </a:schemeClr>
                  </a:solidFill>
                  <a:ea typeface="Cambria"/>
                  <a:cs typeface="Calibri"/>
                </a:endParaRPr>
              </a:p>
              <a:p>
                <a:r>
                  <a:rPr lang="et-EE" sz="1050" b="1" dirty="0">
                    <a:solidFill>
                      <a:schemeClr val="tx1">
                        <a:lumMod val="85000"/>
                        <a:lumOff val="15000"/>
                      </a:schemeClr>
                    </a:solidFill>
                    <a:ea typeface="Cambria"/>
                  </a:rPr>
                  <a:t>3.4 </a:t>
                </a:r>
                <a:r>
                  <a:rPr lang="et-EE" sz="1050" b="1" dirty="0" err="1">
                    <a:solidFill>
                      <a:schemeClr val="tx1">
                        <a:lumMod val="85000"/>
                        <a:lumOff val="15000"/>
                      </a:schemeClr>
                    </a:solidFill>
                    <a:ea typeface="Cambria"/>
                  </a:rPr>
                  <a:t>years</a:t>
                </a:r>
                <a:endParaRPr lang="et-EE" sz="1050" b="1" dirty="0">
                  <a:solidFill>
                    <a:schemeClr val="tx1">
                      <a:lumMod val="85000"/>
                      <a:lumOff val="15000"/>
                    </a:schemeClr>
                  </a:solidFill>
                  <a:ea typeface="Cambria"/>
                  <a:cs typeface="Calibri"/>
                </a:endParaRPr>
              </a:p>
              <a:p>
                <a:r>
                  <a:rPr lang="et-EE" sz="1050" b="1" dirty="0">
                    <a:solidFill>
                      <a:schemeClr val="tx1">
                        <a:lumMod val="85000"/>
                        <a:lumOff val="15000"/>
                      </a:schemeClr>
                    </a:solidFill>
                    <a:ea typeface="Cambria"/>
                  </a:rPr>
                  <a:t>48%</a:t>
                </a:r>
                <a:endParaRPr lang="et-EE" sz="1050" b="1" dirty="0">
                  <a:solidFill>
                    <a:schemeClr val="tx1">
                      <a:lumMod val="85000"/>
                      <a:lumOff val="15000"/>
                    </a:schemeClr>
                  </a:solidFill>
                  <a:ea typeface="Cambria"/>
                  <a:cs typeface="Calibri"/>
                </a:endParaRPr>
              </a:p>
            </p:txBody>
          </p:sp>
        </p:grpSp>
        <p:sp>
          <p:nvSpPr>
            <p:cNvPr id="39" name="Rectangle 38">
              <a:extLst>
                <a:ext uri="{FF2B5EF4-FFF2-40B4-BE49-F238E27FC236}">
                  <a16:creationId xmlns:a16="http://schemas.microsoft.com/office/drawing/2014/main" id="{EFB3B6C8-D7B6-4314-94DE-0D9F70C2B0D3}"/>
                </a:ext>
              </a:extLst>
            </p:cNvPr>
            <p:cNvSpPr/>
            <p:nvPr/>
          </p:nvSpPr>
          <p:spPr>
            <a:xfrm>
              <a:off x="7210057" y="4507840"/>
              <a:ext cx="990000" cy="322669"/>
            </a:xfrm>
            <a:prstGeom prst="rect">
              <a:avLst/>
            </a:prstGeom>
            <a:solidFill>
              <a:srgbClr val="69615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000" dirty="0">
                <a:solidFill>
                  <a:schemeClr val="bg1"/>
                </a:solidFill>
                <a:latin typeface="+mj-lt"/>
              </a:endParaRPr>
            </a:p>
            <a:p>
              <a:pPr algn="ctr"/>
              <a:r>
                <a:rPr lang="en-US" sz="1000" dirty="0">
                  <a:solidFill>
                    <a:schemeClr val="bg1"/>
                  </a:solidFill>
                  <a:latin typeface="+mj-lt"/>
                </a:rPr>
                <a:t>EUR </a:t>
              </a:r>
              <a:r>
                <a:rPr lang="et-EE" sz="1000" dirty="0">
                  <a:solidFill>
                    <a:schemeClr val="bg1"/>
                  </a:solidFill>
                  <a:latin typeface="+mj-lt"/>
                </a:rPr>
                <a:t>5.97 M</a:t>
              </a:r>
              <a:endParaRPr lang="en-US" sz="1000" dirty="0">
                <a:solidFill>
                  <a:schemeClr val="bg1"/>
                </a:solidFill>
                <a:latin typeface="+mj-lt"/>
              </a:endParaRPr>
            </a:p>
            <a:p>
              <a:pPr algn="ctr"/>
              <a:endParaRPr lang="en-US" sz="1000" dirty="0">
                <a:solidFill>
                  <a:schemeClr val="bg1"/>
                </a:solidFill>
                <a:latin typeface="+mj-lt"/>
              </a:endParaRPr>
            </a:p>
          </p:txBody>
        </p:sp>
      </p:grpSp>
      <p:grpSp>
        <p:nvGrpSpPr>
          <p:cNvPr id="10" name="Group 9">
            <a:extLst>
              <a:ext uri="{FF2B5EF4-FFF2-40B4-BE49-F238E27FC236}">
                <a16:creationId xmlns:a16="http://schemas.microsoft.com/office/drawing/2014/main" id="{43B7CEBE-D442-4C73-91A5-366B62EEFDAB}"/>
              </a:ext>
            </a:extLst>
          </p:cNvPr>
          <p:cNvGrpSpPr/>
          <p:nvPr/>
        </p:nvGrpSpPr>
        <p:grpSpPr>
          <a:xfrm>
            <a:off x="8874272" y="4212397"/>
            <a:ext cx="2806904" cy="2399714"/>
            <a:chOff x="8442858" y="4284358"/>
            <a:chExt cx="2806904" cy="2399714"/>
          </a:xfrm>
        </p:grpSpPr>
        <p:sp>
          <p:nvSpPr>
            <p:cNvPr id="31" name="TextBox 41">
              <a:extLst>
                <a:ext uri="{FF2B5EF4-FFF2-40B4-BE49-F238E27FC236}">
                  <a16:creationId xmlns:a16="http://schemas.microsoft.com/office/drawing/2014/main" id="{5BE63F06-183C-48F8-A6BA-1288AEB46D9B}"/>
                </a:ext>
              </a:extLst>
            </p:cNvPr>
            <p:cNvSpPr txBox="1"/>
            <p:nvPr/>
          </p:nvSpPr>
          <p:spPr>
            <a:xfrm>
              <a:off x="8442858" y="4284358"/>
              <a:ext cx="2301945" cy="375610"/>
            </a:xfrm>
            <a:prstGeom prst="rect">
              <a:avLst/>
            </a:prstGeom>
            <a:noFill/>
            <a:ln cap="rnd">
              <a:noFill/>
            </a:ln>
          </p:spPr>
          <p:txBody>
            <a:bodyPr wrap="square" rtlCol="0" anchor="t">
              <a:noAutofit/>
            </a:bodyPr>
            <a:lstStyle/>
            <a:p>
              <a:r>
                <a:rPr lang="en-US" sz="1200" b="1" dirty="0"/>
                <a:t>#4 </a:t>
              </a:r>
              <a:r>
                <a:rPr lang="et-EE" sz="1200" b="1" dirty="0"/>
                <a:t>VERDE</a:t>
              </a:r>
              <a:r>
                <a:rPr lang="en-US" sz="1200" b="1" dirty="0"/>
                <a:t> </a:t>
              </a:r>
              <a:r>
                <a:rPr lang="en-US" sz="1200" b="1" i="1" dirty="0"/>
                <a:t>(under development)</a:t>
              </a:r>
              <a:endParaRPr lang="en-US" sz="1200" b="1" i="1" dirty="0">
                <a:ea typeface="Times New Roman" panose="02020603050405020304" pitchFamily="18" charset="0"/>
                <a:cs typeface="Calibri Light"/>
              </a:endParaRPr>
            </a:p>
          </p:txBody>
        </p:sp>
        <p:sp>
          <p:nvSpPr>
            <p:cNvPr id="48" name="TextBox 47">
              <a:extLst>
                <a:ext uri="{FF2B5EF4-FFF2-40B4-BE49-F238E27FC236}">
                  <a16:creationId xmlns:a16="http://schemas.microsoft.com/office/drawing/2014/main" id="{BB65D12B-0282-49EB-84EB-C562670EBF1A}"/>
                </a:ext>
              </a:extLst>
            </p:cNvPr>
            <p:cNvSpPr txBox="1"/>
            <p:nvPr/>
          </p:nvSpPr>
          <p:spPr>
            <a:xfrm>
              <a:off x="8538962" y="5676072"/>
              <a:ext cx="2703600" cy="1008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t-EE" sz="1050" dirty="0" err="1">
                  <a:solidFill>
                    <a:schemeClr val="tx1">
                      <a:lumMod val="85000"/>
                      <a:lumOff val="15000"/>
                    </a:schemeClr>
                  </a:solidFill>
                  <a:ea typeface="Cambria" panose="02040503050406030204" pitchFamily="18" charset="0"/>
                </a:rPr>
                <a:t>Yearly</a:t>
              </a:r>
              <a:r>
                <a:rPr lang="et-EE" sz="1050" dirty="0">
                  <a:solidFill>
                    <a:schemeClr val="tx1">
                      <a:lumMod val="85000"/>
                      <a:lumOff val="15000"/>
                    </a:schemeClr>
                  </a:solidFill>
                  <a:ea typeface="Cambria" panose="02040503050406030204" pitchFamily="18" charset="0"/>
                </a:rPr>
                <a:t> NOI          </a:t>
              </a:r>
              <a:r>
                <a:rPr lang="et-EE" sz="1050" b="1" dirty="0">
                  <a:solidFill>
                    <a:schemeClr val="tx1">
                      <a:lumMod val="85000"/>
                      <a:lumOff val="15000"/>
                    </a:schemeClr>
                  </a:solidFill>
                  <a:ea typeface="Cambria" panose="02040503050406030204" pitchFamily="18" charset="0"/>
                </a:rPr>
                <a:t>     </a:t>
              </a:r>
            </a:p>
            <a:p>
              <a:r>
                <a:rPr lang="et-EE" sz="1050" dirty="0" err="1">
                  <a:solidFill>
                    <a:schemeClr val="tx1">
                      <a:lumMod val="85000"/>
                      <a:lumOff val="15000"/>
                    </a:schemeClr>
                  </a:solidFill>
                  <a:ea typeface="Cambria" panose="02040503050406030204" pitchFamily="18" charset="0"/>
                </a:rPr>
                <a:t>Occupancy</a:t>
              </a:r>
              <a:r>
                <a:rPr lang="et-EE" sz="1050" dirty="0">
                  <a:solidFill>
                    <a:schemeClr val="tx1">
                      <a:lumMod val="85000"/>
                      <a:lumOff val="15000"/>
                    </a:schemeClr>
                  </a:solidFill>
                  <a:ea typeface="Cambria" panose="02040503050406030204" pitchFamily="18" charset="0"/>
                </a:rPr>
                <a:t>          </a:t>
              </a:r>
              <a:r>
                <a:rPr lang="et-EE" sz="1050" b="1" dirty="0">
                  <a:solidFill>
                    <a:schemeClr val="tx1">
                      <a:lumMod val="85000"/>
                      <a:lumOff val="15000"/>
                    </a:schemeClr>
                  </a:solidFill>
                  <a:ea typeface="Cambria" panose="02040503050406030204" pitchFamily="18" charset="0"/>
                </a:rPr>
                <a:t>   </a:t>
              </a:r>
              <a:endParaRPr lang="en-US" sz="1050" b="1" dirty="0">
                <a:solidFill>
                  <a:schemeClr val="tx1">
                    <a:lumMod val="85000"/>
                    <a:lumOff val="15000"/>
                  </a:schemeClr>
                </a:solidFill>
                <a:ea typeface="Cambria" panose="02040503050406030204" pitchFamily="18" charset="0"/>
              </a:endParaRPr>
            </a:p>
            <a:p>
              <a:r>
                <a:rPr lang="et-EE" sz="1050" dirty="0">
                  <a:solidFill>
                    <a:schemeClr val="tx1">
                      <a:lumMod val="85000"/>
                      <a:lumOff val="15000"/>
                    </a:schemeClr>
                  </a:solidFill>
                  <a:ea typeface="Cambria" panose="02040503050406030204" pitchFamily="18" charset="0"/>
                </a:rPr>
                <a:t>GBA                       </a:t>
              </a:r>
              <a:r>
                <a:rPr lang="en-US" sz="1050" dirty="0">
                  <a:solidFill>
                    <a:schemeClr val="tx1">
                      <a:lumMod val="85000"/>
                      <a:lumOff val="15000"/>
                    </a:schemeClr>
                  </a:solidFill>
                  <a:ea typeface="Cambria" panose="02040503050406030204" pitchFamily="18" charset="0"/>
                </a:rPr>
                <a:t> </a:t>
              </a:r>
              <a:r>
                <a:rPr lang="et-EE" sz="1050" dirty="0">
                  <a:solidFill>
                    <a:schemeClr val="tx1">
                      <a:lumMod val="85000"/>
                      <a:lumOff val="15000"/>
                    </a:schemeClr>
                  </a:solidFill>
                  <a:ea typeface="Cambria" panose="02040503050406030204" pitchFamily="18" charset="0"/>
                </a:rPr>
                <a:t>    </a:t>
              </a:r>
            </a:p>
            <a:p>
              <a:r>
                <a:rPr lang="et-EE" sz="1050" dirty="0">
                  <a:solidFill>
                    <a:schemeClr val="tx1">
                      <a:lumMod val="85000"/>
                      <a:lumOff val="15000"/>
                    </a:schemeClr>
                  </a:solidFill>
                  <a:ea typeface="Cambria" panose="02040503050406030204" pitchFamily="18" charset="0"/>
                </a:rPr>
                <a:t>GLA                           </a:t>
              </a:r>
            </a:p>
            <a:p>
              <a:r>
                <a:rPr lang="et-EE" sz="1050" dirty="0">
                  <a:solidFill>
                    <a:schemeClr val="tx1">
                      <a:lumMod val="85000"/>
                      <a:lumOff val="15000"/>
                    </a:schemeClr>
                  </a:solidFill>
                  <a:ea typeface="Cambria" panose="02040503050406030204" pitchFamily="18" charset="0"/>
                </a:rPr>
                <a:t>WAULT                   </a:t>
              </a:r>
              <a:r>
                <a:rPr lang="en-US" sz="1050" b="1" dirty="0">
                  <a:solidFill>
                    <a:schemeClr val="tx1">
                      <a:lumMod val="85000"/>
                      <a:lumOff val="15000"/>
                    </a:schemeClr>
                  </a:solidFill>
                  <a:ea typeface="Cambria" panose="02040503050406030204" pitchFamily="18" charset="0"/>
                </a:rPr>
                <a:t> </a:t>
              </a:r>
              <a:r>
                <a:rPr lang="et-EE" sz="1050" b="1" dirty="0">
                  <a:solidFill>
                    <a:schemeClr val="tx1">
                      <a:lumMod val="85000"/>
                      <a:lumOff val="15000"/>
                    </a:schemeClr>
                  </a:solidFill>
                  <a:ea typeface="Cambria" panose="02040503050406030204" pitchFamily="18" charset="0"/>
                </a:rPr>
                <a:t>    </a:t>
              </a:r>
            </a:p>
            <a:p>
              <a:r>
                <a:rPr lang="et-EE" sz="1050" dirty="0">
                  <a:solidFill>
                    <a:schemeClr val="tx1">
                      <a:lumMod val="85000"/>
                      <a:lumOff val="15000"/>
                    </a:schemeClr>
                  </a:solidFill>
                  <a:ea typeface="Cambria" panose="02040503050406030204" pitchFamily="18" charset="0"/>
                </a:rPr>
                <a:t>LTV                       </a:t>
              </a:r>
              <a:r>
                <a:rPr lang="et-EE" sz="1050" b="1" dirty="0">
                  <a:solidFill>
                    <a:schemeClr val="tx1">
                      <a:lumMod val="85000"/>
                      <a:lumOff val="15000"/>
                    </a:schemeClr>
                  </a:solidFill>
                  <a:ea typeface="Cambria" panose="02040503050406030204" pitchFamily="18" charset="0"/>
                </a:rPr>
                <a:t>  </a:t>
              </a:r>
              <a:endParaRPr lang="et-EE" sz="1050" b="1" dirty="0">
                <a:solidFill>
                  <a:schemeClr val="tx1">
                    <a:lumMod val="85000"/>
                    <a:lumOff val="15000"/>
                  </a:schemeClr>
                </a:solidFill>
              </a:endParaRPr>
            </a:p>
          </p:txBody>
        </p:sp>
        <p:sp>
          <p:nvSpPr>
            <p:cNvPr id="36" name="TextBox 35">
              <a:extLst>
                <a:ext uri="{FF2B5EF4-FFF2-40B4-BE49-F238E27FC236}">
                  <a16:creationId xmlns:a16="http://schemas.microsoft.com/office/drawing/2014/main" id="{693EE4D4-45BE-4AE2-9F5B-55548256261D}"/>
                </a:ext>
              </a:extLst>
            </p:cNvPr>
            <p:cNvSpPr txBox="1"/>
            <p:nvPr/>
          </p:nvSpPr>
          <p:spPr>
            <a:xfrm>
              <a:off x="9966902" y="5676072"/>
              <a:ext cx="1282860" cy="100800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nchor="t">
              <a:spAutoFit/>
            </a:bodyPr>
            <a:lstStyle/>
            <a:p>
              <a:r>
                <a:rPr lang="et-EE" sz="1050" b="1" dirty="0">
                  <a:solidFill>
                    <a:schemeClr val="tx1">
                      <a:lumMod val="85000"/>
                      <a:lumOff val="15000"/>
                    </a:schemeClr>
                  </a:solidFill>
                  <a:ea typeface="Cambria"/>
                </a:rPr>
                <a:t>EUR 4.9M*</a:t>
              </a:r>
              <a:endParaRPr lang="et-EE" sz="1050" b="1" dirty="0">
                <a:solidFill>
                  <a:schemeClr val="tx1">
                    <a:lumMod val="85000"/>
                    <a:lumOff val="15000"/>
                  </a:schemeClr>
                </a:solidFill>
                <a:ea typeface="Cambria"/>
                <a:cs typeface="Calibri"/>
              </a:endParaRPr>
            </a:p>
            <a:p>
              <a:r>
                <a:rPr lang="et-EE" sz="1050" b="1" dirty="0">
                  <a:solidFill>
                    <a:schemeClr val="tx1">
                      <a:lumMod val="85000"/>
                      <a:lumOff val="15000"/>
                    </a:schemeClr>
                  </a:solidFill>
                  <a:ea typeface="Cambria"/>
                </a:rPr>
                <a:t>100%</a:t>
              </a:r>
              <a:endParaRPr lang="et-EE" sz="1050" dirty="0">
                <a:solidFill>
                  <a:schemeClr val="tx1">
                    <a:lumMod val="85000"/>
                    <a:lumOff val="15000"/>
                  </a:schemeClr>
                </a:solidFill>
                <a:latin typeface="Cambria"/>
                <a:ea typeface="Cambria"/>
              </a:endParaRPr>
            </a:p>
            <a:p>
              <a:r>
                <a:rPr lang="et-EE" sz="1050" b="1" dirty="0">
                  <a:solidFill>
                    <a:schemeClr val="tx1">
                      <a:lumMod val="85000"/>
                      <a:lumOff val="15000"/>
                    </a:schemeClr>
                  </a:solidFill>
                  <a:ea typeface="Cambria"/>
                </a:rPr>
                <a:t>45 000 m</a:t>
              </a:r>
              <a:r>
                <a:rPr lang="et-EE" sz="1050" b="1" baseline="30000" dirty="0">
                  <a:solidFill>
                    <a:schemeClr val="tx1">
                      <a:lumMod val="85000"/>
                      <a:lumOff val="15000"/>
                    </a:schemeClr>
                  </a:solidFill>
                  <a:ea typeface="Cambria"/>
                </a:rPr>
                <a:t>2</a:t>
              </a:r>
              <a:endParaRPr lang="et-EE" sz="1050" b="1" dirty="0">
                <a:solidFill>
                  <a:schemeClr val="tx1">
                    <a:lumMod val="85000"/>
                    <a:lumOff val="15000"/>
                  </a:schemeClr>
                </a:solidFill>
                <a:ea typeface="Cambria"/>
                <a:cs typeface="Calibri"/>
              </a:endParaRPr>
            </a:p>
            <a:p>
              <a:r>
                <a:rPr lang="et-EE" sz="1050" b="1" dirty="0">
                  <a:solidFill>
                    <a:schemeClr val="tx1">
                      <a:lumMod val="85000"/>
                      <a:lumOff val="15000"/>
                    </a:schemeClr>
                  </a:solidFill>
                  <a:ea typeface="Cambria"/>
                </a:rPr>
                <a:t>30 000 m</a:t>
              </a:r>
              <a:r>
                <a:rPr lang="et-EE" sz="1050" b="1" baseline="30000" dirty="0">
                  <a:solidFill>
                    <a:schemeClr val="tx1">
                      <a:lumMod val="85000"/>
                      <a:lumOff val="15000"/>
                    </a:schemeClr>
                  </a:solidFill>
                  <a:ea typeface="Cambria"/>
                </a:rPr>
                <a:t>2</a:t>
              </a:r>
              <a:endParaRPr lang="et-EE" sz="1050" b="1" dirty="0">
                <a:solidFill>
                  <a:schemeClr val="tx1">
                    <a:lumMod val="85000"/>
                    <a:lumOff val="15000"/>
                  </a:schemeClr>
                </a:solidFill>
                <a:ea typeface="Cambria"/>
                <a:cs typeface="Calibri"/>
              </a:endParaRPr>
            </a:p>
            <a:p>
              <a:r>
                <a:rPr lang="et-EE" sz="1050" b="1" dirty="0">
                  <a:solidFill>
                    <a:schemeClr val="tx1">
                      <a:lumMod val="85000"/>
                      <a:lumOff val="15000"/>
                    </a:schemeClr>
                  </a:solidFill>
                  <a:ea typeface="Cambria"/>
                  <a:cs typeface="Calibri"/>
                </a:rPr>
                <a:t>N/A</a:t>
              </a:r>
            </a:p>
            <a:p>
              <a:r>
                <a:rPr lang="et-EE" sz="1050" b="1" dirty="0">
                  <a:solidFill>
                    <a:schemeClr val="tx1">
                      <a:lumMod val="85000"/>
                      <a:lumOff val="15000"/>
                    </a:schemeClr>
                  </a:solidFill>
                  <a:ea typeface="Cambria"/>
                  <a:cs typeface="Calibri"/>
                </a:rPr>
                <a:t>0%</a:t>
              </a:r>
            </a:p>
          </p:txBody>
        </p:sp>
        <p:pic>
          <p:nvPicPr>
            <p:cNvPr id="33" name="Picture 32">
              <a:extLst>
                <a:ext uri="{FF2B5EF4-FFF2-40B4-BE49-F238E27FC236}">
                  <a16:creationId xmlns:a16="http://schemas.microsoft.com/office/drawing/2014/main" id="{44617CC9-F016-427E-8562-C2CE6A32C32B}"/>
                </a:ext>
              </a:extLst>
            </p:cNvPr>
            <p:cNvPicPr/>
            <p:nvPr/>
          </p:nvPicPr>
          <p:blipFill rotWithShape="1">
            <a:blip r:embed="rId5" cstate="print">
              <a:extLst>
                <a:ext uri="{28A0092B-C50C-407E-A947-70E740481C1C}">
                  <a14:useLocalDpi xmlns:a14="http://schemas.microsoft.com/office/drawing/2010/main" val="0"/>
                </a:ext>
              </a:extLst>
            </a:blip>
            <a:srcRect l="17713" r="7850"/>
            <a:stretch/>
          </p:blipFill>
          <p:spPr bwMode="auto">
            <a:xfrm>
              <a:off x="8538962" y="4507841"/>
              <a:ext cx="2710800" cy="1173104"/>
            </a:xfrm>
            <a:prstGeom prst="rect">
              <a:avLst/>
            </a:prstGeom>
            <a:ln>
              <a:noFill/>
            </a:ln>
            <a:extLst>
              <a:ext uri="{53640926-AAD7-44D8-BBD7-CCE9431645EC}">
                <a14:shadowObscured xmlns:a14="http://schemas.microsoft.com/office/drawing/2010/main"/>
              </a:ext>
            </a:extLst>
          </p:spPr>
        </p:pic>
        <p:sp>
          <p:nvSpPr>
            <p:cNvPr id="40" name="Rectangle 39">
              <a:extLst>
                <a:ext uri="{FF2B5EF4-FFF2-40B4-BE49-F238E27FC236}">
                  <a16:creationId xmlns:a16="http://schemas.microsoft.com/office/drawing/2014/main" id="{EF9E6B69-07B6-493B-AEEF-4735B286537F}"/>
                </a:ext>
              </a:extLst>
            </p:cNvPr>
            <p:cNvSpPr/>
            <p:nvPr/>
          </p:nvSpPr>
          <p:spPr>
            <a:xfrm>
              <a:off x="10261354" y="4507840"/>
              <a:ext cx="988408" cy="325142"/>
            </a:xfrm>
            <a:prstGeom prst="rect">
              <a:avLst/>
            </a:prstGeom>
            <a:solidFill>
              <a:srgbClr val="69615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sz="1000" dirty="0">
                <a:solidFill>
                  <a:schemeClr val="bg1"/>
                </a:solidFill>
                <a:latin typeface="+mj-lt"/>
              </a:endParaRPr>
            </a:p>
            <a:p>
              <a:pPr algn="ctr"/>
              <a:r>
                <a:rPr lang="en-US" sz="1000" dirty="0">
                  <a:solidFill>
                    <a:schemeClr val="bg1"/>
                  </a:solidFill>
                  <a:latin typeface="+mj-lt"/>
                </a:rPr>
                <a:t>EUR</a:t>
              </a:r>
              <a:r>
                <a:rPr lang="et-EE" sz="1000" dirty="0">
                  <a:solidFill>
                    <a:schemeClr val="bg1"/>
                  </a:solidFill>
                  <a:latin typeface="+mj-lt"/>
                </a:rPr>
                <a:t> 7.06 M</a:t>
              </a:r>
              <a:r>
                <a:rPr lang="en-US" sz="1000" dirty="0">
                  <a:solidFill>
                    <a:schemeClr val="bg1"/>
                  </a:solidFill>
                  <a:latin typeface="+mj-lt"/>
                </a:rPr>
                <a:t> </a:t>
              </a:r>
              <a:endParaRPr lang="et-EE" sz="1000" dirty="0">
                <a:solidFill>
                  <a:schemeClr val="bg1"/>
                </a:solidFill>
                <a:latin typeface="+mj-lt"/>
              </a:endParaRPr>
            </a:p>
            <a:p>
              <a:pPr algn="ctr"/>
              <a:r>
                <a:rPr lang="et-EE" sz="1000" dirty="0">
                  <a:solidFill>
                    <a:schemeClr val="bg1"/>
                  </a:solidFill>
                  <a:latin typeface="+mj-lt"/>
                </a:rPr>
                <a:t>CLASS A</a:t>
              </a:r>
              <a:endParaRPr lang="en-US" sz="1000" dirty="0">
                <a:solidFill>
                  <a:schemeClr val="bg1"/>
                </a:solidFill>
                <a:latin typeface="+mj-lt"/>
              </a:endParaRPr>
            </a:p>
            <a:p>
              <a:pPr algn="ctr"/>
              <a:endParaRPr lang="en-US" sz="1000" dirty="0">
                <a:solidFill>
                  <a:schemeClr val="bg1"/>
                </a:solidFill>
                <a:latin typeface="+mj-lt"/>
              </a:endParaRPr>
            </a:p>
          </p:txBody>
        </p:sp>
      </p:grpSp>
      <p:sp>
        <p:nvSpPr>
          <p:cNvPr id="42" name="TextBox 41">
            <a:extLst>
              <a:ext uri="{FF2B5EF4-FFF2-40B4-BE49-F238E27FC236}">
                <a16:creationId xmlns:a16="http://schemas.microsoft.com/office/drawing/2014/main" id="{D314B365-3235-4BF0-BDC1-5A3CE0C574CA}"/>
              </a:ext>
            </a:extLst>
          </p:cNvPr>
          <p:cNvSpPr txBox="1"/>
          <p:nvPr/>
        </p:nvSpPr>
        <p:spPr>
          <a:xfrm>
            <a:off x="825247" y="6337252"/>
            <a:ext cx="2718712" cy="276874"/>
          </a:xfrm>
          <a:prstGeom prst="rect">
            <a:avLst/>
          </a:prstGeom>
          <a:noFill/>
        </p:spPr>
        <p:txBody>
          <a:bodyPr wrap="square" lIns="0" tIns="60898" rIns="121806" bIns="60898" rtlCol="0">
            <a:spAutoFit/>
          </a:bodyPr>
          <a:lstStyle/>
          <a:p>
            <a:pPr defTabSz="913573"/>
            <a:r>
              <a:rPr lang="en-US" sz="1000" dirty="0">
                <a:solidFill>
                  <a:schemeClr val="bg1">
                    <a:lumMod val="50000"/>
                  </a:schemeClr>
                </a:solidFill>
              </a:rPr>
              <a:t>* Planned net rental income in FY 2023</a:t>
            </a:r>
            <a:endParaRPr lang="en-US" sz="1000" dirty="0">
              <a:solidFill>
                <a:schemeClr val="bg1">
                  <a:lumMod val="50000"/>
                </a:schemeClr>
              </a:solidFill>
              <a:highlight>
                <a:srgbClr val="FFFF00"/>
              </a:highlight>
            </a:endParaRPr>
          </a:p>
        </p:txBody>
      </p:sp>
    </p:spTree>
    <p:extLst>
      <p:ext uri="{BB962C8B-B14F-4D97-AF65-F5344CB8AC3E}">
        <p14:creationId xmlns:p14="http://schemas.microsoft.com/office/powerpoint/2010/main" val="973885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7EEC843-7DF2-4921-9B60-EC3269E41B6E}"/>
              </a:ext>
            </a:extLst>
          </p:cNvPr>
          <p:cNvGraphicFramePr>
            <a:graphicFrameLocks noGrp="1"/>
          </p:cNvGraphicFramePr>
          <p:nvPr>
            <p:extLst>
              <p:ext uri="{D42A27DB-BD31-4B8C-83A1-F6EECF244321}">
                <p14:modId xmlns:p14="http://schemas.microsoft.com/office/powerpoint/2010/main" val="3982976113"/>
              </p:ext>
            </p:extLst>
          </p:nvPr>
        </p:nvGraphicFramePr>
        <p:xfrm>
          <a:off x="648682" y="1759988"/>
          <a:ext cx="11142062" cy="2346960"/>
        </p:xfrm>
        <a:graphic>
          <a:graphicData uri="http://schemas.openxmlformats.org/drawingml/2006/table">
            <a:tbl>
              <a:tblPr>
                <a:tableStyleId>{5C22544A-7EE6-4342-B048-85BDC9FD1C3A}</a:tableStyleId>
              </a:tblPr>
              <a:tblGrid>
                <a:gridCol w="733051">
                  <a:extLst>
                    <a:ext uri="{9D8B030D-6E8A-4147-A177-3AD203B41FA5}">
                      <a16:colId xmlns:a16="http://schemas.microsoft.com/office/drawing/2014/main" val="855220145"/>
                    </a:ext>
                  </a:extLst>
                </a:gridCol>
                <a:gridCol w="2529533">
                  <a:extLst>
                    <a:ext uri="{9D8B030D-6E8A-4147-A177-3AD203B41FA5}">
                      <a16:colId xmlns:a16="http://schemas.microsoft.com/office/drawing/2014/main" val="507307468"/>
                    </a:ext>
                  </a:extLst>
                </a:gridCol>
                <a:gridCol w="2748121">
                  <a:extLst>
                    <a:ext uri="{9D8B030D-6E8A-4147-A177-3AD203B41FA5}">
                      <a16:colId xmlns:a16="http://schemas.microsoft.com/office/drawing/2014/main" val="1770514123"/>
                    </a:ext>
                  </a:extLst>
                </a:gridCol>
                <a:gridCol w="1759322">
                  <a:extLst>
                    <a:ext uri="{9D8B030D-6E8A-4147-A177-3AD203B41FA5}">
                      <a16:colId xmlns:a16="http://schemas.microsoft.com/office/drawing/2014/main" val="1256159896"/>
                    </a:ext>
                  </a:extLst>
                </a:gridCol>
                <a:gridCol w="1905933">
                  <a:extLst>
                    <a:ext uri="{9D8B030D-6E8A-4147-A177-3AD203B41FA5}">
                      <a16:colId xmlns:a16="http://schemas.microsoft.com/office/drawing/2014/main" val="2545715702"/>
                    </a:ext>
                  </a:extLst>
                </a:gridCol>
                <a:gridCol w="1466102">
                  <a:extLst>
                    <a:ext uri="{9D8B030D-6E8A-4147-A177-3AD203B41FA5}">
                      <a16:colId xmlns:a16="http://schemas.microsoft.com/office/drawing/2014/main" val="2339500415"/>
                    </a:ext>
                  </a:extLst>
                </a:gridCol>
              </a:tblGrid>
              <a:tr h="0">
                <a:tc>
                  <a:txBody>
                    <a:bodyPr/>
                    <a:lstStyle/>
                    <a:p>
                      <a:pPr algn="ctr" fontAlgn="b"/>
                      <a:r>
                        <a:rPr lang="en-GB" sz="1100" b="1" u="none" strike="noStrike" dirty="0">
                          <a:solidFill>
                            <a:schemeClr val="bg1"/>
                          </a:solidFill>
                          <a:effectLst/>
                          <a:latin typeface="+mn-lt"/>
                        </a:rPr>
                        <a:t>N</a:t>
                      </a:r>
                      <a:r>
                        <a:rPr lang="et-EE" sz="1100" b="1" u="none" strike="noStrike" dirty="0">
                          <a:solidFill>
                            <a:schemeClr val="bg1"/>
                          </a:solidFill>
                          <a:effectLst/>
                          <a:latin typeface="+mn-lt"/>
                        </a:rPr>
                        <a:t>o</a:t>
                      </a:r>
                      <a:endParaRPr lang="en-GB" sz="1100" b="1" i="0" u="none" strike="noStrike" dirty="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ctr"/>
                      <a:r>
                        <a:rPr lang="en-GB" sz="1100" b="1" u="none" strike="noStrike" dirty="0">
                          <a:solidFill>
                            <a:schemeClr val="bg1"/>
                          </a:solidFill>
                          <a:effectLst/>
                          <a:latin typeface="+mn-lt"/>
                        </a:rPr>
                        <a:t>Tenant</a:t>
                      </a:r>
                      <a:endParaRPr lang="en-GB" sz="1100" b="1" i="0" u="none" strike="noStrike" dirty="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ctr"/>
                      <a:r>
                        <a:rPr lang="et-EE" sz="1100" b="1" i="0" u="none" strike="noStrike">
                          <a:solidFill>
                            <a:schemeClr val="bg1"/>
                          </a:solidFill>
                          <a:effectLst/>
                          <a:latin typeface="+mn-lt"/>
                        </a:rPr>
                        <a:t>Industry</a:t>
                      </a:r>
                      <a:endParaRPr lang="en-GB" sz="1100" b="1" i="0" u="none" strike="noStrike" dirty="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ctr"/>
                      <a:r>
                        <a:rPr lang="en-GB" sz="1100" b="1" u="none" strike="noStrike" dirty="0">
                          <a:solidFill>
                            <a:schemeClr val="bg1"/>
                          </a:solidFill>
                          <a:effectLst/>
                          <a:latin typeface="+mn-lt"/>
                        </a:rPr>
                        <a:t>Property</a:t>
                      </a:r>
                      <a:endParaRPr lang="en-GB" sz="1100" b="1" i="0" u="none" strike="noStrike" dirty="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ctr"/>
                      <a:r>
                        <a:rPr lang="en-US" sz="1100" b="1" u="none" strike="noStrike" dirty="0">
                          <a:solidFill>
                            <a:schemeClr val="bg1"/>
                          </a:solidFill>
                          <a:effectLst/>
                          <a:latin typeface="+mn-lt"/>
                        </a:rPr>
                        <a:t>% of annualized rental income</a:t>
                      </a:r>
                      <a:endParaRPr lang="en-US" sz="1100" b="1" i="0" u="none" strike="noStrike" dirty="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fontAlgn="ctr"/>
                      <a:r>
                        <a:rPr lang="en-GB" sz="1100" b="1" u="none" strike="noStrike" dirty="0">
                          <a:solidFill>
                            <a:schemeClr val="bg1"/>
                          </a:solidFill>
                          <a:effectLst/>
                          <a:latin typeface="+mn-lt"/>
                        </a:rPr>
                        <a:t>Leased Area</a:t>
                      </a:r>
                      <a:endParaRPr lang="en-GB" sz="1100" b="1" i="0" u="none" strike="noStrike" dirty="0">
                        <a:solidFill>
                          <a:schemeClr val="bg1"/>
                        </a:solidFill>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704518968"/>
                  </a:ext>
                </a:extLst>
              </a:tr>
              <a:tr h="0">
                <a:tc>
                  <a:txBody>
                    <a:bodyPr/>
                    <a:lstStyle/>
                    <a:p>
                      <a:pPr algn="ctr" fontAlgn="b"/>
                      <a:r>
                        <a:rPr lang="en-GB" sz="1100" u="none" strike="noStrike" dirty="0">
                          <a:solidFill>
                            <a:schemeClr val="tx1"/>
                          </a:solidFill>
                          <a:effectLst/>
                          <a:latin typeface="+mn-lt"/>
                        </a:rPr>
                        <a:t>1</a:t>
                      </a:r>
                      <a:endParaRPr lang="en-GB" sz="1100" b="0" i="0" u="none" strike="noStrike" dirty="0">
                        <a:solidFill>
                          <a:schemeClr val="tx1"/>
                        </a:solidFill>
                        <a:effectLst/>
                        <a:latin typeface="+mn-lt"/>
                      </a:endParaRPr>
                    </a:p>
                  </a:txBody>
                  <a:tcPr marL="0" marR="0" marT="0" marB="0" anchor="b">
                    <a:lnL w="12700" cmpd="sng">
                      <a:noFill/>
                    </a:lnL>
                    <a:lnR w="12700" cmpd="sng">
                      <a:noFill/>
                    </a:lnR>
                    <a:lnT w="12700" cmpd="sng">
                      <a:noFill/>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t-EE" sz="1100" b="0" i="0" u="none" strike="noStrike" dirty="0" err="1">
                          <a:solidFill>
                            <a:schemeClr val="tx1"/>
                          </a:solidFill>
                          <a:effectLst/>
                          <a:latin typeface="+mn-lt"/>
                        </a:rPr>
                        <a:t>Devbridge</a:t>
                      </a:r>
                      <a:endParaRPr lang="en-GB" sz="1100" b="0" i="0" u="none" strike="noStrike" dirty="0">
                        <a:solidFill>
                          <a:schemeClr val="tx1"/>
                        </a:solidFill>
                        <a:effectLst/>
                        <a:latin typeface="+mn-lt"/>
                      </a:endParaRPr>
                    </a:p>
                  </a:txBody>
                  <a:tcPr marL="0" marR="0" marT="0" marB="0" anchor="ctr">
                    <a:lnL w="12700" cmpd="sng">
                      <a:noFill/>
                    </a:lnL>
                    <a:lnR w="12700" cmpd="sng">
                      <a:noFill/>
                    </a:lnR>
                    <a:lnT w="12700" cmpd="sng">
                      <a:noFill/>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t-EE" sz="1000" b="0" i="0" u="none" strike="noStrike" dirty="0">
                          <a:solidFill>
                            <a:schemeClr val="tx1"/>
                          </a:solidFill>
                          <a:effectLst/>
                          <a:latin typeface="+mn-lt"/>
                        </a:rPr>
                        <a:t>IT</a:t>
                      </a:r>
                      <a:endParaRPr lang="en-GB" sz="1000" b="0" i="0" u="none" strike="noStrike" dirty="0">
                        <a:solidFill>
                          <a:schemeClr val="tx1"/>
                        </a:solidFill>
                        <a:effectLst/>
                        <a:latin typeface="+mn-lt"/>
                      </a:endParaRPr>
                    </a:p>
                  </a:txBody>
                  <a:tcPr marL="0" marR="0" marT="0" marB="0" anchor="b">
                    <a:lnL w="12700" cmpd="sng">
                      <a:noFill/>
                    </a:lnL>
                    <a:lnR w="12700" cmpd="sng">
                      <a:noFill/>
                    </a:lnR>
                    <a:lnT w="12700" cmpd="sng">
                      <a:noFill/>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t-EE" sz="1000" b="0" i="0" u="none" strike="noStrike" dirty="0">
                          <a:solidFill>
                            <a:schemeClr val="tx1"/>
                          </a:solidFill>
                          <a:effectLst/>
                          <a:latin typeface="+mn-lt"/>
                        </a:rPr>
                        <a:t>BC 135</a:t>
                      </a:r>
                      <a:endParaRPr lang="en-GB" sz="1000" b="0" i="0" u="none" strike="noStrike" dirty="0">
                        <a:solidFill>
                          <a:schemeClr val="tx1"/>
                        </a:solidFill>
                        <a:effectLst/>
                        <a:latin typeface="+mn-lt"/>
                      </a:endParaRPr>
                    </a:p>
                  </a:txBody>
                  <a:tcPr marL="0" marR="0" marT="0" marB="0" anchor="b">
                    <a:lnL w="12700" cmpd="sng">
                      <a:noFill/>
                    </a:lnL>
                    <a:lnR w="12700" cmpd="sng">
                      <a:noFill/>
                    </a:lnR>
                    <a:lnT w="12700" cmpd="sng">
                      <a:noFill/>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u="none" strike="noStrike" dirty="0">
                          <a:solidFill>
                            <a:schemeClr val="tx1"/>
                          </a:solidFill>
                          <a:effectLst/>
                          <a:latin typeface="+mn-lt"/>
                        </a:rPr>
                        <a:t>9.1%</a:t>
                      </a:r>
                      <a:endParaRPr lang="en-GB" sz="1000" b="0" i="0" u="none" strike="noStrike" dirty="0">
                        <a:solidFill>
                          <a:schemeClr val="tx1"/>
                        </a:solidFill>
                        <a:effectLst/>
                        <a:latin typeface="+mn-lt"/>
                      </a:endParaRPr>
                    </a:p>
                  </a:txBody>
                  <a:tcPr marL="0" marR="0" marT="0" marB="0" anchor="b">
                    <a:lnL w="12700" cmpd="sng">
                      <a:noFill/>
                    </a:lnL>
                    <a:lnR w="12700" cmpd="sng">
                      <a:noFill/>
                    </a:lnR>
                    <a:lnT w="12700" cmpd="sng">
                      <a:noFill/>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u="none" strike="noStrike" dirty="0">
                          <a:solidFill>
                            <a:schemeClr val="tx1"/>
                          </a:solidFill>
                          <a:effectLst/>
                          <a:latin typeface="+mn-lt"/>
                        </a:rPr>
                        <a:t>2,04</a:t>
                      </a:r>
                      <a:r>
                        <a:rPr lang="et-EE" sz="1000" u="none" strike="noStrike" dirty="0">
                          <a:solidFill>
                            <a:schemeClr val="tx1"/>
                          </a:solidFill>
                          <a:effectLst/>
                          <a:latin typeface="+mn-lt"/>
                        </a:rPr>
                        <a:t>9</a:t>
                      </a:r>
                      <a:r>
                        <a:rPr lang="en-GB" sz="1000" u="none" strike="noStrike" dirty="0">
                          <a:solidFill>
                            <a:schemeClr val="tx1"/>
                          </a:solidFill>
                          <a:effectLst/>
                          <a:latin typeface="+mn-lt"/>
                        </a:rPr>
                        <a:t>   </a:t>
                      </a:r>
                      <a:endParaRPr lang="en-GB" sz="1000" b="0" i="0" u="none" strike="noStrike" dirty="0">
                        <a:solidFill>
                          <a:schemeClr val="tx1"/>
                        </a:solidFill>
                        <a:effectLst/>
                        <a:latin typeface="+mn-lt"/>
                      </a:endParaRPr>
                    </a:p>
                  </a:txBody>
                  <a:tcPr marL="0" marR="0" marT="0" marB="0" anchor="b">
                    <a:lnL w="12700" cmpd="sng">
                      <a:noFill/>
                    </a:lnL>
                    <a:lnR w="12700" cmpd="sng">
                      <a:noFill/>
                    </a:lnR>
                    <a:lnT w="12700" cmpd="sng">
                      <a:noFill/>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8114210"/>
                  </a:ext>
                </a:extLst>
              </a:tr>
              <a:tr h="0">
                <a:tc>
                  <a:txBody>
                    <a:bodyPr/>
                    <a:lstStyle/>
                    <a:p>
                      <a:pPr algn="ctr" fontAlgn="b"/>
                      <a:r>
                        <a:rPr lang="en-GB" sz="1100" u="none" strike="noStrike" dirty="0">
                          <a:solidFill>
                            <a:schemeClr val="tx1"/>
                          </a:solidFill>
                          <a:effectLst/>
                          <a:latin typeface="+mn-lt"/>
                        </a:rPr>
                        <a:t>2</a:t>
                      </a:r>
                      <a:endParaRPr lang="en-GB" sz="1100" b="0" i="0" u="none" strike="noStrike" dirty="0">
                        <a:solidFill>
                          <a:schemeClr val="tx1"/>
                        </a:solidFill>
                        <a:effectLst/>
                        <a:latin typeface="+mn-lt"/>
                      </a:endParaRPr>
                    </a:p>
                  </a:txBody>
                  <a:tcPr marL="0" marR="0" marT="0" marB="0" anchor="b">
                    <a:lnL w="12700" cmpd="sng">
                      <a:noFill/>
                    </a:lnL>
                    <a:lnR w="12700" cmpd="sng">
                      <a:noFill/>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t-EE" sz="1100" b="0" i="0" u="none" strike="noStrike" dirty="0" err="1">
                          <a:solidFill>
                            <a:schemeClr val="tx1"/>
                          </a:solidFill>
                          <a:effectLst/>
                          <a:latin typeface="+mn-lt"/>
                        </a:rPr>
                        <a:t>Hakonlita</a:t>
                      </a:r>
                      <a:r>
                        <a:rPr lang="et-EE" sz="1100" b="0" i="0" u="none" strike="noStrike" dirty="0">
                          <a:solidFill>
                            <a:schemeClr val="tx1"/>
                          </a:solidFill>
                          <a:effectLst/>
                          <a:latin typeface="+mn-lt"/>
                        </a:rPr>
                        <a:t> (RIMI)</a:t>
                      </a:r>
                      <a:endParaRPr lang="en-GB" sz="1100" b="0" i="0" u="none" strike="noStrike" dirty="0">
                        <a:solidFill>
                          <a:schemeClr val="tx1"/>
                        </a:solidFill>
                        <a:effectLst/>
                        <a:latin typeface="+mn-lt"/>
                      </a:endParaRPr>
                    </a:p>
                  </a:txBody>
                  <a:tcPr marL="0" marR="0" marT="0" marB="0" anchor="ctr">
                    <a:lnL w="12700" cmpd="sng">
                      <a:noFill/>
                    </a:lnL>
                    <a:lnR w="12700" cmpd="sng">
                      <a:noFill/>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t-EE" sz="1000" b="0" i="0" u="none" strike="noStrike" dirty="0" err="1">
                          <a:solidFill>
                            <a:schemeClr val="tx1"/>
                          </a:solidFill>
                          <a:effectLst/>
                          <a:latin typeface="+mn-lt"/>
                        </a:rPr>
                        <a:t>Grocery</a:t>
                      </a:r>
                      <a:endParaRPr lang="en-GB" sz="1000" b="0" i="0" u="none" strike="noStrike" dirty="0">
                        <a:solidFill>
                          <a:schemeClr val="tx1"/>
                        </a:solidFill>
                        <a:effectLst/>
                        <a:latin typeface="+mn-lt"/>
                      </a:endParaRPr>
                    </a:p>
                  </a:txBody>
                  <a:tcPr marL="0" marR="0" marT="0" marB="0" anchor="b">
                    <a:lnL w="12700" cmpd="sng">
                      <a:noFill/>
                    </a:lnL>
                    <a:lnR w="12700" cmpd="sng">
                      <a:noFill/>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t-EE" sz="1000" b="0" dirty="0">
                          <a:solidFill>
                            <a:schemeClr val="tx1"/>
                          </a:solidFill>
                        </a:rPr>
                        <a:t>LUIZĖ</a:t>
                      </a:r>
                      <a:endParaRPr lang="en-GB" sz="1000" b="0" i="0" u="none" strike="noStrike" dirty="0">
                        <a:solidFill>
                          <a:schemeClr val="tx1"/>
                        </a:solidFill>
                        <a:effectLst/>
                        <a:latin typeface="+mn-lt"/>
                      </a:endParaRPr>
                    </a:p>
                  </a:txBody>
                  <a:tcPr marL="0" marR="0" marT="0" marB="0" anchor="b">
                    <a:lnL w="12700" cmpd="sng">
                      <a:noFill/>
                    </a:lnL>
                    <a:lnR w="12700" cmpd="sng">
                      <a:noFill/>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u="none" strike="noStrike" dirty="0">
                          <a:solidFill>
                            <a:schemeClr val="tx1"/>
                          </a:solidFill>
                          <a:effectLst/>
                          <a:latin typeface="+mn-lt"/>
                        </a:rPr>
                        <a:t>7.5%</a:t>
                      </a:r>
                      <a:endParaRPr lang="en-GB" sz="1000" b="0" i="0" u="none" strike="noStrike" dirty="0">
                        <a:solidFill>
                          <a:schemeClr val="tx1"/>
                        </a:solidFill>
                        <a:effectLst/>
                        <a:latin typeface="+mn-lt"/>
                      </a:endParaRPr>
                    </a:p>
                  </a:txBody>
                  <a:tcPr marL="0" marR="0" marT="0" marB="0" anchor="b">
                    <a:lnL w="12700" cmpd="sng">
                      <a:noFill/>
                    </a:lnL>
                    <a:lnR w="12700" cmpd="sng">
                      <a:noFill/>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1000" u="none" strike="noStrike" dirty="0">
                          <a:solidFill>
                            <a:schemeClr val="tx1"/>
                          </a:solidFill>
                          <a:effectLst/>
                          <a:latin typeface="+mn-lt"/>
                        </a:rPr>
                        <a:t>2,587   </a:t>
                      </a:r>
                      <a:endParaRPr lang="en-GB" sz="1000" b="0" i="0" u="none" strike="noStrike" dirty="0">
                        <a:solidFill>
                          <a:schemeClr val="tx1"/>
                        </a:solidFill>
                        <a:effectLst/>
                        <a:latin typeface="+mn-lt"/>
                      </a:endParaRPr>
                    </a:p>
                  </a:txBody>
                  <a:tcPr marL="0" marR="0" marT="0" marB="0" anchor="b">
                    <a:lnL w="12700" cmpd="sng">
                      <a:noFill/>
                    </a:lnL>
                    <a:lnR w="12700" cmpd="sng">
                      <a:noFill/>
                    </a:ln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838983"/>
                  </a:ext>
                </a:extLst>
              </a:tr>
              <a:tr h="0">
                <a:tc>
                  <a:txBody>
                    <a:bodyPr/>
                    <a:lstStyle/>
                    <a:p>
                      <a:pPr algn="ctr" fontAlgn="b"/>
                      <a:r>
                        <a:rPr lang="en-GB" sz="1100" u="none" strike="noStrike" dirty="0">
                          <a:effectLst/>
                          <a:latin typeface="+mn-lt"/>
                        </a:rPr>
                        <a:t>3</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l" fontAlgn="ctr"/>
                      <a:r>
                        <a:rPr lang="et-EE" sz="1100" u="none" strike="noStrike" dirty="0" err="1">
                          <a:effectLst/>
                          <a:latin typeface="+mn-lt"/>
                        </a:rPr>
                        <a:t>Kelprojektas</a:t>
                      </a:r>
                      <a:endParaRPr lang="en-GB" sz="1100" b="0" i="0" u="none" strike="noStrike" dirty="0">
                        <a:solidFill>
                          <a:srgbClr val="000000"/>
                        </a:solidFill>
                        <a:effectLst/>
                        <a:latin typeface="+mn-lt"/>
                      </a:endParaRPr>
                    </a:p>
                  </a:txBody>
                  <a:tcPr marL="0" marR="0" marT="0" marB="0" anchor="ct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t-EE" sz="1000" b="0" i="0" u="none" strike="noStrike">
                          <a:solidFill>
                            <a:srgbClr val="000000"/>
                          </a:solidFill>
                          <a:effectLst/>
                          <a:latin typeface="+mn-lt"/>
                        </a:rPr>
                        <a:t>Engineering</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US" sz="1000" b="0" dirty="0">
                          <a:solidFill>
                            <a:srgbClr val="524D47"/>
                          </a:solidFill>
                        </a:rPr>
                        <a:t>K</a:t>
                      </a:r>
                      <a:r>
                        <a:rPr lang="et-EE" sz="1000" b="0" dirty="0">
                          <a:solidFill>
                            <a:srgbClr val="524D47"/>
                          </a:solidFill>
                        </a:rPr>
                        <a:t>D</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6.9%</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1,923   </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3898018"/>
                  </a:ext>
                </a:extLst>
              </a:tr>
              <a:tr h="0">
                <a:tc>
                  <a:txBody>
                    <a:bodyPr/>
                    <a:lstStyle/>
                    <a:p>
                      <a:pPr algn="ctr" fontAlgn="b"/>
                      <a:r>
                        <a:rPr lang="en-GB" sz="1100" u="none" strike="noStrike" dirty="0">
                          <a:effectLst/>
                          <a:latin typeface="+mn-lt"/>
                        </a:rPr>
                        <a:t>4</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l" fontAlgn="ctr"/>
                      <a:r>
                        <a:rPr lang="en-GB" sz="1100" u="none" strike="noStrike" dirty="0" err="1">
                          <a:effectLst/>
                          <a:latin typeface="+mn-lt"/>
                        </a:rPr>
                        <a:t>Ferratum</a:t>
                      </a:r>
                      <a:r>
                        <a:rPr lang="en-GB" sz="1100" u="none" strike="noStrike" dirty="0">
                          <a:effectLst/>
                          <a:latin typeface="+mn-lt"/>
                        </a:rPr>
                        <a:t> Finance</a:t>
                      </a:r>
                      <a:endParaRPr lang="en-GB" sz="1100" b="0" i="0" u="none" strike="noStrike" dirty="0">
                        <a:solidFill>
                          <a:srgbClr val="000000"/>
                        </a:solidFill>
                        <a:effectLst/>
                        <a:latin typeface="+mn-lt"/>
                      </a:endParaRPr>
                    </a:p>
                  </a:txBody>
                  <a:tcPr marL="0" marR="0" marT="0" marB="0" anchor="ct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t-EE" sz="1000" b="0" i="0" u="none" strike="noStrike">
                          <a:solidFill>
                            <a:srgbClr val="000000"/>
                          </a:solidFill>
                          <a:effectLst/>
                          <a:latin typeface="+mn-lt"/>
                        </a:rPr>
                        <a:t>Finance</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t-EE" sz="1000" u="none" strike="noStrike" dirty="0">
                          <a:effectLst/>
                          <a:latin typeface="+mn-lt"/>
                        </a:rPr>
                        <a:t>BC </a:t>
                      </a:r>
                      <a:r>
                        <a:rPr lang="en-GB" sz="1000" u="none" strike="noStrike" dirty="0">
                          <a:effectLst/>
                          <a:latin typeface="+mn-lt"/>
                        </a:rPr>
                        <a:t>135</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4.6%</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1,038   </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60511888"/>
                  </a:ext>
                </a:extLst>
              </a:tr>
              <a:tr h="0">
                <a:tc>
                  <a:txBody>
                    <a:bodyPr/>
                    <a:lstStyle/>
                    <a:p>
                      <a:pPr algn="ctr" fontAlgn="b"/>
                      <a:r>
                        <a:rPr lang="en-GB" sz="1100" u="none" strike="noStrike" dirty="0">
                          <a:effectLst/>
                          <a:latin typeface="+mn-lt"/>
                        </a:rPr>
                        <a:t>5</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l" fontAlgn="ctr"/>
                      <a:r>
                        <a:rPr lang="en-GB" sz="1100" u="none" strike="noStrike" dirty="0">
                          <a:effectLst/>
                          <a:latin typeface="+mn-lt"/>
                        </a:rPr>
                        <a:t>Top Shop</a:t>
                      </a:r>
                      <a:endParaRPr lang="en-GB" sz="1100" b="0" i="0" u="none" strike="noStrike" dirty="0">
                        <a:solidFill>
                          <a:srgbClr val="000000"/>
                        </a:solidFill>
                        <a:effectLst/>
                        <a:latin typeface="+mn-lt"/>
                      </a:endParaRPr>
                    </a:p>
                  </a:txBody>
                  <a:tcPr marL="0" marR="0" marT="0" marB="0" anchor="ctr">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t-EE" sz="1000" b="0" i="0" u="none" strike="noStrike">
                          <a:solidFill>
                            <a:srgbClr val="000000"/>
                          </a:solidFill>
                          <a:effectLst/>
                          <a:latin typeface="+mn-lt"/>
                        </a:rPr>
                        <a:t>Fashion</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135</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4.0%</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969   </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36369742"/>
                  </a:ext>
                </a:extLst>
              </a:tr>
              <a:tr h="0">
                <a:tc>
                  <a:txBody>
                    <a:bodyPr/>
                    <a:lstStyle/>
                    <a:p>
                      <a:pPr algn="ctr" fontAlgn="b"/>
                      <a:r>
                        <a:rPr lang="en-GB" sz="1100" u="none" strike="noStrike" dirty="0">
                          <a:effectLst/>
                          <a:latin typeface="+mn-lt"/>
                        </a:rPr>
                        <a:t>6</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l" fontAlgn="b"/>
                      <a:r>
                        <a:rPr lang="en-GB" sz="1100" u="none" strike="noStrike" dirty="0">
                          <a:effectLst/>
                          <a:latin typeface="+mn-lt"/>
                        </a:rPr>
                        <a:t>Dematic</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t-EE" sz="1100" b="0" i="0" u="none" strike="noStrike" dirty="0">
                          <a:solidFill>
                            <a:srgbClr val="000000"/>
                          </a:solidFill>
                          <a:effectLst/>
                          <a:latin typeface="+mn-lt"/>
                        </a:rPr>
                        <a:t>IT</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US" sz="1100" b="0" dirty="0">
                          <a:solidFill>
                            <a:srgbClr val="524D47"/>
                          </a:solidFill>
                        </a:rPr>
                        <a:t>K</a:t>
                      </a:r>
                      <a:r>
                        <a:rPr lang="et-EE" sz="1100" b="0" dirty="0">
                          <a:solidFill>
                            <a:srgbClr val="524D47"/>
                          </a:solidFill>
                        </a:rPr>
                        <a:t>D</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3.8%</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1,057   </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33884870"/>
                  </a:ext>
                </a:extLst>
              </a:tr>
              <a:tr h="0">
                <a:tc>
                  <a:txBody>
                    <a:bodyPr/>
                    <a:lstStyle/>
                    <a:p>
                      <a:pPr algn="ctr" fontAlgn="b"/>
                      <a:r>
                        <a:rPr lang="en-GB" sz="1100" u="none" strike="noStrike" dirty="0">
                          <a:effectLst/>
                          <a:latin typeface="+mn-lt"/>
                        </a:rPr>
                        <a:t>7</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l" fontAlgn="b"/>
                      <a:r>
                        <a:rPr lang="en-GB" sz="1100" u="none" strike="noStrike" dirty="0">
                          <a:effectLst/>
                          <a:latin typeface="+mn-lt"/>
                        </a:rPr>
                        <a:t>Spectro Finance</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t-EE" sz="1100" b="0" i="0" u="none" strike="noStrike">
                          <a:solidFill>
                            <a:srgbClr val="000000"/>
                          </a:solidFill>
                          <a:effectLst/>
                          <a:latin typeface="+mn-lt"/>
                        </a:rPr>
                        <a:t>Finance</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US" sz="1100" b="0" dirty="0">
                          <a:solidFill>
                            <a:srgbClr val="524D47"/>
                          </a:solidFill>
                        </a:rPr>
                        <a:t>K</a:t>
                      </a:r>
                      <a:r>
                        <a:rPr lang="et-EE" sz="1100" b="0" dirty="0">
                          <a:solidFill>
                            <a:srgbClr val="524D47"/>
                          </a:solidFill>
                        </a:rPr>
                        <a:t>D</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3.2%</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877   </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30930596"/>
                  </a:ext>
                </a:extLst>
              </a:tr>
              <a:tr h="0">
                <a:tc>
                  <a:txBody>
                    <a:bodyPr/>
                    <a:lstStyle/>
                    <a:p>
                      <a:pPr algn="ctr" fontAlgn="b"/>
                      <a:r>
                        <a:rPr lang="en-GB" sz="1100" u="none" strike="noStrike" dirty="0">
                          <a:effectLst/>
                          <a:latin typeface="+mn-lt"/>
                        </a:rPr>
                        <a:t>8</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mn-lt"/>
                        </a:rPr>
                        <a:t>Centric IT Solutions Lithuania, UAB</a:t>
                      </a:r>
                      <a:endParaRPr lang="en-US"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t-EE" sz="1100" b="0" i="0" u="none" strike="noStrike" dirty="0">
                          <a:solidFill>
                            <a:srgbClr val="000000"/>
                          </a:solidFill>
                          <a:effectLst/>
                          <a:latin typeface="+mn-lt"/>
                        </a:rPr>
                        <a:t>IT</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US" sz="1100" b="0" dirty="0">
                          <a:solidFill>
                            <a:srgbClr val="524D47"/>
                          </a:solidFill>
                        </a:rPr>
                        <a:t>K</a:t>
                      </a:r>
                      <a:r>
                        <a:rPr lang="et-EE" sz="1100" b="0" dirty="0">
                          <a:solidFill>
                            <a:srgbClr val="524D47"/>
                          </a:solidFill>
                        </a:rPr>
                        <a:t>D</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3.1%</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832   </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19357221"/>
                  </a:ext>
                </a:extLst>
              </a:tr>
              <a:tr h="0">
                <a:tc>
                  <a:txBody>
                    <a:bodyPr/>
                    <a:lstStyle/>
                    <a:p>
                      <a:pPr algn="ctr" fontAlgn="b"/>
                      <a:r>
                        <a:rPr lang="en-GB" sz="1100" u="none" strike="noStrike" dirty="0">
                          <a:effectLst/>
                          <a:latin typeface="+mn-lt"/>
                        </a:rPr>
                        <a:t>9</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l" fontAlgn="b"/>
                      <a:r>
                        <a:rPr lang="en-US" sz="1100" u="none" strike="noStrike" dirty="0">
                          <a:effectLst/>
                          <a:latin typeface="+mn-lt"/>
                        </a:rPr>
                        <a:t>NKT Cables Group A/S</a:t>
                      </a:r>
                      <a:endParaRPr lang="en-US"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t-EE" sz="1100" b="0" i="0" u="none" strike="noStrike">
                          <a:solidFill>
                            <a:srgbClr val="000000"/>
                          </a:solidFill>
                          <a:effectLst/>
                          <a:latin typeface="+mn-lt"/>
                        </a:rPr>
                        <a:t>Industry</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US" sz="1100" b="0" dirty="0">
                          <a:solidFill>
                            <a:srgbClr val="524D47"/>
                          </a:solidFill>
                        </a:rPr>
                        <a:t>K</a:t>
                      </a:r>
                      <a:r>
                        <a:rPr lang="et-EE" sz="1100" b="0" dirty="0">
                          <a:solidFill>
                            <a:srgbClr val="524D47"/>
                          </a:solidFill>
                        </a:rPr>
                        <a:t>D</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3.1%</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838   </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9445215"/>
                  </a:ext>
                </a:extLst>
              </a:tr>
              <a:tr h="0">
                <a:tc>
                  <a:txBody>
                    <a:bodyPr/>
                    <a:lstStyle/>
                    <a:p>
                      <a:pPr algn="ctr" fontAlgn="b"/>
                      <a:r>
                        <a:rPr lang="en-GB" sz="1100" u="none" strike="noStrike" dirty="0">
                          <a:effectLst/>
                          <a:latin typeface="+mn-lt"/>
                        </a:rPr>
                        <a:t>10</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l" fontAlgn="b"/>
                      <a:r>
                        <a:rPr lang="en-GB" sz="1100" u="none" strike="noStrike">
                          <a:effectLst/>
                          <a:latin typeface="+mn-lt"/>
                        </a:rPr>
                        <a:t>VISMA</a:t>
                      </a:r>
                      <a:endParaRPr lang="en-GB" sz="1100" u="none" strike="noStrike" dirty="0">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t-EE" sz="1100" b="0" i="0" u="none" strike="noStrike" dirty="0">
                          <a:solidFill>
                            <a:srgbClr val="000000"/>
                          </a:solidFill>
                          <a:effectLst/>
                          <a:latin typeface="+mn-lt"/>
                        </a:rPr>
                        <a:t>IT</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US" sz="1100" b="0" dirty="0">
                          <a:solidFill>
                            <a:srgbClr val="524D47"/>
                          </a:solidFill>
                        </a:rPr>
                        <a:t>K</a:t>
                      </a:r>
                      <a:r>
                        <a:rPr lang="et-EE" sz="1100" b="0" dirty="0">
                          <a:solidFill>
                            <a:srgbClr val="524D47"/>
                          </a:solidFill>
                        </a:rPr>
                        <a:t>D</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3.0%</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745   </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39596290"/>
                  </a:ext>
                </a:extLst>
              </a:tr>
              <a:tr h="0">
                <a:tc>
                  <a:txBody>
                    <a:bodyPr/>
                    <a:lstStyle/>
                    <a:p>
                      <a:pPr algn="ctr" fontAlgn="b"/>
                      <a:r>
                        <a:rPr lang="en-GB" sz="1100" u="none" strike="noStrike" dirty="0">
                          <a:effectLst/>
                          <a:latin typeface="+mn-lt"/>
                        </a:rPr>
                        <a:t>11</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l" fontAlgn="b"/>
                      <a:r>
                        <a:rPr lang="en-GB" sz="1100" u="none" strike="noStrike" dirty="0">
                          <a:effectLst/>
                          <a:latin typeface="+mn-lt"/>
                        </a:rPr>
                        <a:t>Bentley </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t-EE" sz="1100" b="0" i="0" u="none" strike="noStrike">
                          <a:solidFill>
                            <a:srgbClr val="000000"/>
                          </a:solidFill>
                          <a:effectLst/>
                          <a:latin typeface="+mn-lt"/>
                        </a:rPr>
                        <a:t>Motor</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US" sz="1100" b="0" dirty="0">
                          <a:solidFill>
                            <a:srgbClr val="524D47"/>
                          </a:solidFill>
                        </a:rPr>
                        <a:t>K</a:t>
                      </a:r>
                      <a:r>
                        <a:rPr lang="et-EE" sz="1100" b="0" dirty="0">
                          <a:solidFill>
                            <a:srgbClr val="524D47"/>
                          </a:solidFill>
                        </a:rPr>
                        <a:t>D</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2.6%</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695   </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635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04836372"/>
                  </a:ext>
                </a:extLst>
              </a:tr>
              <a:tr h="0">
                <a:tc>
                  <a:txBody>
                    <a:bodyPr/>
                    <a:lstStyle/>
                    <a:p>
                      <a:pPr algn="ctr" fontAlgn="b"/>
                      <a:r>
                        <a:rPr lang="en-GB" sz="1100" u="none" strike="noStrike" dirty="0">
                          <a:effectLst/>
                          <a:latin typeface="+mn-lt"/>
                        </a:rPr>
                        <a:t>12</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GB" sz="1100" u="none" strike="noStrike" dirty="0">
                          <a:effectLst/>
                          <a:latin typeface="+mn-lt"/>
                        </a:rPr>
                        <a:t>OAG Aviation Worldwide Limited</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t-EE" sz="1100" b="0" i="0" u="none" strike="noStrike">
                          <a:solidFill>
                            <a:srgbClr val="000000"/>
                          </a:solidFill>
                          <a:effectLst/>
                          <a:latin typeface="+mn-lt"/>
                        </a:rPr>
                        <a:t>Aviation</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100" b="0" dirty="0">
                          <a:solidFill>
                            <a:srgbClr val="524D47"/>
                          </a:solidFill>
                        </a:rPr>
                        <a:t>K</a:t>
                      </a:r>
                      <a:r>
                        <a:rPr lang="et-EE" sz="1100" b="0" dirty="0">
                          <a:solidFill>
                            <a:srgbClr val="524D47"/>
                          </a:solidFill>
                        </a:rPr>
                        <a:t>D</a:t>
                      </a:r>
                      <a:endParaRPr lang="en-GB" sz="11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2.1%</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GB" sz="1000" u="none" strike="noStrike" dirty="0">
                          <a:effectLst/>
                          <a:latin typeface="+mn-lt"/>
                        </a:rPr>
                        <a:t>548   </a:t>
                      </a:r>
                      <a:endParaRPr lang="en-GB" sz="1000" b="0" i="0" u="none" strike="noStrike" dirty="0">
                        <a:solidFill>
                          <a:srgbClr val="000000"/>
                        </a:solidFill>
                        <a:effectLst/>
                        <a:latin typeface="+mn-lt"/>
                      </a:endParaRPr>
                    </a:p>
                  </a:txBody>
                  <a:tcPr marL="0" marR="0" marT="0" marB="0" anchor="b">
                    <a:lnT w="635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1939673"/>
                  </a:ext>
                </a:extLst>
              </a:tr>
              <a:tr h="0">
                <a:tc gridSpan="4">
                  <a:txBody>
                    <a:bodyPr/>
                    <a:lstStyle/>
                    <a:p>
                      <a:pPr algn="l" fontAlgn="b"/>
                      <a:r>
                        <a:rPr lang="en-GB" sz="1100" b="1" u="none" strike="noStrike">
                          <a:solidFill>
                            <a:schemeClr val="tx1"/>
                          </a:solidFill>
                          <a:effectLst/>
                          <a:latin typeface="+mn-lt"/>
                        </a:rPr>
                        <a:t>  </a:t>
                      </a:r>
                      <a:r>
                        <a:rPr lang="et-EE" sz="1100" b="1" u="none" strike="noStrike">
                          <a:solidFill>
                            <a:schemeClr val="tx1"/>
                          </a:solidFill>
                          <a:effectLst/>
                          <a:latin typeface="+mn-lt"/>
                        </a:rPr>
                        <a:t>    Total of 12 largest tenants</a:t>
                      </a:r>
                      <a:endParaRPr lang="en-GB" sz="1100" b="1" i="0" u="none" strike="noStrike" dirty="0">
                        <a:solidFill>
                          <a:schemeClr val="tx1"/>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l" fontAlgn="b"/>
                      <a:endParaRPr lang="en-GB" sz="1100" b="0" i="0" u="none" strike="noStrike" dirty="0">
                        <a:solidFill>
                          <a:schemeClr val="bg1"/>
                        </a:solidFill>
                        <a:effectLst/>
                        <a:latin typeface="Calibri" panose="020F0502020204030204" pitchFamily="34" charset="0"/>
                      </a:endParaRPr>
                    </a:p>
                  </a:txBody>
                  <a:tcPr marL="0" marR="0" marT="0" marB="0" anchor="b">
                    <a:solidFill>
                      <a:schemeClr val="tx2"/>
                    </a:solidFill>
                  </a:tcPr>
                </a:tc>
                <a:tc hMerge="1">
                  <a:txBody>
                    <a:bodyPr/>
                    <a:lstStyle/>
                    <a:p>
                      <a:endParaRPr lang="en-GB"/>
                    </a:p>
                  </a:txBody>
                  <a:tcPr/>
                </a:tc>
                <a:tc hMerge="1">
                  <a:txBody>
                    <a:bodyPr/>
                    <a:lstStyle/>
                    <a:p>
                      <a:pPr algn="l" fontAlgn="b"/>
                      <a:endParaRPr lang="en-GB" sz="1100" b="0" i="0" u="none" strike="noStrike" dirty="0">
                        <a:solidFill>
                          <a:schemeClr val="bg1"/>
                        </a:solidFill>
                        <a:effectLst/>
                        <a:latin typeface="Calibri" panose="020F0502020204030204" pitchFamily="34" charset="0"/>
                      </a:endParaRPr>
                    </a:p>
                  </a:txBody>
                  <a:tcPr marL="0" marR="0" marT="0" marB="0" anchor="b">
                    <a:solidFill>
                      <a:schemeClr val="tx2"/>
                    </a:solidFill>
                  </a:tcPr>
                </a:tc>
                <a:tc>
                  <a:txBody>
                    <a:bodyPr/>
                    <a:lstStyle/>
                    <a:p>
                      <a:pPr algn="ctr" fontAlgn="b"/>
                      <a:r>
                        <a:rPr lang="en-GB" sz="1100" b="1" u="none" strike="noStrike" dirty="0">
                          <a:solidFill>
                            <a:schemeClr val="tx1"/>
                          </a:solidFill>
                          <a:effectLst/>
                          <a:latin typeface="+mn-lt"/>
                        </a:rPr>
                        <a:t>53.0%</a:t>
                      </a:r>
                      <a:endParaRPr lang="en-GB" sz="1100" b="1" i="0" u="none" strike="noStrike" dirty="0">
                        <a:solidFill>
                          <a:schemeClr val="tx1"/>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GB" sz="1100" b="1" u="none" strike="noStrike" dirty="0">
                          <a:solidFill>
                            <a:schemeClr val="tx1"/>
                          </a:solidFill>
                          <a:effectLst/>
                          <a:latin typeface="+mn-lt"/>
                        </a:rPr>
                        <a:t>   14,16</a:t>
                      </a:r>
                      <a:r>
                        <a:rPr lang="et-EE" sz="1100" b="1" u="none" strike="noStrike" dirty="0">
                          <a:solidFill>
                            <a:schemeClr val="tx1"/>
                          </a:solidFill>
                          <a:effectLst/>
                          <a:latin typeface="+mn-lt"/>
                        </a:rPr>
                        <a:t>1</a:t>
                      </a:r>
                      <a:r>
                        <a:rPr lang="en-GB" sz="1100" b="1" u="none" strike="noStrike" dirty="0">
                          <a:solidFill>
                            <a:schemeClr val="tx1"/>
                          </a:solidFill>
                          <a:effectLst/>
                          <a:latin typeface="+mn-lt"/>
                        </a:rPr>
                        <a:t>   </a:t>
                      </a:r>
                      <a:endParaRPr lang="en-GB" sz="1100" b="1" i="0" u="none" strike="noStrike" dirty="0">
                        <a:solidFill>
                          <a:schemeClr val="tx1"/>
                        </a:solidFill>
                        <a:effectLst/>
                        <a:latin typeface="+mn-lt"/>
                      </a:endParaRPr>
                    </a:p>
                  </a:txBody>
                  <a:tcPr marL="0" marR="0" marT="0" marB="0" anchor="b">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569310554"/>
                  </a:ext>
                </a:extLst>
              </a:tr>
            </a:tbl>
          </a:graphicData>
        </a:graphic>
      </p:graphicFrame>
      <p:sp>
        <p:nvSpPr>
          <p:cNvPr id="20" name="TextBox 19">
            <a:extLst>
              <a:ext uri="{FF2B5EF4-FFF2-40B4-BE49-F238E27FC236}">
                <a16:creationId xmlns:a16="http://schemas.microsoft.com/office/drawing/2014/main" id="{7089B37D-0EEE-4806-A57D-D4013A586265}"/>
              </a:ext>
            </a:extLst>
          </p:cNvPr>
          <p:cNvSpPr txBox="1"/>
          <p:nvPr/>
        </p:nvSpPr>
        <p:spPr>
          <a:xfrm>
            <a:off x="11397541" y="6304683"/>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33</a:t>
            </a:fld>
            <a:endParaRPr lang="en-US" sz="1300" dirty="0">
              <a:solidFill>
                <a:schemeClr val="bg1">
                  <a:lumMod val="50000"/>
                </a:schemeClr>
              </a:solidFill>
            </a:endParaRPr>
          </a:p>
        </p:txBody>
      </p:sp>
      <p:sp>
        <p:nvSpPr>
          <p:cNvPr id="6" name="TextBox 5">
            <a:extLst>
              <a:ext uri="{FF2B5EF4-FFF2-40B4-BE49-F238E27FC236}">
                <a16:creationId xmlns:a16="http://schemas.microsoft.com/office/drawing/2014/main" id="{EAF8254D-C019-4E51-9EA8-2A39B0756ADF}"/>
              </a:ext>
            </a:extLst>
          </p:cNvPr>
          <p:cNvSpPr txBox="1"/>
          <p:nvPr/>
        </p:nvSpPr>
        <p:spPr>
          <a:xfrm>
            <a:off x="7316091" y="6304683"/>
            <a:ext cx="2654300" cy="230832"/>
          </a:xfrm>
          <a:prstGeom prst="rect">
            <a:avLst/>
          </a:prstGeom>
          <a:noFill/>
        </p:spPr>
        <p:txBody>
          <a:bodyPr wrap="square" rtlCol="0" anchor="t">
            <a:spAutoFit/>
          </a:bodyPr>
          <a:lstStyle/>
          <a:p>
            <a:pPr algn="ctr"/>
            <a:endParaRPr lang="et-EE" sz="900" dirty="0">
              <a:latin typeface="+mj-lt"/>
              <a:cs typeface="Calibri Light" panose="020F0302020204030204"/>
            </a:endParaRPr>
          </a:p>
        </p:txBody>
      </p:sp>
      <p:sp>
        <p:nvSpPr>
          <p:cNvPr id="32" name="Title 1">
            <a:extLst>
              <a:ext uri="{FF2B5EF4-FFF2-40B4-BE49-F238E27FC236}">
                <a16:creationId xmlns:a16="http://schemas.microsoft.com/office/drawing/2014/main" id="{936D691D-2D3B-4A18-8AF5-174A3EDAAB2B}"/>
              </a:ext>
            </a:extLst>
          </p:cNvPr>
          <p:cNvSpPr txBox="1">
            <a:spLocks/>
          </p:cNvSpPr>
          <p:nvPr/>
        </p:nvSpPr>
        <p:spPr>
          <a:xfrm>
            <a:off x="1006135" y="784701"/>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kumimoji="0" lang="et-EE" sz="2800" i="0" u="none" strike="noStrike" kern="1200" cap="none" spc="0" normalizeH="0" baseline="0" noProof="0" dirty="0">
                <a:ln>
                  <a:noFill/>
                </a:ln>
                <a:effectLst/>
                <a:uLnTx/>
                <a:uFillTx/>
                <a:ea typeface="+mj-ea"/>
                <a:cs typeface="+mj-cs"/>
              </a:rPr>
              <a:t>DIVERSIFIED TENANT</a:t>
            </a:r>
            <a:r>
              <a:rPr lang="et-EE" sz="2800" dirty="0"/>
              <a:t> MIX</a:t>
            </a:r>
            <a:endParaRPr kumimoji="0" lang="en-US" sz="2800" i="0" u="none" strike="noStrike" kern="1200" cap="none" spc="0" normalizeH="0" baseline="0" noProof="0" dirty="0">
              <a:ln>
                <a:noFill/>
              </a:ln>
              <a:effectLst/>
              <a:uLnTx/>
              <a:uFillTx/>
              <a:ea typeface="+mj-ea"/>
              <a:cs typeface="+mj-cs"/>
            </a:endParaRPr>
          </a:p>
        </p:txBody>
      </p:sp>
      <p:sp>
        <p:nvSpPr>
          <p:cNvPr id="38" name="TextBox 37">
            <a:extLst>
              <a:ext uri="{FF2B5EF4-FFF2-40B4-BE49-F238E27FC236}">
                <a16:creationId xmlns:a16="http://schemas.microsoft.com/office/drawing/2014/main" id="{0CD628AE-F83B-4CC6-A556-CC2054D8267C}"/>
              </a:ext>
            </a:extLst>
          </p:cNvPr>
          <p:cNvSpPr txBox="1"/>
          <p:nvPr/>
        </p:nvSpPr>
        <p:spPr>
          <a:xfrm>
            <a:off x="1123675" y="5891051"/>
            <a:ext cx="462516" cy="261610"/>
          </a:xfrm>
          <a:prstGeom prst="rect">
            <a:avLst/>
          </a:prstGeom>
          <a:noFill/>
        </p:spPr>
        <p:txBody>
          <a:bodyPr wrap="square" rtlCol="0">
            <a:spAutoFit/>
          </a:bodyPr>
          <a:lstStyle/>
          <a:p>
            <a:r>
              <a:rPr lang="et-EE" sz="1100" dirty="0">
                <a:solidFill>
                  <a:schemeClr val="bg1"/>
                </a:solidFill>
              </a:rPr>
              <a:t>55%</a:t>
            </a:r>
            <a:endParaRPr lang="en-GB" sz="1100" dirty="0">
              <a:solidFill>
                <a:schemeClr val="bg1"/>
              </a:solidFill>
            </a:endParaRPr>
          </a:p>
        </p:txBody>
      </p:sp>
      <p:sp>
        <p:nvSpPr>
          <p:cNvPr id="18" name="Rectangle 17">
            <a:extLst>
              <a:ext uri="{FF2B5EF4-FFF2-40B4-BE49-F238E27FC236}">
                <a16:creationId xmlns:a16="http://schemas.microsoft.com/office/drawing/2014/main" id="{D37DAD3E-EAF2-4FE9-A1AB-E8BFB11ACCBC}"/>
              </a:ext>
            </a:extLst>
          </p:cNvPr>
          <p:cNvSpPr/>
          <p:nvPr/>
        </p:nvSpPr>
        <p:spPr>
          <a:xfrm>
            <a:off x="651073" y="4423361"/>
            <a:ext cx="7569100" cy="337684"/>
          </a:xfrm>
          <a:prstGeom prst="rect">
            <a:avLst/>
          </a:prstGeom>
          <a:solidFill>
            <a:schemeClr val="tx2"/>
          </a:solidFill>
          <a:ln>
            <a:noFill/>
          </a:ln>
        </p:spPr>
        <p:txBody>
          <a:bodyPr wrap="square" anchor="t">
            <a:noAutofit/>
          </a:bodyPr>
          <a:lstStyle/>
          <a:p>
            <a:pPr algn="ctr"/>
            <a:r>
              <a:rPr lang="en-US" sz="1400" dirty="0">
                <a:solidFill>
                  <a:schemeClr val="bg1"/>
                </a:solidFill>
                <a:highlight>
                  <a:srgbClr val="000000">
                    <a:alpha val="0"/>
                  </a:srgbClr>
                </a:highlight>
              </a:rPr>
              <a:t>Sustainable fund strategy attracts tenants</a:t>
            </a:r>
          </a:p>
        </p:txBody>
      </p:sp>
      <p:sp>
        <p:nvSpPr>
          <p:cNvPr id="19" name="Rectangle 18">
            <a:extLst>
              <a:ext uri="{FF2B5EF4-FFF2-40B4-BE49-F238E27FC236}">
                <a16:creationId xmlns:a16="http://schemas.microsoft.com/office/drawing/2014/main" id="{35E5C411-9DB2-4356-BCEA-E46A68191D2F}"/>
              </a:ext>
            </a:extLst>
          </p:cNvPr>
          <p:cNvSpPr/>
          <p:nvPr/>
        </p:nvSpPr>
        <p:spPr>
          <a:xfrm>
            <a:off x="8521830" y="4414874"/>
            <a:ext cx="3268913" cy="3461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t-EE" sz="1400" dirty="0">
                <a:highlight>
                  <a:srgbClr val="000000">
                    <a:alpha val="0"/>
                  </a:srgbClr>
                </a:highlight>
              </a:rPr>
              <a:t>NOI </a:t>
            </a:r>
            <a:r>
              <a:rPr lang="et-EE" sz="1400" dirty="0" err="1">
                <a:highlight>
                  <a:srgbClr val="000000">
                    <a:alpha val="0"/>
                  </a:srgbClr>
                </a:highlight>
              </a:rPr>
              <a:t>distribution</a:t>
            </a:r>
            <a:r>
              <a:rPr lang="et-EE" sz="1400" dirty="0">
                <a:highlight>
                  <a:srgbClr val="000000">
                    <a:alpha val="0"/>
                  </a:srgbClr>
                </a:highlight>
              </a:rPr>
              <a:t> by </a:t>
            </a:r>
            <a:r>
              <a:rPr lang="et-EE" sz="1400" dirty="0" err="1">
                <a:highlight>
                  <a:srgbClr val="000000">
                    <a:alpha val="0"/>
                  </a:srgbClr>
                </a:highlight>
              </a:rPr>
              <a:t>property</a:t>
            </a:r>
            <a:r>
              <a:rPr lang="et-EE" sz="1400" dirty="0">
                <a:highlight>
                  <a:srgbClr val="000000">
                    <a:alpha val="0"/>
                  </a:srgbClr>
                </a:highlight>
              </a:rPr>
              <a:t> </a:t>
            </a:r>
            <a:endParaRPr lang="et-EE" sz="1400" dirty="0">
              <a:highlight>
                <a:srgbClr val="000000">
                  <a:alpha val="0"/>
                </a:srgbClr>
              </a:highlight>
              <a:cs typeface="Calibri"/>
            </a:endParaRPr>
          </a:p>
        </p:txBody>
      </p:sp>
      <p:grpSp>
        <p:nvGrpSpPr>
          <p:cNvPr id="21" name="Group 20">
            <a:extLst>
              <a:ext uri="{FF2B5EF4-FFF2-40B4-BE49-F238E27FC236}">
                <a16:creationId xmlns:a16="http://schemas.microsoft.com/office/drawing/2014/main" id="{96486D7C-48DB-4119-83CA-568C18915899}"/>
              </a:ext>
            </a:extLst>
          </p:cNvPr>
          <p:cNvGrpSpPr/>
          <p:nvPr/>
        </p:nvGrpSpPr>
        <p:grpSpPr>
          <a:xfrm>
            <a:off x="8901140" y="4720349"/>
            <a:ext cx="2527200" cy="1860473"/>
            <a:chOff x="6096000" y="2135775"/>
            <a:chExt cx="2527200" cy="1860473"/>
          </a:xfrm>
        </p:grpSpPr>
        <p:graphicFrame>
          <p:nvGraphicFramePr>
            <p:cNvPr id="22" name="Chart 21">
              <a:extLst>
                <a:ext uri="{FF2B5EF4-FFF2-40B4-BE49-F238E27FC236}">
                  <a16:creationId xmlns:a16="http://schemas.microsoft.com/office/drawing/2014/main" id="{6F7FB3BD-F839-464D-8FF9-D507EAC5F45C}"/>
                </a:ext>
              </a:extLst>
            </p:cNvPr>
            <p:cNvGraphicFramePr/>
            <p:nvPr>
              <p:extLst>
                <p:ext uri="{D42A27DB-BD31-4B8C-83A1-F6EECF244321}">
                  <p14:modId xmlns:p14="http://schemas.microsoft.com/office/powerpoint/2010/main" val="2530157768"/>
                </p:ext>
              </p:extLst>
            </p:nvPr>
          </p:nvGraphicFramePr>
          <p:xfrm>
            <a:off x="6096000" y="2135775"/>
            <a:ext cx="2527200" cy="1860473"/>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0113DE4B-D540-45AA-BE39-783876273B80}"/>
                </a:ext>
              </a:extLst>
            </p:cNvPr>
            <p:cNvSpPr txBox="1"/>
            <p:nvPr/>
          </p:nvSpPr>
          <p:spPr>
            <a:xfrm>
              <a:off x="7084833" y="3204623"/>
              <a:ext cx="462516" cy="261610"/>
            </a:xfrm>
            <a:prstGeom prst="rect">
              <a:avLst/>
            </a:prstGeom>
            <a:noFill/>
          </p:spPr>
          <p:txBody>
            <a:bodyPr wrap="square" rtlCol="0">
              <a:noAutofit/>
            </a:bodyPr>
            <a:lstStyle/>
            <a:p>
              <a:pPr rtl="0"/>
              <a:r>
                <a:rPr lang="lt-LT" sz="1100" b="0" i="0" u="none" strike="noStrike">
                  <a:solidFill>
                    <a:srgbClr val="FFFFFF"/>
                  </a:solidFill>
                  <a:highlight>
                    <a:srgbClr val="000000">
                      <a:alpha val="0"/>
                    </a:srgbClr>
                  </a:highlight>
                  <a:latin typeface="Calibri"/>
                </a:rPr>
                <a:t>55%</a:t>
              </a:r>
              <a:endParaRPr lang="en-GB" sz="1100">
                <a:solidFill>
                  <a:schemeClr val="bg1"/>
                </a:solidFill>
              </a:endParaRPr>
            </a:p>
          </p:txBody>
        </p:sp>
      </p:grpSp>
      <p:sp>
        <p:nvSpPr>
          <p:cNvPr id="37" name="Rectangle 36">
            <a:extLst>
              <a:ext uri="{FF2B5EF4-FFF2-40B4-BE49-F238E27FC236}">
                <a16:creationId xmlns:a16="http://schemas.microsoft.com/office/drawing/2014/main" id="{1742E48C-3388-4257-968E-C3FB7393DAB3}"/>
              </a:ext>
            </a:extLst>
          </p:cNvPr>
          <p:cNvSpPr/>
          <p:nvPr/>
        </p:nvSpPr>
        <p:spPr>
          <a:xfrm>
            <a:off x="651073" y="4839128"/>
            <a:ext cx="7569100" cy="1695897"/>
          </a:xfrm>
          <a:prstGeom prst="rect">
            <a:avLst/>
          </a:prstGeom>
        </p:spPr>
        <p:txBody>
          <a:bodyPr wrap="square">
            <a:noAutofit/>
          </a:bodyPr>
          <a:lstStyle/>
          <a:p>
            <a:pPr marL="285750" indent="-285750" algn="just">
              <a:buFont typeface="Wingdings" panose="05000000000000000000" pitchFamily="2" charset="2"/>
              <a:buChar char="§"/>
            </a:pPr>
            <a:r>
              <a:rPr lang="en-GB" sz="1300" dirty="0" err="1"/>
              <a:t>Capitalica</a:t>
            </a:r>
            <a:r>
              <a:rPr lang="en-GB" sz="1300" dirty="0"/>
              <a:t> Baltic Real Estate Fund I has 74 tenants, mainly large Pan-Baltic and multinational firms;</a:t>
            </a:r>
          </a:p>
          <a:p>
            <a:pPr marL="285750" indent="-285750" algn="just">
              <a:buFont typeface="Wingdings" panose="05000000000000000000" pitchFamily="2" charset="2"/>
              <a:buChar char="§"/>
            </a:pPr>
            <a:r>
              <a:rPr lang="en-GB" sz="1300" dirty="0"/>
              <a:t>The top 12 tenants comprise 53% of total annualized rental income;</a:t>
            </a:r>
          </a:p>
          <a:p>
            <a:pPr marL="285750" indent="-285750" algn="just">
              <a:buFont typeface="Wingdings" panose="05000000000000000000" pitchFamily="2" charset="2"/>
              <a:buChar char="§"/>
            </a:pPr>
            <a:r>
              <a:rPr lang="en-GB" sz="1300" dirty="0" err="1"/>
              <a:t>Devbridge</a:t>
            </a:r>
            <a:r>
              <a:rPr lang="en-GB" sz="1300" dirty="0"/>
              <a:t>, one of the fastest growing software companies in the USA, is the largest tenant;</a:t>
            </a:r>
          </a:p>
          <a:p>
            <a:pPr marL="285750" indent="-285750" algn="just">
              <a:buFont typeface="Wingdings" panose="05000000000000000000" pitchFamily="2" charset="2"/>
              <a:buChar char="§"/>
            </a:pPr>
            <a:r>
              <a:rPr lang="en-GB" sz="1300" dirty="0" err="1"/>
              <a:t>Hakonlita</a:t>
            </a:r>
            <a:r>
              <a:rPr lang="en-GB" sz="1300" dirty="0"/>
              <a:t> (RIMI), the anchor tenant in shopping centre LUIZĖ;</a:t>
            </a:r>
          </a:p>
          <a:p>
            <a:pPr marL="285750" indent="-285750" algn="just">
              <a:buFont typeface="Wingdings" panose="05000000000000000000" pitchFamily="2" charset="2"/>
              <a:buChar char="§"/>
            </a:pPr>
            <a:r>
              <a:rPr lang="en-GB" sz="1300" dirty="0"/>
              <a:t>The occupancy of the premises has been close to 100% since the start of the Fund operations.</a:t>
            </a:r>
          </a:p>
        </p:txBody>
      </p:sp>
    </p:spTree>
    <p:extLst>
      <p:ext uri="{BB962C8B-B14F-4D97-AF65-F5344CB8AC3E}">
        <p14:creationId xmlns:p14="http://schemas.microsoft.com/office/powerpoint/2010/main" val="2241180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4436102" y="1769974"/>
            <a:ext cx="7533373" cy="1600438"/>
          </a:xfrm>
          <a:prstGeom prst="rect">
            <a:avLst/>
          </a:prstGeom>
        </p:spPr>
        <p:txBody>
          <a:bodyPr wrap="square">
            <a:spAutoFit/>
          </a:bodyPr>
          <a:lstStyle/>
          <a:p>
            <a:pPr algn="just"/>
            <a:r>
              <a:rPr lang="en-US" sz="1400" dirty="0"/>
              <a:t>In 2019, commercial real estate market showed further growth in all segments demonstrating record investments, low vacancy rates and rapidly increasing commercial property area. The stability in general economic situation, continuing increase in personal income, consumption and business development were the primary drivers for further expansion of commercial real estate sector. </a:t>
            </a:r>
          </a:p>
          <a:p>
            <a:pPr algn="just"/>
            <a:r>
              <a:rPr lang="en-US" sz="1400" dirty="0"/>
              <a:t>However, after the coronavirus (2020Q1) the Baltic States remain exposed to uncertainty in terms of future economic and business perspectives, causing some disturbance in the real estate market as well.</a:t>
            </a:r>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kumimoji="0" lang="en-US" sz="2800" i="0" u="none" strike="noStrike" kern="1200" cap="none" spc="0" normalizeH="0" baseline="0" noProof="0" dirty="0">
                <a:ln>
                  <a:noFill/>
                </a:ln>
                <a:solidFill>
                  <a:sysClr val="windowText" lastClr="000000"/>
                </a:solidFill>
                <a:effectLst/>
                <a:uLnTx/>
                <a:uFillTx/>
                <a:ea typeface="+mj-ea"/>
                <a:cs typeface="+mj-cs"/>
              </a:rPr>
              <a:t>COMMERCIAL REAL ESTATE ENVIRONMENT </a:t>
            </a:r>
            <a:r>
              <a:rPr kumimoji="0" lang="lt-LT" sz="2800" i="0" u="none" strike="noStrike" kern="1200" cap="none" spc="0" normalizeH="0" baseline="0" noProof="0" dirty="0">
                <a:ln>
                  <a:noFill/>
                </a:ln>
                <a:solidFill>
                  <a:sysClr val="windowText" lastClr="000000"/>
                </a:solidFill>
                <a:effectLst/>
                <a:uLnTx/>
                <a:uFillTx/>
                <a:ea typeface="+mj-ea"/>
                <a:cs typeface="+mj-cs"/>
              </a:rPr>
              <a:t>(I/II</a:t>
            </a:r>
            <a:r>
              <a:rPr lang="en-US" sz="2800" dirty="0">
                <a:solidFill>
                  <a:sysClr val="windowText" lastClr="000000"/>
                </a:solidFill>
              </a:rPr>
              <a:t>I</a:t>
            </a:r>
            <a:r>
              <a:rPr kumimoji="0" lang="lt-LT" sz="2800" i="0" u="none" strike="noStrike" kern="1200" cap="none" spc="0" normalizeH="0" baseline="0" noProof="0" dirty="0">
                <a:ln>
                  <a:noFill/>
                </a:ln>
                <a:solidFill>
                  <a:sysClr val="windowText" lastClr="000000"/>
                </a:solidFill>
                <a:effectLst/>
                <a:uLnTx/>
                <a:uFillTx/>
                <a:ea typeface="+mj-ea"/>
                <a:cs typeface="+mj-cs"/>
              </a:rPr>
              <a:t>)</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34</a:t>
            </a:fld>
            <a:endParaRPr lang="en-US" sz="1300" dirty="0">
              <a:solidFill>
                <a:schemeClr val="bg1">
                  <a:lumMod val="50000"/>
                </a:schemeClr>
              </a:solidFill>
            </a:endParaRPr>
          </a:p>
        </p:txBody>
      </p:sp>
      <p:graphicFrame>
        <p:nvGraphicFramePr>
          <p:cNvPr id="4" name="Chart 3">
            <a:extLst>
              <a:ext uri="{FF2B5EF4-FFF2-40B4-BE49-F238E27FC236}">
                <a16:creationId xmlns:a16="http://schemas.microsoft.com/office/drawing/2014/main" id="{575E8A80-D9FE-452D-8C11-A0F21C358748}"/>
              </a:ext>
            </a:extLst>
          </p:cNvPr>
          <p:cNvGraphicFramePr/>
          <p:nvPr/>
        </p:nvGraphicFramePr>
        <p:xfrm>
          <a:off x="20247" y="4004206"/>
          <a:ext cx="3480526" cy="232750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02F0D28-2232-4CF0-B41B-66BAF2D061BA}"/>
              </a:ext>
            </a:extLst>
          </p:cNvPr>
          <p:cNvSpPr/>
          <p:nvPr/>
        </p:nvSpPr>
        <p:spPr>
          <a:xfrm>
            <a:off x="600719" y="6305763"/>
            <a:ext cx="3918596" cy="246221"/>
          </a:xfrm>
          <a:prstGeom prst="rect">
            <a:avLst/>
          </a:prstGeom>
        </p:spPr>
        <p:txBody>
          <a:bodyPr wrap="square">
            <a:spAutoFit/>
          </a:bodyPr>
          <a:lstStyle/>
          <a:p>
            <a:r>
              <a:rPr lang="en-US" sz="1000" dirty="0">
                <a:solidFill>
                  <a:srgbClr val="7A7672"/>
                </a:solidFill>
                <a:latin typeface="+mj-lt"/>
              </a:rPr>
              <a:t>Source: Colliers International, </a:t>
            </a:r>
            <a:r>
              <a:rPr lang="en-US" sz="1000" dirty="0" err="1">
                <a:solidFill>
                  <a:srgbClr val="7A7672"/>
                </a:solidFill>
                <a:latin typeface="+mj-lt"/>
              </a:rPr>
              <a:t>Newsec</a:t>
            </a:r>
            <a:r>
              <a:rPr lang="en-US" sz="1000" dirty="0">
                <a:solidFill>
                  <a:srgbClr val="7A7672"/>
                </a:solidFill>
                <a:latin typeface="+mj-lt"/>
              </a:rPr>
              <a:t>, Ober-</a:t>
            </a:r>
            <a:r>
              <a:rPr lang="en-US" sz="1000" dirty="0" err="1">
                <a:solidFill>
                  <a:srgbClr val="7A7672"/>
                </a:solidFill>
                <a:latin typeface="+mj-lt"/>
              </a:rPr>
              <a:t>haus</a:t>
            </a:r>
            <a:r>
              <a:rPr lang="en-US" sz="1000" dirty="0">
                <a:solidFill>
                  <a:srgbClr val="7A7672"/>
                </a:solidFill>
                <a:latin typeface="+mj-lt"/>
              </a:rPr>
              <a:t> 2020</a:t>
            </a:r>
          </a:p>
        </p:txBody>
      </p:sp>
      <p:sp>
        <p:nvSpPr>
          <p:cNvPr id="51" name="Rectangle 50">
            <a:extLst>
              <a:ext uri="{FF2B5EF4-FFF2-40B4-BE49-F238E27FC236}">
                <a16:creationId xmlns:a16="http://schemas.microsoft.com/office/drawing/2014/main" id="{DC829061-CEFE-4728-BDFE-8A1342D03FCE}"/>
              </a:ext>
            </a:extLst>
          </p:cNvPr>
          <p:cNvSpPr/>
          <p:nvPr/>
        </p:nvSpPr>
        <p:spPr>
          <a:xfrm>
            <a:off x="569449" y="1771876"/>
            <a:ext cx="2723972" cy="307777"/>
          </a:xfrm>
          <a:prstGeom prst="rect">
            <a:avLst/>
          </a:prstGeom>
        </p:spPr>
        <p:txBody>
          <a:bodyPr wrap="square">
            <a:spAutoFit/>
          </a:bodyPr>
          <a:lstStyle/>
          <a:p>
            <a:pPr algn="just"/>
            <a:r>
              <a:rPr lang="en-US" sz="1400" b="1" dirty="0"/>
              <a:t>INVESTMENT VOLUME IN 2020 H1</a:t>
            </a:r>
          </a:p>
        </p:txBody>
      </p:sp>
      <p:grpSp>
        <p:nvGrpSpPr>
          <p:cNvPr id="58" name="Group 57">
            <a:extLst>
              <a:ext uri="{FF2B5EF4-FFF2-40B4-BE49-F238E27FC236}">
                <a16:creationId xmlns:a16="http://schemas.microsoft.com/office/drawing/2014/main" id="{9E486265-74D3-45EE-9553-0A4A7DA658AE}"/>
              </a:ext>
            </a:extLst>
          </p:cNvPr>
          <p:cNvGrpSpPr/>
          <p:nvPr/>
        </p:nvGrpSpPr>
        <p:grpSpPr>
          <a:xfrm>
            <a:off x="645574" y="2098386"/>
            <a:ext cx="3796810" cy="2066602"/>
            <a:chOff x="8028345" y="4327188"/>
            <a:chExt cx="3796810" cy="2066602"/>
          </a:xfrm>
        </p:grpSpPr>
        <p:pic>
          <p:nvPicPr>
            <p:cNvPr id="55" name="Graphic 54" descr="Radioactive sign">
              <a:extLst>
                <a:ext uri="{FF2B5EF4-FFF2-40B4-BE49-F238E27FC236}">
                  <a16:creationId xmlns:a16="http://schemas.microsoft.com/office/drawing/2014/main" id="{E8C83491-CD13-418A-A932-1C4B5FE046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05049" y="4792126"/>
              <a:ext cx="1720106" cy="1522569"/>
            </a:xfrm>
            <a:prstGeom prst="rect">
              <a:avLst/>
            </a:prstGeom>
          </p:spPr>
        </p:pic>
        <p:grpSp>
          <p:nvGrpSpPr>
            <p:cNvPr id="57" name="Group 56">
              <a:extLst>
                <a:ext uri="{FF2B5EF4-FFF2-40B4-BE49-F238E27FC236}">
                  <a16:creationId xmlns:a16="http://schemas.microsoft.com/office/drawing/2014/main" id="{B6AB4936-D8EC-4310-8E7C-60C80BE0E653}"/>
                </a:ext>
              </a:extLst>
            </p:cNvPr>
            <p:cNvGrpSpPr/>
            <p:nvPr/>
          </p:nvGrpSpPr>
          <p:grpSpPr>
            <a:xfrm>
              <a:off x="8028345" y="4327188"/>
              <a:ext cx="3460514" cy="2066602"/>
              <a:chOff x="8028345" y="4327188"/>
              <a:chExt cx="3460514" cy="2066602"/>
            </a:xfrm>
          </p:grpSpPr>
          <p:grpSp>
            <p:nvGrpSpPr>
              <p:cNvPr id="36" name="Group 35">
                <a:extLst>
                  <a:ext uri="{FF2B5EF4-FFF2-40B4-BE49-F238E27FC236}">
                    <a16:creationId xmlns:a16="http://schemas.microsoft.com/office/drawing/2014/main" id="{4A1D37CB-52D1-4FD1-8619-CE2D7F3CF2DD}"/>
                  </a:ext>
                </a:extLst>
              </p:cNvPr>
              <p:cNvGrpSpPr/>
              <p:nvPr/>
            </p:nvGrpSpPr>
            <p:grpSpPr>
              <a:xfrm>
                <a:off x="8028345" y="4371948"/>
                <a:ext cx="3385561" cy="2021842"/>
                <a:chOff x="4299905" y="2999842"/>
                <a:chExt cx="3385561" cy="2021842"/>
              </a:xfrm>
            </p:grpSpPr>
            <p:grpSp>
              <p:nvGrpSpPr>
                <p:cNvPr id="37" name="Group 36">
                  <a:extLst>
                    <a:ext uri="{FF2B5EF4-FFF2-40B4-BE49-F238E27FC236}">
                      <a16:creationId xmlns:a16="http://schemas.microsoft.com/office/drawing/2014/main" id="{627B4F37-BDB6-43CB-B7FC-4F492BD52475}"/>
                    </a:ext>
                  </a:extLst>
                </p:cNvPr>
                <p:cNvGrpSpPr/>
                <p:nvPr/>
              </p:nvGrpSpPr>
              <p:grpSpPr>
                <a:xfrm>
                  <a:off x="4299905" y="2999842"/>
                  <a:ext cx="3284672" cy="2021842"/>
                  <a:chOff x="4299905" y="2999842"/>
                  <a:chExt cx="3284672" cy="2021842"/>
                </a:xfrm>
              </p:grpSpPr>
              <p:grpSp>
                <p:nvGrpSpPr>
                  <p:cNvPr id="39" name="Group 38">
                    <a:extLst>
                      <a:ext uri="{FF2B5EF4-FFF2-40B4-BE49-F238E27FC236}">
                        <a16:creationId xmlns:a16="http://schemas.microsoft.com/office/drawing/2014/main" id="{1C0E93E0-FAC6-4B2C-915B-59E34159D237}"/>
                      </a:ext>
                    </a:extLst>
                  </p:cNvPr>
                  <p:cNvGrpSpPr/>
                  <p:nvPr/>
                </p:nvGrpSpPr>
                <p:grpSpPr>
                  <a:xfrm>
                    <a:off x="4299905" y="2999842"/>
                    <a:ext cx="3284672" cy="2021842"/>
                    <a:chOff x="4299905" y="2999842"/>
                    <a:chExt cx="3284672" cy="2021842"/>
                  </a:xfrm>
                </p:grpSpPr>
                <p:grpSp>
                  <p:nvGrpSpPr>
                    <p:cNvPr id="42" name="Group 41">
                      <a:extLst>
                        <a:ext uri="{FF2B5EF4-FFF2-40B4-BE49-F238E27FC236}">
                          <a16:creationId xmlns:a16="http://schemas.microsoft.com/office/drawing/2014/main" id="{967A6BA9-1F7D-4D99-8752-A09198E87F60}"/>
                        </a:ext>
                      </a:extLst>
                    </p:cNvPr>
                    <p:cNvGrpSpPr/>
                    <p:nvPr/>
                  </p:nvGrpSpPr>
                  <p:grpSpPr>
                    <a:xfrm>
                      <a:off x="4928461" y="2999842"/>
                      <a:ext cx="2284154" cy="2021842"/>
                      <a:chOff x="3309877" y="3945708"/>
                      <a:chExt cx="914400" cy="914400"/>
                    </a:xfrm>
                    <a:solidFill>
                      <a:schemeClr val="bg2"/>
                    </a:solidFill>
                    <a:effectLst>
                      <a:outerShdw blurRad="50800" dist="38100" dir="2700000" algn="tl" rotWithShape="0">
                        <a:prstClr val="black">
                          <a:alpha val="40000"/>
                        </a:prstClr>
                      </a:outerShdw>
                    </a:effectLst>
                  </p:grpSpPr>
                  <p:sp>
                    <p:nvSpPr>
                      <p:cNvPr id="50" name="Oval 49">
                        <a:extLst>
                          <a:ext uri="{FF2B5EF4-FFF2-40B4-BE49-F238E27FC236}">
                            <a16:creationId xmlns:a16="http://schemas.microsoft.com/office/drawing/2014/main" id="{BD589CCF-6C4E-47B6-BB91-D89079CDC72C}"/>
                          </a:ext>
                        </a:extLst>
                      </p:cNvPr>
                      <p:cNvSpPr/>
                      <p:nvPr/>
                    </p:nvSpPr>
                    <p:spPr>
                      <a:xfrm>
                        <a:off x="3545712" y="4300343"/>
                        <a:ext cx="421268" cy="395536"/>
                      </a:xfrm>
                      <a:prstGeom prst="ellipse">
                        <a:avLst/>
                      </a:prstGeom>
                      <a:solidFill>
                        <a:srgbClr val="767171"/>
                      </a:solidFill>
                      <a:ln>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Radioactive sign">
                        <a:extLst>
                          <a:ext uri="{FF2B5EF4-FFF2-40B4-BE49-F238E27FC236}">
                            <a16:creationId xmlns:a16="http://schemas.microsoft.com/office/drawing/2014/main" id="{149885FF-A1BF-4785-8730-1EB8E0FA2F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09877" y="3945708"/>
                        <a:ext cx="914400" cy="914400"/>
                      </a:xfrm>
                      <a:prstGeom prst="rect">
                        <a:avLst/>
                      </a:prstGeom>
                    </p:spPr>
                  </p:pic>
                </p:grpSp>
                <p:grpSp>
                  <p:nvGrpSpPr>
                    <p:cNvPr id="43" name="Group 42">
                      <a:extLst>
                        <a:ext uri="{FF2B5EF4-FFF2-40B4-BE49-F238E27FC236}">
                          <a16:creationId xmlns:a16="http://schemas.microsoft.com/office/drawing/2014/main" id="{849E4203-7745-4F1C-B062-02811542B18F}"/>
                        </a:ext>
                      </a:extLst>
                    </p:cNvPr>
                    <p:cNvGrpSpPr/>
                    <p:nvPr/>
                  </p:nvGrpSpPr>
                  <p:grpSpPr>
                    <a:xfrm>
                      <a:off x="4299905" y="3888727"/>
                      <a:ext cx="1186230" cy="1034706"/>
                      <a:chOff x="2889888" y="3936671"/>
                      <a:chExt cx="914400" cy="914400"/>
                    </a:xfrm>
                    <a:effectLst>
                      <a:outerShdw blurRad="50800" dist="38100" dir="2700000" algn="tl" rotWithShape="0">
                        <a:prstClr val="black">
                          <a:alpha val="40000"/>
                        </a:prstClr>
                      </a:outerShdw>
                    </a:effectLst>
                  </p:grpSpPr>
                  <p:pic>
                    <p:nvPicPr>
                      <p:cNvPr id="47" name="Graphic 46" descr="Radioactive sign">
                        <a:extLst>
                          <a:ext uri="{FF2B5EF4-FFF2-40B4-BE49-F238E27FC236}">
                            <a16:creationId xmlns:a16="http://schemas.microsoft.com/office/drawing/2014/main" id="{192CD298-1A6D-4B41-9E67-7C88D1ED7D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89888" y="3936671"/>
                        <a:ext cx="914400" cy="914400"/>
                      </a:xfrm>
                      <a:prstGeom prst="rect">
                        <a:avLst/>
                      </a:prstGeom>
                    </p:spPr>
                  </p:pic>
                  <p:sp>
                    <p:nvSpPr>
                      <p:cNvPr id="48" name="Oval 47">
                        <a:extLst>
                          <a:ext uri="{FF2B5EF4-FFF2-40B4-BE49-F238E27FC236}">
                            <a16:creationId xmlns:a16="http://schemas.microsoft.com/office/drawing/2014/main" id="{CC004F9C-3820-45F8-93B8-DCEE00948AAA}"/>
                          </a:ext>
                        </a:extLst>
                      </p:cNvPr>
                      <p:cNvSpPr/>
                      <p:nvPr/>
                    </p:nvSpPr>
                    <p:spPr>
                      <a:xfrm>
                        <a:off x="3148571" y="4293262"/>
                        <a:ext cx="421268" cy="39553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55C71DE9-6D3E-47EA-9787-F912D2AB9D2D}"/>
                        </a:ext>
                      </a:extLst>
                    </p:cNvPr>
                    <p:cNvSpPr/>
                    <p:nvPr/>
                  </p:nvSpPr>
                  <p:spPr>
                    <a:xfrm>
                      <a:off x="6883941" y="4025321"/>
                      <a:ext cx="700636" cy="571692"/>
                    </a:xfrm>
                    <a:prstGeom prst="ellipse">
                      <a:avLst/>
                    </a:prstGeom>
                    <a:solidFill>
                      <a:srgbClr val="E41423"/>
                    </a:solidFill>
                    <a:ln>
                      <a:solidFill>
                        <a:srgbClr val="E41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9DEAF7ED-AA7E-478D-B217-29196CC1EAC7}"/>
                      </a:ext>
                    </a:extLst>
                  </p:cNvPr>
                  <p:cNvSpPr txBox="1"/>
                  <p:nvPr/>
                </p:nvSpPr>
                <p:spPr>
                  <a:xfrm>
                    <a:off x="5780096" y="4202192"/>
                    <a:ext cx="669188" cy="430887"/>
                  </a:xfrm>
                  <a:prstGeom prst="rect">
                    <a:avLst/>
                  </a:prstGeom>
                  <a:noFill/>
                </p:spPr>
                <p:txBody>
                  <a:bodyPr wrap="square" lIns="0" tIns="0" rIns="0" bIns="0" rtlCol="0">
                    <a:spAutoFit/>
                  </a:bodyPr>
                  <a:lstStyle/>
                  <a:p>
                    <a:r>
                      <a:rPr lang="en-US" sz="2800" dirty="0">
                        <a:solidFill>
                          <a:schemeClr val="bg1"/>
                        </a:solidFill>
                      </a:rPr>
                      <a:t>227</a:t>
                    </a:r>
                  </a:p>
                </p:txBody>
              </p:sp>
              <p:sp>
                <p:nvSpPr>
                  <p:cNvPr id="41" name="TextBox 40">
                    <a:extLst>
                      <a:ext uri="{FF2B5EF4-FFF2-40B4-BE49-F238E27FC236}">
                        <a16:creationId xmlns:a16="http://schemas.microsoft.com/office/drawing/2014/main" id="{1D261200-1964-4B5D-A772-5B541829D97F}"/>
                      </a:ext>
                    </a:extLst>
                  </p:cNvPr>
                  <p:cNvSpPr txBox="1"/>
                  <p:nvPr/>
                </p:nvSpPr>
                <p:spPr>
                  <a:xfrm>
                    <a:off x="4617814" y="4339118"/>
                    <a:ext cx="550411" cy="430887"/>
                  </a:xfrm>
                  <a:prstGeom prst="rect">
                    <a:avLst/>
                  </a:prstGeom>
                  <a:solidFill>
                    <a:schemeClr val="bg2"/>
                  </a:solidFill>
                </p:spPr>
                <p:txBody>
                  <a:bodyPr wrap="square" lIns="0" tIns="0" rIns="0" bIns="0" rtlCol="0">
                    <a:spAutoFit/>
                  </a:bodyPr>
                  <a:lstStyle/>
                  <a:p>
                    <a:pPr algn="ctr"/>
                    <a:r>
                      <a:rPr lang="en-US" sz="2800" dirty="0">
                        <a:solidFill>
                          <a:schemeClr val="bg2">
                            <a:lumMod val="50000"/>
                          </a:schemeClr>
                        </a:solidFill>
                      </a:rPr>
                      <a:t>85</a:t>
                    </a:r>
                  </a:p>
                </p:txBody>
              </p:sp>
            </p:grpSp>
            <p:sp>
              <p:nvSpPr>
                <p:cNvPr id="38" name="TextBox 37">
                  <a:extLst>
                    <a:ext uri="{FF2B5EF4-FFF2-40B4-BE49-F238E27FC236}">
                      <a16:creationId xmlns:a16="http://schemas.microsoft.com/office/drawing/2014/main" id="{E0E768BA-FF2C-44D3-99A7-2F559AE8D706}"/>
                    </a:ext>
                  </a:extLst>
                </p:cNvPr>
                <p:cNvSpPr txBox="1"/>
                <p:nvPr/>
              </p:nvSpPr>
              <p:spPr>
                <a:xfrm>
                  <a:off x="7016278" y="4227668"/>
                  <a:ext cx="669188" cy="430887"/>
                </a:xfrm>
                <a:prstGeom prst="rect">
                  <a:avLst/>
                </a:prstGeom>
                <a:noFill/>
              </p:spPr>
              <p:txBody>
                <a:bodyPr wrap="square" lIns="0" tIns="0" rIns="0" bIns="0" rtlCol="0">
                  <a:spAutoFit/>
                </a:bodyPr>
                <a:lstStyle/>
                <a:p>
                  <a:r>
                    <a:rPr lang="en-US" sz="2800" dirty="0">
                      <a:solidFill>
                        <a:schemeClr val="bg1"/>
                      </a:solidFill>
                    </a:rPr>
                    <a:t>147</a:t>
                  </a:r>
                </a:p>
              </p:txBody>
            </p:sp>
          </p:grpSp>
          <p:sp>
            <p:nvSpPr>
              <p:cNvPr id="52" name="Rectangle 51">
                <a:extLst>
                  <a:ext uri="{FF2B5EF4-FFF2-40B4-BE49-F238E27FC236}">
                    <a16:creationId xmlns:a16="http://schemas.microsoft.com/office/drawing/2014/main" id="{43583A2E-4D7D-4C5A-BDC7-D0A779636498}"/>
                  </a:ext>
                </a:extLst>
              </p:cNvPr>
              <p:cNvSpPr/>
              <p:nvPr/>
            </p:nvSpPr>
            <p:spPr>
              <a:xfrm>
                <a:off x="8261355" y="5081225"/>
                <a:ext cx="720210" cy="307777"/>
              </a:xfrm>
              <a:prstGeom prst="rect">
                <a:avLst/>
              </a:prstGeom>
            </p:spPr>
            <p:txBody>
              <a:bodyPr wrap="square">
                <a:spAutoFit/>
              </a:bodyPr>
              <a:lstStyle/>
              <a:p>
                <a:pPr algn="just"/>
                <a:r>
                  <a:rPr lang="en-US" sz="1400" b="1" dirty="0">
                    <a:solidFill>
                      <a:schemeClr val="bg2">
                        <a:lumMod val="75000"/>
                      </a:schemeClr>
                    </a:solidFill>
                  </a:rPr>
                  <a:t>LATVIA</a:t>
                </a:r>
              </a:p>
            </p:txBody>
          </p:sp>
          <p:sp>
            <p:nvSpPr>
              <p:cNvPr id="53" name="Rectangle 52">
                <a:extLst>
                  <a:ext uri="{FF2B5EF4-FFF2-40B4-BE49-F238E27FC236}">
                    <a16:creationId xmlns:a16="http://schemas.microsoft.com/office/drawing/2014/main" id="{DE3CF1A4-CEFF-44D2-99F3-EB5C91E8B622}"/>
                  </a:ext>
                </a:extLst>
              </p:cNvPr>
              <p:cNvSpPr/>
              <p:nvPr/>
            </p:nvSpPr>
            <p:spPr>
              <a:xfrm>
                <a:off x="9423692" y="4327188"/>
                <a:ext cx="838877" cy="307777"/>
              </a:xfrm>
              <a:prstGeom prst="rect">
                <a:avLst/>
              </a:prstGeom>
            </p:spPr>
            <p:txBody>
              <a:bodyPr wrap="square">
                <a:spAutoFit/>
              </a:bodyPr>
              <a:lstStyle/>
              <a:p>
                <a:pPr algn="just"/>
                <a:r>
                  <a:rPr lang="en-US" sz="1400" b="1" dirty="0">
                    <a:solidFill>
                      <a:schemeClr val="bg2">
                        <a:lumMod val="75000"/>
                      </a:schemeClr>
                    </a:solidFill>
                  </a:rPr>
                  <a:t>ESTONIA</a:t>
                </a:r>
              </a:p>
            </p:txBody>
          </p:sp>
          <p:sp>
            <p:nvSpPr>
              <p:cNvPr id="54" name="Rectangle 53">
                <a:extLst>
                  <a:ext uri="{FF2B5EF4-FFF2-40B4-BE49-F238E27FC236}">
                    <a16:creationId xmlns:a16="http://schemas.microsoft.com/office/drawing/2014/main" id="{3D02E6F1-4054-48EF-9F05-B07568C94A88}"/>
                  </a:ext>
                </a:extLst>
              </p:cNvPr>
              <p:cNvSpPr/>
              <p:nvPr/>
            </p:nvSpPr>
            <p:spPr>
              <a:xfrm>
                <a:off x="10436539" y="4685120"/>
                <a:ext cx="1052320" cy="307777"/>
              </a:xfrm>
              <a:prstGeom prst="rect">
                <a:avLst/>
              </a:prstGeom>
            </p:spPr>
            <p:txBody>
              <a:bodyPr wrap="square">
                <a:spAutoFit/>
              </a:bodyPr>
              <a:lstStyle/>
              <a:p>
                <a:pPr algn="just"/>
                <a:r>
                  <a:rPr lang="en-US" sz="1400" b="1" dirty="0">
                    <a:solidFill>
                      <a:schemeClr val="bg2">
                        <a:lumMod val="75000"/>
                      </a:schemeClr>
                    </a:solidFill>
                  </a:rPr>
                  <a:t>LITHUANIA</a:t>
                </a:r>
              </a:p>
            </p:txBody>
          </p:sp>
        </p:grpSp>
      </p:grpSp>
      <p:sp>
        <p:nvSpPr>
          <p:cNvPr id="56" name="Rectangle 55">
            <a:extLst>
              <a:ext uri="{FF2B5EF4-FFF2-40B4-BE49-F238E27FC236}">
                <a16:creationId xmlns:a16="http://schemas.microsoft.com/office/drawing/2014/main" id="{40E63E97-10C4-4A80-B70F-4BFD95E72548}"/>
              </a:ext>
            </a:extLst>
          </p:cNvPr>
          <p:cNvSpPr/>
          <p:nvPr/>
        </p:nvSpPr>
        <p:spPr>
          <a:xfrm>
            <a:off x="4448758" y="3385427"/>
            <a:ext cx="3293569" cy="2893100"/>
          </a:xfrm>
          <a:prstGeom prst="rect">
            <a:avLst/>
          </a:prstGeom>
        </p:spPr>
        <p:txBody>
          <a:bodyPr wrap="square">
            <a:spAutoFit/>
          </a:bodyPr>
          <a:lstStyle/>
          <a:p>
            <a:pPr marL="182563" indent="-182563" algn="just">
              <a:buFont typeface="Wingdings" panose="05000000000000000000" pitchFamily="2" charset="2"/>
              <a:buChar char="§"/>
            </a:pPr>
            <a:r>
              <a:rPr lang="en-US" sz="1400" dirty="0"/>
              <a:t>Total investment volume in Baltics amounted EUR 1.06 billion and EUR 459 million, in 2019 and 2020 H1, respectively;</a:t>
            </a:r>
          </a:p>
          <a:p>
            <a:pPr marL="182563" indent="-182563" algn="just">
              <a:buFont typeface="Wingdings" panose="05000000000000000000" pitchFamily="2" charset="2"/>
              <a:buChar char="§"/>
            </a:pPr>
            <a:r>
              <a:rPr lang="en-US" sz="1400" dirty="0"/>
              <a:t>Offices are the dominant segment among main commercial real estate types;</a:t>
            </a:r>
          </a:p>
          <a:p>
            <a:pPr marL="182563" indent="-182563" algn="just">
              <a:buFont typeface="Wingdings" panose="05000000000000000000" pitchFamily="2" charset="2"/>
              <a:buChar char="§"/>
            </a:pPr>
            <a:r>
              <a:rPr lang="en-US" sz="1400" dirty="0"/>
              <a:t>At least for now, no significant damage for real estate market, due to coronavirus is observed. Nevertheless, some structural changes in the market are anticipated regarding office and retail area demand.</a:t>
            </a:r>
            <a:endParaRPr lang="en-US" sz="1000" dirty="0"/>
          </a:p>
        </p:txBody>
      </p:sp>
      <p:graphicFrame>
        <p:nvGraphicFramePr>
          <p:cNvPr id="59" name="Table 58">
            <a:extLst>
              <a:ext uri="{FF2B5EF4-FFF2-40B4-BE49-F238E27FC236}">
                <a16:creationId xmlns:a16="http://schemas.microsoft.com/office/drawing/2014/main" id="{A08F3830-5AA8-42F6-BE2E-04D3CC84E155}"/>
              </a:ext>
            </a:extLst>
          </p:cNvPr>
          <p:cNvGraphicFramePr>
            <a:graphicFrameLocks noGrp="1"/>
          </p:cNvGraphicFramePr>
          <p:nvPr/>
        </p:nvGraphicFramePr>
        <p:xfrm>
          <a:off x="7722164" y="3482422"/>
          <a:ext cx="4107439" cy="2672080"/>
        </p:xfrm>
        <a:graphic>
          <a:graphicData uri="http://schemas.openxmlformats.org/drawingml/2006/table">
            <a:tbl>
              <a:tblPr firstRow="1" bandRow="1">
                <a:tableStyleId>{2D5ABB26-0587-4C30-8999-92F81FD0307C}</a:tableStyleId>
              </a:tblPr>
              <a:tblGrid>
                <a:gridCol w="1426106">
                  <a:extLst>
                    <a:ext uri="{9D8B030D-6E8A-4147-A177-3AD203B41FA5}">
                      <a16:colId xmlns:a16="http://schemas.microsoft.com/office/drawing/2014/main" val="878577646"/>
                    </a:ext>
                  </a:extLst>
                </a:gridCol>
                <a:gridCol w="1312187">
                  <a:extLst>
                    <a:ext uri="{9D8B030D-6E8A-4147-A177-3AD203B41FA5}">
                      <a16:colId xmlns:a16="http://schemas.microsoft.com/office/drawing/2014/main" val="1133609657"/>
                    </a:ext>
                  </a:extLst>
                </a:gridCol>
                <a:gridCol w="1369146">
                  <a:extLst>
                    <a:ext uri="{9D8B030D-6E8A-4147-A177-3AD203B41FA5}">
                      <a16:colId xmlns:a16="http://schemas.microsoft.com/office/drawing/2014/main" val="248604178"/>
                    </a:ext>
                  </a:extLst>
                </a:gridCol>
              </a:tblGrid>
              <a:tr h="242209">
                <a:tc>
                  <a:txBody>
                    <a:bodyPr/>
                    <a:lstStyle/>
                    <a:p>
                      <a:r>
                        <a:rPr lang="en-US" sz="1000" b="1" dirty="0">
                          <a:solidFill>
                            <a:schemeClr val="bg1">
                              <a:lumMod val="50000"/>
                            </a:schemeClr>
                          </a:solidFill>
                          <a:latin typeface="+mj-lt"/>
                        </a:rPr>
                        <a:t>LITHUANIA</a:t>
                      </a:r>
                    </a:p>
                  </a:txBody>
                  <a:tcP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algn="ctr"/>
                      <a:r>
                        <a:rPr lang="en-US" sz="1000" b="1" dirty="0">
                          <a:solidFill>
                            <a:schemeClr val="bg1">
                              <a:lumMod val="50000"/>
                            </a:schemeClr>
                          </a:solidFill>
                          <a:latin typeface="+mj-lt"/>
                        </a:rPr>
                        <a:t>2019 H1</a:t>
                      </a:r>
                    </a:p>
                  </a:txBody>
                  <a:tcPr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r>
                        <a:rPr lang="en-US" sz="1000" b="1" dirty="0">
                          <a:solidFill>
                            <a:schemeClr val="bg1">
                              <a:lumMod val="50000"/>
                            </a:schemeClr>
                          </a:solidFill>
                          <a:latin typeface="+mj-lt"/>
                        </a:rPr>
                        <a:t>2020 H1</a:t>
                      </a:r>
                    </a:p>
                  </a:txBody>
                  <a:tcPr anchor="ct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743714307"/>
                  </a:ext>
                </a:extLst>
              </a:tr>
              <a:tr h="242209">
                <a:tc>
                  <a:txBody>
                    <a:bodyPr/>
                    <a:lstStyle/>
                    <a:p>
                      <a:r>
                        <a:rPr lang="en-US" sz="1000" dirty="0">
                          <a:solidFill>
                            <a:schemeClr val="bg1">
                              <a:lumMod val="50000"/>
                            </a:schemeClr>
                          </a:solidFill>
                          <a:latin typeface="+mj-lt"/>
                        </a:rPr>
                        <a:t>Investment volume*</a:t>
                      </a:r>
                      <a:endParaRPr lang="lt-LT" sz="1000" dirty="0">
                        <a:solidFill>
                          <a:schemeClr val="bg1">
                            <a:lumMod val="50000"/>
                          </a:schemeClr>
                        </a:solidFill>
                        <a:latin typeface="+mj-lt"/>
                      </a:endParaRPr>
                    </a:p>
                  </a:txBody>
                  <a:tcPr anchor="ctr">
                    <a:lnT w="12700" cap="flat" cmpd="sng" algn="ctr">
                      <a:solidFill>
                        <a:schemeClr val="bg2">
                          <a:lumMod val="75000"/>
                        </a:schemeClr>
                      </a:solidFill>
                      <a:prstDash val="solid"/>
                      <a:round/>
                      <a:headEnd type="none" w="med" len="med"/>
                      <a:tailEnd type="none" w="med" len="med"/>
                    </a:lnT>
                    <a:solidFill>
                      <a:schemeClr val="accent3">
                        <a:lumMod val="40000"/>
                        <a:lumOff val="60000"/>
                      </a:schemeClr>
                    </a:solidFill>
                  </a:tcPr>
                </a:tc>
                <a:tc>
                  <a:txBody>
                    <a:bodyPr/>
                    <a:lstStyle/>
                    <a:p>
                      <a:pPr algn="ctr"/>
                      <a:r>
                        <a:rPr lang="en-US" sz="1000">
                          <a:solidFill>
                            <a:schemeClr val="bg1">
                              <a:lumMod val="50000"/>
                            </a:schemeClr>
                          </a:solidFill>
                          <a:latin typeface="+mj-lt"/>
                        </a:rPr>
                        <a:t>EUR 72m</a:t>
                      </a:r>
                      <a:endParaRPr lang="lt-LT" sz="1000" dirty="0">
                        <a:solidFill>
                          <a:schemeClr val="bg1">
                            <a:lumMod val="50000"/>
                          </a:schemeClr>
                        </a:solidFill>
                        <a:latin typeface="+mj-lt"/>
                      </a:endParaRPr>
                    </a:p>
                  </a:txBody>
                  <a:tcPr anchor="ctr">
                    <a:lnT w="12700" cap="flat" cmpd="sng" algn="ctr">
                      <a:solidFill>
                        <a:schemeClr val="bg2">
                          <a:lumMod val="75000"/>
                        </a:schemeClr>
                      </a:solidFill>
                      <a:prstDash val="solid"/>
                      <a:round/>
                      <a:headEnd type="none" w="med" len="med"/>
                      <a:tailEnd type="none" w="med" len="med"/>
                    </a:lnT>
                    <a:noFill/>
                  </a:tcPr>
                </a:tc>
                <a:tc>
                  <a:txBody>
                    <a:bodyPr/>
                    <a:lstStyle/>
                    <a:p>
                      <a:pPr algn="ctr"/>
                      <a:r>
                        <a:rPr lang="en-US" sz="1000" dirty="0">
                          <a:solidFill>
                            <a:schemeClr val="bg1">
                              <a:lumMod val="50000"/>
                            </a:schemeClr>
                          </a:solidFill>
                          <a:latin typeface="+mj-lt"/>
                        </a:rPr>
                        <a:t>EUR 138m</a:t>
                      </a:r>
                      <a:endParaRPr lang="lt-LT" sz="1000" dirty="0">
                        <a:solidFill>
                          <a:schemeClr val="bg1">
                            <a:lumMod val="50000"/>
                          </a:schemeClr>
                        </a:solidFill>
                        <a:latin typeface="+mj-lt"/>
                      </a:endParaRPr>
                    </a:p>
                  </a:txBody>
                  <a:tcPr anchor="ctr">
                    <a:lnT w="12700" cap="flat" cmpd="sng" algn="ctr">
                      <a:solidFill>
                        <a:schemeClr val="bg2">
                          <a:lumMod val="75000"/>
                        </a:schemeClr>
                      </a:solidFill>
                      <a:prstDash val="solid"/>
                      <a:round/>
                      <a:headEnd type="none" w="med" len="med"/>
                      <a:tailEnd type="none" w="med" len="med"/>
                    </a:lnT>
                    <a:noFill/>
                  </a:tcPr>
                </a:tc>
                <a:extLst>
                  <a:ext uri="{0D108BD9-81ED-4DB2-BD59-A6C34878D82A}">
                    <a16:rowId xmlns:a16="http://schemas.microsoft.com/office/drawing/2014/main" val="3507510425"/>
                  </a:ext>
                </a:extLst>
              </a:tr>
              <a:tr h="0">
                <a:tc gridSpan="3">
                  <a:txBody>
                    <a:bodyPr/>
                    <a:lstStyle/>
                    <a:p>
                      <a:pPr algn="ctr"/>
                      <a:endParaRPr lang="lt-LT" sz="100" b="1" i="1" dirty="0">
                        <a:solidFill>
                          <a:schemeClr val="bg1">
                            <a:lumMod val="50000"/>
                          </a:schemeClr>
                        </a:solidFill>
                        <a:latin typeface="+mj-lt"/>
                      </a:endParaRPr>
                    </a:p>
                  </a:txBody>
                  <a:tcPr anchor="b">
                    <a:solidFill>
                      <a:schemeClr val="accent3">
                        <a:lumMod val="40000"/>
                        <a:lumOff val="60000"/>
                      </a:schemeClr>
                    </a:solidFill>
                  </a:tcPr>
                </a:tc>
                <a:tc hMerge="1">
                  <a:txBody>
                    <a:bodyPr/>
                    <a:lstStyle/>
                    <a:p>
                      <a:endParaRPr lang="en-US"/>
                    </a:p>
                  </a:txBody>
                  <a:tcPr/>
                </a:tc>
                <a:tc hMerge="1">
                  <a:txBody>
                    <a:bodyPr/>
                    <a:lstStyle/>
                    <a:p>
                      <a:pPr algn="ctr"/>
                      <a:endParaRPr lang="lt-LT" sz="100" b="1" i="1" dirty="0">
                        <a:solidFill>
                          <a:schemeClr val="bg1">
                            <a:lumMod val="50000"/>
                          </a:schemeClr>
                        </a:solidFill>
                        <a:latin typeface="+mj-lt"/>
                      </a:endParaRPr>
                    </a:p>
                  </a:txBody>
                  <a:tcPr anchor="ctr">
                    <a:noFill/>
                  </a:tcPr>
                </a:tc>
                <a:extLst>
                  <a:ext uri="{0D108BD9-81ED-4DB2-BD59-A6C34878D82A}">
                    <a16:rowId xmlns:a16="http://schemas.microsoft.com/office/drawing/2014/main" val="3334258087"/>
                  </a:ext>
                </a:extLst>
              </a:tr>
              <a:tr h="242209">
                <a:tc>
                  <a:txBody>
                    <a:bodyPr/>
                    <a:lstStyle/>
                    <a:p>
                      <a:r>
                        <a:rPr lang="en-US" sz="1000" b="1" i="1" dirty="0">
                          <a:solidFill>
                            <a:schemeClr val="bg1">
                              <a:lumMod val="50000"/>
                            </a:schemeClr>
                          </a:solidFill>
                          <a:latin typeface="+mj-lt"/>
                        </a:rPr>
                        <a:t>Offices in Vilnius</a:t>
                      </a:r>
                      <a:endParaRPr lang="lt-LT" sz="1000" b="1" i="1" dirty="0">
                        <a:solidFill>
                          <a:schemeClr val="bg1">
                            <a:lumMod val="50000"/>
                          </a:schemeClr>
                        </a:solidFill>
                        <a:latin typeface="+mj-lt"/>
                      </a:endParaRPr>
                    </a:p>
                  </a:txBody>
                  <a:tcPr anchor="b">
                    <a:lnB w="1270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algn="ctr"/>
                      <a:endParaRPr lang="lt-LT" sz="1000" b="1" i="1" dirty="0">
                        <a:solidFill>
                          <a:schemeClr val="bg1">
                            <a:lumMod val="50000"/>
                          </a:schemeClr>
                        </a:solidFill>
                        <a:latin typeface="+mj-lt"/>
                      </a:endParaRPr>
                    </a:p>
                  </a:txBody>
                  <a:tcPr anchor="ctr">
                    <a:lnB w="12700" cap="flat" cmpd="sng" algn="ctr">
                      <a:solidFill>
                        <a:schemeClr val="bg2">
                          <a:lumMod val="75000"/>
                        </a:schemeClr>
                      </a:solidFill>
                      <a:prstDash val="solid"/>
                      <a:round/>
                      <a:headEnd type="none" w="med" len="med"/>
                      <a:tailEnd type="none" w="med" len="med"/>
                    </a:lnB>
                    <a:noFill/>
                  </a:tcPr>
                </a:tc>
                <a:tc>
                  <a:txBody>
                    <a:bodyPr/>
                    <a:lstStyle/>
                    <a:p>
                      <a:pPr algn="ctr"/>
                      <a:endParaRPr lang="lt-LT" sz="1000" b="1" i="1" dirty="0">
                        <a:solidFill>
                          <a:schemeClr val="bg1">
                            <a:lumMod val="50000"/>
                          </a:schemeClr>
                        </a:solidFill>
                        <a:latin typeface="+mj-lt"/>
                      </a:endParaRPr>
                    </a:p>
                  </a:txBody>
                  <a:tcPr anchor="ctr">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121188576"/>
                  </a:ext>
                </a:extLst>
              </a:tr>
              <a:tr h="242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bg1">
                              <a:lumMod val="50000"/>
                            </a:schemeClr>
                          </a:solidFill>
                          <a:latin typeface="+mj-lt"/>
                          <a:ea typeface="+mn-ea"/>
                          <a:cs typeface="+mn-cs"/>
                        </a:rPr>
                        <a:t>New area</a:t>
                      </a:r>
                    </a:p>
                  </a:txBody>
                  <a:tcPr anchor="ctr">
                    <a:lnT w="12700" cap="flat" cmpd="sng" algn="ctr">
                      <a:solidFill>
                        <a:schemeClr val="bg2">
                          <a:lumMod val="75000"/>
                        </a:schemeClr>
                      </a:solidFill>
                      <a:prstDash val="solid"/>
                      <a:round/>
                      <a:headEnd type="none" w="med" len="med"/>
                      <a:tailEnd type="none" w="med" len="med"/>
                    </a:lnT>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bg1">
                              <a:lumMod val="50000"/>
                            </a:schemeClr>
                          </a:solidFill>
                          <a:latin typeface="+mj-lt"/>
                          <a:ea typeface="+mn-ea"/>
                          <a:cs typeface="+mn-cs"/>
                        </a:rPr>
                        <a:t>39,000</a:t>
                      </a:r>
                      <a:r>
                        <a:rPr lang="lt-LT" sz="1000" kern="1200" dirty="0">
                          <a:solidFill>
                            <a:schemeClr val="bg1">
                              <a:lumMod val="50000"/>
                            </a:schemeClr>
                          </a:solidFill>
                          <a:latin typeface="+mn-lt"/>
                          <a:ea typeface="+mn-ea"/>
                          <a:cs typeface="+mn-cs"/>
                        </a:rPr>
                        <a:t>m</a:t>
                      </a:r>
                      <a:r>
                        <a:rPr lang="en-US" sz="1000" kern="1200" baseline="30000" dirty="0">
                          <a:solidFill>
                            <a:schemeClr val="bg1">
                              <a:lumMod val="50000"/>
                            </a:schemeClr>
                          </a:solidFill>
                          <a:latin typeface="+mn-lt"/>
                          <a:ea typeface="+mn-ea"/>
                          <a:cs typeface="+mn-cs"/>
                        </a:rPr>
                        <a:t>2</a:t>
                      </a:r>
                      <a:endParaRPr lang="en-US" sz="1000" kern="1200" dirty="0">
                        <a:solidFill>
                          <a:schemeClr val="bg1">
                            <a:lumMod val="50000"/>
                          </a:schemeClr>
                        </a:solidFill>
                        <a:latin typeface="+mj-lt"/>
                        <a:ea typeface="+mn-ea"/>
                        <a:cs typeface="+mn-cs"/>
                      </a:endParaRPr>
                    </a:p>
                  </a:txBody>
                  <a:tcPr anchor="ctr">
                    <a:lnT w="12700" cap="flat" cmpd="sng" algn="ctr">
                      <a:solidFill>
                        <a:schemeClr val="bg2">
                          <a:lumMod val="75000"/>
                        </a:schemeClr>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bg1">
                              <a:lumMod val="50000"/>
                            </a:schemeClr>
                          </a:solidFill>
                          <a:latin typeface="+mj-lt"/>
                          <a:ea typeface="+mn-ea"/>
                          <a:cs typeface="+mn-cs"/>
                        </a:rPr>
                        <a:t>47,600</a:t>
                      </a:r>
                      <a:r>
                        <a:rPr lang="lt-LT" sz="1000" kern="1200" dirty="0">
                          <a:solidFill>
                            <a:schemeClr val="bg1">
                              <a:lumMod val="50000"/>
                            </a:schemeClr>
                          </a:solidFill>
                          <a:latin typeface="+mn-lt"/>
                          <a:ea typeface="+mn-ea"/>
                          <a:cs typeface="+mn-cs"/>
                        </a:rPr>
                        <a:t>m</a:t>
                      </a:r>
                      <a:r>
                        <a:rPr lang="en-US" sz="1000" kern="1200" baseline="30000" dirty="0">
                          <a:solidFill>
                            <a:schemeClr val="bg1">
                              <a:lumMod val="50000"/>
                            </a:schemeClr>
                          </a:solidFill>
                          <a:latin typeface="+mn-lt"/>
                          <a:ea typeface="+mn-ea"/>
                          <a:cs typeface="+mn-cs"/>
                        </a:rPr>
                        <a:t>2</a:t>
                      </a:r>
                      <a:endParaRPr lang="en-US" sz="1000" kern="1200" dirty="0">
                        <a:solidFill>
                          <a:schemeClr val="bg1">
                            <a:lumMod val="50000"/>
                          </a:schemeClr>
                        </a:solidFill>
                        <a:latin typeface="+mj-lt"/>
                        <a:ea typeface="+mn-ea"/>
                        <a:cs typeface="+mn-cs"/>
                      </a:endParaRPr>
                    </a:p>
                  </a:txBody>
                  <a:tcPr anchor="ctr">
                    <a:lnT w="12700" cap="flat" cmpd="sng" algn="ctr">
                      <a:solidFill>
                        <a:schemeClr val="bg2">
                          <a:lumMod val="75000"/>
                        </a:schemeClr>
                      </a:solidFill>
                      <a:prstDash val="solid"/>
                      <a:round/>
                      <a:headEnd type="none" w="med" len="med"/>
                      <a:tailEnd type="none" w="med" len="med"/>
                    </a:lnT>
                    <a:noFill/>
                  </a:tcPr>
                </a:tc>
                <a:extLst>
                  <a:ext uri="{0D108BD9-81ED-4DB2-BD59-A6C34878D82A}">
                    <a16:rowId xmlns:a16="http://schemas.microsoft.com/office/drawing/2014/main" val="605170626"/>
                  </a:ext>
                </a:extLst>
              </a:tr>
              <a:tr h="242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latin typeface="+mj-lt"/>
                        </a:rPr>
                        <a:t>Vacancy</a:t>
                      </a:r>
                      <a:endParaRPr lang="lt-LT" sz="1000" dirty="0">
                        <a:solidFill>
                          <a:schemeClr val="bg1">
                            <a:lumMod val="50000"/>
                          </a:schemeClr>
                        </a:solidFill>
                        <a:latin typeface="+mj-lt"/>
                      </a:endParaRPr>
                    </a:p>
                  </a:txBody>
                  <a:tcPr anchor="ctr">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bg1">
                              <a:lumMod val="50000"/>
                            </a:schemeClr>
                          </a:solidFill>
                          <a:latin typeface="+mj-lt"/>
                        </a:rPr>
                        <a:t>3.0%</a:t>
                      </a:r>
                      <a:endParaRPr lang="lt-LT" sz="1000" dirty="0">
                        <a:solidFill>
                          <a:schemeClr val="bg1">
                            <a:lumMod val="50000"/>
                          </a:schemeClr>
                        </a:solidFill>
                        <a:latin typeface="+mj-lt"/>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latin typeface="+mj-lt"/>
                        </a:rPr>
                        <a:t>3.3%</a:t>
                      </a:r>
                      <a:endParaRPr lang="lt-LT" sz="1000" dirty="0">
                        <a:solidFill>
                          <a:schemeClr val="bg1">
                            <a:lumMod val="50000"/>
                          </a:schemeClr>
                        </a:solidFill>
                        <a:latin typeface="+mj-lt"/>
                      </a:endParaRPr>
                    </a:p>
                  </a:txBody>
                  <a:tcPr anchor="ctr">
                    <a:noFill/>
                  </a:tcPr>
                </a:tc>
                <a:extLst>
                  <a:ext uri="{0D108BD9-81ED-4DB2-BD59-A6C34878D82A}">
                    <a16:rowId xmlns:a16="http://schemas.microsoft.com/office/drawing/2014/main" val="1230210913"/>
                  </a:ext>
                </a:extLst>
              </a:tr>
              <a:tr h="242209">
                <a:tc>
                  <a:txBody>
                    <a:bodyPr/>
                    <a:lstStyle/>
                    <a:p>
                      <a:r>
                        <a:rPr lang="en-US" sz="1000" dirty="0">
                          <a:solidFill>
                            <a:schemeClr val="bg1">
                              <a:lumMod val="50000"/>
                            </a:schemeClr>
                          </a:solidFill>
                          <a:latin typeface="+mj-lt"/>
                        </a:rPr>
                        <a:t>Rent price (A-class)</a:t>
                      </a:r>
                      <a:endParaRPr lang="lt-LT" sz="1000" dirty="0">
                        <a:solidFill>
                          <a:schemeClr val="bg1">
                            <a:lumMod val="50000"/>
                          </a:schemeClr>
                        </a:solidFill>
                        <a:latin typeface="+mj-lt"/>
                      </a:endParaRPr>
                    </a:p>
                  </a:txBody>
                  <a:tcPr anchor="ctr">
                    <a:solidFill>
                      <a:schemeClr val="accent3">
                        <a:lumMod val="40000"/>
                        <a:lumOff val="60000"/>
                      </a:schemeClr>
                    </a:solidFill>
                  </a:tcPr>
                </a:tc>
                <a:tc>
                  <a:txBody>
                    <a:bodyPr/>
                    <a:lstStyle/>
                    <a:p>
                      <a:pPr algn="ctr"/>
                      <a:r>
                        <a:rPr lang="en-US" sz="1000" kern="1200" dirty="0">
                          <a:solidFill>
                            <a:schemeClr val="bg1">
                              <a:lumMod val="50000"/>
                            </a:schemeClr>
                          </a:solidFill>
                          <a:latin typeface="+mn-lt"/>
                          <a:ea typeface="+mn-ea"/>
                          <a:cs typeface="+mn-cs"/>
                        </a:rPr>
                        <a:t>14.0 -17.0 EUR/m</a:t>
                      </a:r>
                      <a:r>
                        <a:rPr lang="en-US" sz="1000" kern="1200" baseline="30000" dirty="0">
                          <a:solidFill>
                            <a:schemeClr val="bg1">
                              <a:lumMod val="50000"/>
                            </a:schemeClr>
                          </a:solidFill>
                          <a:latin typeface="+mn-lt"/>
                          <a:ea typeface="+mn-ea"/>
                          <a:cs typeface="+mn-cs"/>
                        </a:rPr>
                        <a:t>2</a:t>
                      </a:r>
                      <a:endParaRPr lang="lt-LT" sz="1000" dirty="0">
                        <a:solidFill>
                          <a:schemeClr val="bg1">
                            <a:lumMod val="50000"/>
                          </a:schemeClr>
                        </a:solidFill>
                        <a:latin typeface="+mj-lt"/>
                      </a:endParaRPr>
                    </a:p>
                  </a:txBody>
                  <a:tcPr anchor="ctr">
                    <a:noFill/>
                  </a:tcPr>
                </a:tc>
                <a:tc>
                  <a:txBody>
                    <a:bodyPr/>
                    <a:lstStyle/>
                    <a:p>
                      <a:pPr algn="ctr"/>
                      <a:r>
                        <a:rPr lang="en-US" sz="1000" dirty="0">
                          <a:solidFill>
                            <a:schemeClr val="bg1">
                              <a:lumMod val="50000"/>
                            </a:schemeClr>
                          </a:solidFill>
                          <a:latin typeface="+mj-lt"/>
                        </a:rPr>
                        <a:t>14.0 -17.0 </a:t>
                      </a:r>
                      <a:r>
                        <a:rPr lang="en-US" sz="1000" kern="1200" dirty="0">
                          <a:solidFill>
                            <a:schemeClr val="bg1">
                              <a:lumMod val="50000"/>
                            </a:schemeClr>
                          </a:solidFill>
                          <a:latin typeface="+mn-lt"/>
                          <a:ea typeface="+mn-ea"/>
                          <a:cs typeface="+mn-cs"/>
                        </a:rPr>
                        <a:t>EUR/m</a:t>
                      </a:r>
                      <a:r>
                        <a:rPr lang="en-US" sz="1000" kern="1200" baseline="30000" dirty="0">
                          <a:solidFill>
                            <a:schemeClr val="bg1">
                              <a:lumMod val="50000"/>
                            </a:schemeClr>
                          </a:solidFill>
                          <a:latin typeface="+mn-lt"/>
                          <a:ea typeface="+mn-ea"/>
                          <a:cs typeface="+mn-cs"/>
                        </a:rPr>
                        <a:t>2</a:t>
                      </a:r>
                      <a:endParaRPr lang="lt-LT" sz="1000" dirty="0">
                        <a:solidFill>
                          <a:schemeClr val="bg1">
                            <a:lumMod val="50000"/>
                          </a:schemeClr>
                        </a:solidFill>
                        <a:latin typeface="+mj-lt"/>
                      </a:endParaRPr>
                    </a:p>
                  </a:txBody>
                  <a:tcPr anchor="ctr">
                    <a:noFill/>
                  </a:tcPr>
                </a:tc>
                <a:extLst>
                  <a:ext uri="{0D108BD9-81ED-4DB2-BD59-A6C34878D82A}">
                    <a16:rowId xmlns:a16="http://schemas.microsoft.com/office/drawing/2014/main" val="1006753234"/>
                  </a:ext>
                </a:extLst>
              </a:tr>
              <a:tr h="0">
                <a:tc gridSpan="3">
                  <a:txBody>
                    <a:bodyPr/>
                    <a:lstStyle/>
                    <a:p>
                      <a:pPr algn="ctr"/>
                      <a:endParaRPr lang="lt-LT" sz="100" dirty="0">
                        <a:solidFill>
                          <a:schemeClr val="bg1">
                            <a:lumMod val="50000"/>
                          </a:schemeClr>
                        </a:solidFill>
                        <a:latin typeface="+mj-lt"/>
                      </a:endParaRPr>
                    </a:p>
                  </a:txBody>
                  <a:tcPr anchor="ctr">
                    <a:solidFill>
                      <a:schemeClr val="accent3">
                        <a:lumMod val="40000"/>
                        <a:lumOff val="60000"/>
                      </a:schemeClr>
                    </a:solidFill>
                  </a:tcPr>
                </a:tc>
                <a:tc hMerge="1">
                  <a:txBody>
                    <a:bodyPr/>
                    <a:lstStyle/>
                    <a:p>
                      <a:endParaRPr lang="en-US"/>
                    </a:p>
                  </a:txBody>
                  <a:tcPr/>
                </a:tc>
                <a:tc hMerge="1">
                  <a:txBody>
                    <a:bodyPr/>
                    <a:lstStyle/>
                    <a:p>
                      <a:pPr algn="ctr"/>
                      <a:endParaRPr lang="lt-LT" sz="100" dirty="0">
                        <a:solidFill>
                          <a:schemeClr val="bg1">
                            <a:lumMod val="50000"/>
                          </a:schemeClr>
                        </a:solidFill>
                        <a:latin typeface="+mj-lt"/>
                      </a:endParaRPr>
                    </a:p>
                  </a:txBody>
                  <a:tcPr anchor="ctr">
                    <a:noFill/>
                  </a:tcPr>
                </a:tc>
                <a:extLst>
                  <a:ext uri="{0D108BD9-81ED-4DB2-BD59-A6C34878D82A}">
                    <a16:rowId xmlns:a16="http://schemas.microsoft.com/office/drawing/2014/main" val="1586090658"/>
                  </a:ext>
                </a:extLst>
              </a:tr>
              <a:tr h="242209">
                <a:tc>
                  <a:txBody>
                    <a:bodyPr/>
                    <a:lstStyle/>
                    <a:p>
                      <a:pPr marL="0" algn="l" defTabSz="914400" rtl="0" eaLnBrk="1" latinLnBrk="0" hangingPunct="1"/>
                      <a:r>
                        <a:rPr lang="en-US" sz="1000" b="1" i="1" kern="1200" dirty="0">
                          <a:solidFill>
                            <a:schemeClr val="bg1">
                              <a:lumMod val="50000"/>
                            </a:schemeClr>
                          </a:solidFill>
                          <a:latin typeface="+mj-lt"/>
                          <a:ea typeface="+mn-ea"/>
                          <a:cs typeface="+mn-cs"/>
                        </a:rPr>
                        <a:t>Offices in Kaunas</a:t>
                      </a:r>
                      <a:endParaRPr lang="lt-LT" sz="1000" b="1" i="1" kern="1200" dirty="0">
                        <a:solidFill>
                          <a:schemeClr val="bg1">
                            <a:lumMod val="50000"/>
                          </a:schemeClr>
                        </a:solidFill>
                        <a:latin typeface="+mj-lt"/>
                        <a:ea typeface="+mn-ea"/>
                        <a:cs typeface="+mn-cs"/>
                      </a:endParaRPr>
                    </a:p>
                  </a:txBody>
                  <a:tcPr anchor="ctr">
                    <a:lnB w="1270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marL="0" algn="ctr" defTabSz="914400" rtl="0" eaLnBrk="1" latinLnBrk="0" hangingPunct="1"/>
                      <a:endParaRPr lang="lt-LT" sz="1000" b="1" i="1" kern="1200" dirty="0">
                        <a:solidFill>
                          <a:schemeClr val="bg1">
                            <a:lumMod val="50000"/>
                          </a:schemeClr>
                        </a:solidFill>
                        <a:latin typeface="+mj-lt"/>
                        <a:ea typeface="+mn-ea"/>
                        <a:cs typeface="+mn-cs"/>
                      </a:endParaRPr>
                    </a:p>
                  </a:txBody>
                  <a:tcPr anchor="ctr">
                    <a:lnB w="12700" cap="flat" cmpd="sng" algn="ctr">
                      <a:solidFill>
                        <a:schemeClr val="bg2">
                          <a:lumMod val="75000"/>
                        </a:schemeClr>
                      </a:solidFill>
                      <a:prstDash val="solid"/>
                      <a:round/>
                      <a:headEnd type="none" w="med" len="med"/>
                      <a:tailEnd type="none" w="med" len="med"/>
                    </a:lnB>
                    <a:noFill/>
                  </a:tcPr>
                </a:tc>
                <a:tc>
                  <a:txBody>
                    <a:bodyPr/>
                    <a:lstStyle/>
                    <a:p>
                      <a:pPr marL="0" algn="ctr" defTabSz="914400" rtl="0" eaLnBrk="1" latinLnBrk="0" hangingPunct="1"/>
                      <a:endParaRPr lang="lt-LT" sz="1000" b="1" i="1" kern="1200" dirty="0">
                        <a:solidFill>
                          <a:schemeClr val="bg1">
                            <a:lumMod val="50000"/>
                          </a:schemeClr>
                        </a:solidFill>
                        <a:latin typeface="+mj-lt"/>
                        <a:ea typeface="+mn-ea"/>
                        <a:cs typeface="+mn-cs"/>
                      </a:endParaRPr>
                    </a:p>
                  </a:txBody>
                  <a:tcPr anchor="ctr">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583587121"/>
                  </a:ext>
                </a:extLst>
              </a:tr>
              <a:tr h="2422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bg1">
                              <a:lumMod val="50000"/>
                            </a:schemeClr>
                          </a:solidFill>
                          <a:latin typeface="+mn-lt"/>
                          <a:ea typeface="+mn-ea"/>
                          <a:cs typeface="+mn-cs"/>
                        </a:rPr>
                        <a:t>New area</a:t>
                      </a:r>
                    </a:p>
                  </a:txBody>
                  <a:tcPr anchor="ctr">
                    <a:lnT w="12700" cap="flat" cmpd="sng" algn="ctr">
                      <a:solidFill>
                        <a:schemeClr val="bg2">
                          <a:lumMod val="75000"/>
                        </a:schemeClr>
                      </a:solidFill>
                      <a:prstDash val="solid"/>
                      <a:round/>
                      <a:headEnd type="none" w="med" len="med"/>
                      <a:tailEnd type="none" w="med" len="med"/>
                    </a:lnT>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latin typeface="+mj-lt"/>
                        </a:rPr>
                        <a:t>2,400</a:t>
                      </a:r>
                      <a:r>
                        <a:rPr lang="lt-LT" sz="1000" kern="1200" dirty="0">
                          <a:solidFill>
                            <a:schemeClr val="bg1">
                              <a:lumMod val="50000"/>
                            </a:schemeClr>
                          </a:solidFill>
                          <a:latin typeface="+mn-lt"/>
                          <a:ea typeface="+mn-ea"/>
                          <a:cs typeface="+mn-cs"/>
                        </a:rPr>
                        <a:t>m</a:t>
                      </a:r>
                      <a:r>
                        <a:rPr lang="en-US" sz="1000" kern="1200" baseline="30000" dirty="0">
                          <a:solidFill>
                            <a:schemeClr val="bg1">
                              <a:lumMod val="50000"/>
                            </a:schemeClr>
                          </a:solidFill>
                          <a:latin typeface="+mn-lt"/>
                          <a:ea typeface="+mn-ea"/>
                          <a:cs typeface="+mn-cs"/>
                        </a:rPr>
                        <a:t>2</a:t>
                      </a:r>
                      <a:endParaRPr lang="lt-LT" sz="1000" dirty="0">
                        <a:solidFill>
                          <a:schemeClr val="bg1">
                            <a:lumMod val="50000"/>
                          </a:schemeClr>
                        </a:solidFill>
                        <a:latin typeface="+mj-lt"/>
                      </a:endParaRPr>
                    </a:p>
                  </a:txBody>
                  <a:tcPr anchor="ctr">
                    <a:lnT w="12700" cap="flat" cmpd="sng" algn="ctr">
                      <a:solidFill>
                        <a:schemeClr val="bg2">
                          <a:lumMod val="75000"/>
                        </a:schemeClr>
                      </a:solidFill>
                      <a:prstDash val="solid"/>
                      <a:round/>
                      <a:headEnd type="none" w="med" len="med"/>
                      <a:tailEnd type="none" w="med" len="med"/>
                    </a:lnT>
                    <a:noFill/>
                  </a:tcPr>
                </a:tc>
                <a:tc>
                  <a:txBody>
                    <a:bodyPr/>
                    <a:lstStyle/>
                    <a:p>
                      <a:pPr algn="ctr"/>
                      <a:r>
                        <a:rPr lang="en-US" sz="1000" dirty="0">
                          <a:solidFill>
                            <a:schemeClr val="bg1">
                              <a:lumMod val="50000"/>
                            </a:schemeClr>
                          </a:solidFill>
                          <a:latin typeface="+mj-lt"/>
                        </a:rPr>
                        <a:t>31,000</a:t>
                      </a:r>
                      <a:r>
                        <a:rPr lang="lt-LT" sz="1000" kern="1200" dirty="0">
                          <a:solidFill>
                            <a:schemeClr val="bg1">
                              <a:lumMod val="50000"/>
                            </a:schemeClr>
                          </a:solidFill>
                          <a:latin typeface="+mn-lt"/>
                          <a:ea typeface="+mn-ea"/>
                          <a:cs typeface="+mn-cs"/>
                        </a:rPr>
                        <a:t>m</a:t>
                      </a:r>
                      <a:r>
                        <a:rPr lang="en-US" sz="1000" kern="1200" baseline="30000" dirty="0">
                          <a:solidFill>
                            <a:schemeClr val="bg1">
                              <a:lumMod val="50000"/>
                            </a:schemeClr>
                          </a:solidFill>
                          <a:latin typeface="+mn-lt"/>
                          <a:ea typeface="+mn-ea"/>
                          <a:cs typeface="+mn-cs"/>
                        </a:rPr>
                        <a:t>2</a:t>
                      </a:r>
                      <a:endParaRPr lang="lt-LT" sz="1000" dirty="0">
                        <a:solidFill>
                          <a:schemeClr val="bg1">
                            <a:lumMod val="50000"/>
                          </a:schemeClr>
                        </a:solidFill>
                        <a:latin typeface="+mj-lt"/>
                      </a:endParaRPr>
                    </a:p>
                  </a:txBody>
                  <a:tcPr anchor="ctr">
                    <a:lnT w="12700" cap="flat" cmpd="sng" algn="ctr">
                      <a:solidFill>
                        <a:schemeClr val="bg2">
                          <a:lumMod val="75000"/>
                        </a:schemeClr>
                      </a:solidFill>
                      <a:prstDash val="solid"/>
                      <a:round/>
                      <a:headEnd type="none" w="med" len="med"/>
                      <a:tailEnd type="none" w="med" len="med"/>
                    </a:lnT>
                    <a:noFill/>
                  </a:tcPr>
                </a:tc>
                <a:extLst>
                  <a:ext uri="{0D108BD9-81ED-4DB2-BD59-A6C34878D82A}">
                    <a16:rowId xmlns:a16="http://schemas.microsoft.com/office/drawing/2014/main" val="4018523706"/>
                  </a:ext>
                </a:extLst>
              </a:tr>
              <a:tr h="242209">
                <a:tc>
                  <a:txBody>
                    <a:bodyPr/>
                    <a:lstStyle/>
                    <a:p>
                      <a:r>
                        <a:rPr lang="en-US" sz="1000" dirty="0">
                          <a:solidFill>
                            <a:schemeClr val="bg1">
                              <a:lumMod val="50000"/>
                            </a:schemeClr>
                          </a:solidFill>
                          <a:latin typeface="+mj-lt"/>
                        </a:rPr>
                        <a:t>Vacancy</a:t>
                      </a:r>
                      <a:endParaRPr lang="lt-LT" sz="1000" dirty="0">
                        <a:solidFill>
                          <a:schemeClr val="bg1">
                            <a:lumMod val="50000"/>
                          </a:schemeClr>
                        </a:solidFill>
                        <a:latin typeface="+mj-lt"/>
                      </a:endParaRPr>
                    </a:p>
                  </a:txBody>
                  <a:tcPr anchor="ctr">
                    <a:solidFill>
                      <a:schemeClr val="accent3">
                        <a:lumMod val="40000"/>
                        <a:lumOff val="60000"/>
                      </a:schemeClr>
                    </a:solidFill>
                  </a:tcPr>
                </a:tc>
                <a:tc>
                  <a:txBody>
                    <a:bodyPr/>
                    <a:lstStyle/>
                    <a:p>
                      <a:pPr algn="ctr"/>
                      <a:r>
                        <a:rPr lang="en-US" sz="1000" dirty="0">
                          <a:solidFill>
                            <a:schemeClr val="bg1">
                              <a:lumMod val="50000"/>
                            </a:schemeClr>
                          </a:solidFill>
                          <a:latin typeface="+mj-lt"/>
                        </a:rPr>
                        <a:t>9.1%</a:t>
                      </a:r>
                      <a:endParaRPr lang="lt-LT" sz="1000" dirty="0">
                        <a:solidFill>
                          <a:schemeClr val="bg1">
                            <a:lumMod val="50000"/>
                          </a:schemeClr>
                        </a:solidFill>
                        <a:latin typeface="+mj-lt"/>
                      </a:endParaRPr>
                    </a:p>
                  </a:txBody>
                  <a:tcPr anchor="ctr">
                    <a:noFill/>
                  </a:tcPr>
                </a:tc>
                <a:tc>
                  <a:txBody>
                    <a:bodyPr/>
                    <a:lstStyle/>
                    <a:p>
                      <a:pPr algn="ctr"/>
                      <a:r>
                        <a:rPr lang="en-US" sz="1000" dirty="0">
                          <a:solidFill>
                            <a:schemeClr val="bg1">
                              <a:lumMod val="50000"/>
                            </a:schemeClr>
                          </a:solidFill>
                          <a:latin typeface="+mj-lt"/>
                        </a:rPr>
                        <a:t>17.0%</a:t>
                      </a:r>
                      <a:endParaRPr lang="lt-LT" sz="1000" dirty="0">
                        <a:solidFill>
                          <a:schemeClr val="bg1">
                            <a:lumMod val="50000"/>
                          </a:schemeClr>
                        </a:solidFill>
                        <a:latin typeface="+mj-lt"/>
                      </a:endParaRPr>
                    </a:p>
                  </a:txBody>
                  <a:tcPr anchor="ctr">
                    <a:noFill/>
                  </a:tcPr>
                </a:tc>
                <a:extLst>
                  <a:ext uri="{0D108BD9-81ED-4DB2-BD59-A6C34878D82A}">
                    <a16:rowId xmlns:a16="http://schemas.microsoft.com/office/drawing/2014/main" val="3850634735"/>
                  </a:ext>
                </a:extLst>
              </a:tr>
              <a:tr h="242209">
                <a:tc>
                  <a:txBody>
                    <a:bodyPr/>
                    <a:lstStyle/>
                    <a:p>
                      <a:r>
                        <a:rPr lang="en-US" sz="1000" dirty="0">
                          <a:solidFill>
                            <a:schemeClr val="bg1">
                              <a:lumMod val="50000"/>
                            </a:schemeClr>
                          </a:solidFill>
                          <a:latin typeface="+mj-lt"/>
                        </a:rPr>
                        <a:t>Rent price </a:t>
                      </a:r>
                      <a:r>
                        <a:rPr lang="en-US" sz="1000" kern="1200" dirty="0">
                          <a:solidFill>
                            <a:schemeClr val="bg1">
                              <a:lumMod val="50000"/>
                            </a:schemeClr>
                          </a:solidFill>
                          <a:latin typeface="+mn-lt"/>
                          <a:ea typeface="+mn-ea"/>
                          <a:cs typeface="+mn-cs"/>
                        </a:rPr>
                        <a:t>(A-class)</a:t>
                      </a:r>
                      <a:endParaRPr lang="lt-LT" sz="1000" dirty="0">
                        <a:solidFill>
                          <a:schemeClr val="bg1">
                            <a:lumMod val="50000"/>
                          </a:schemeClr>
                        </a:solidFill>
                        <a:latin typeface="+mj-lt"/>
                      </a:endParaRPr>
                    </a:p>
                  </a:txBody>
                  <a:tcPr anchor="ctr">
                    <a:lnB w="1270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bg1">
                              <a:lumMod val="50000"/>
                            </a:schemeClr>
                          </a:solidFill>
                          <a:latin typeface="+mn-lt"/>
                          <a:ea typeface="+mn-ea"/>
                          <a:cs typeface="+mn-cs"/>
                        </a:rPr>
                        <a:t>12.0 -13.5 EUR/m</a:t>
                      </a:r>
                      <a:r>
                        <a:rPr lang="en-US" sz="1000" kern="1200" baseline="30000" dirty="0">
                          <a:solidFill>
                            <a:schemeClr val="bg1">
                              <a:lumMod val="50000"/>
                            </a:schemeClr>
                          </a:solidFill>
                          <a:latin typeface="+mn-lt"/>
                          <a:ea typeface="+mn-ea"/>
                          <a:cs typeface="+mn-cs"/>
                        </a:rPr>
                        <a:t>2</a:t>
                      </a:r>
                      <a:endParaRPr lang="lt-LT" sz="1000" kern="1200" dirty="0">
                        <a:solidFill>
                          <a:schemeClr val="bg1">
                            <a:lumMod val="50000"/>
                          </a:schemeClr>
                        </a:solidFill>
                        <a:latin typeface="+mn-lt"/>
                        <a:ea typeface="+mn-ea"/>
                        <a:cs typeface="+mn-cs"/>
                      </a:endParaRPr>
                    </a:p>
                  </a:txBody>
                  <a:tcPr anchor="ctr">
                    <a:lnB w="12700" cap="flat" cmpd="sng" algn="ctr">
                      <a:solidFill>
                        <a:schemeClr val="bg2">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bg1">
                              <a:lumMod val="50000"/>
                            </a:schemeClr>
                          </a:solidFill>
                          <a:latin typeface="+mn-lt"/>
                          <a:ea typeface="+mn-ea"/>
                          <a:cs typeface="+mn-cs"/>
                        </a:rPr>
                        <a:t>12.0 -13.5 EUR/m</a:t>
                      </a:r>
                      <a:r>
                        <a:rPr lang="en-US" sz="1000" kern="1200" baseline="30000" dirty="0">
                          <a:solidFill>
                            <a:schemeClr val="bg1">
                              <a:lumMod val="50000"/>
                            </a:schemeClr>
                          </a:solidFill>
                          <a:latin typeface="+mn-lt"/>
                          <a:ea typeface="+mn-ea"/>
                          <a:cs typeface="+mn-cs"/>
                        </a:rPr>
                        <a:t>2</a:t>
                      </a:r>
                      <a:endParaRPr lang="lt-LT" sz="1000" kern="1200" dirty="0">
                        <a:solidFill>
                          <a:schemeClr val="bg1">
                            <a:lumMod val="50000"/>
                          </a:schemeClr>
                        </a:solidFill>
                        <a:latin typeface="+mn-lt"/>
                        <a:ea typeface="+mn-ea"/>
                        <a:cs typeface="+mn-cs"/>
                      </a:endParaRPr>
                    </a:p>
                  </a:txBody>
                  <a:tcPr anchor="ctr">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484491508"/>
                  </a:ext>
                </a:extLst>
              </a:tr>
            </a:tbl>
          </a:graphicData>
        </a:graphic>
      </p:graphicFrame>
      <p:sp>
        <p:nvSpPr>
          <p:cNvPr id="60" name="Rectangle 59">
            <a:extLst>
              <a:ext uri="{FF2B5EF4-FFF2-40B4-BE49-F238E27FC236}">
                <a16:creationId xmlns:a16="http://schemas.microsoft.com/office/drawing/2014/main" id="{DE1E63C8-7326-4769-8A4E-27AAFF6AF2FF}"/>
              </a:ext>
            </a:extLst>
          </p:cNvPr>
          <p:cNvSpPr/>
          <p:nvPr/>
        </p:nvSpPr>
        <p:spPr>
          <a:xfrm>
            <a:off x="569449" y="4087309"/>
            <a:ext cx="3480525" cy="523220"/>
          </a:xfrm>
          <a:prstGeom prst="rect">
            <a:avLst/>
          </a:prstGeom>
        </p:spPr>
        <p:txBody>
          <a:bodyPr wrap="square">
            <a:spAutoFit/>
          </a:bodyPr>
          <a:lstStyle/>
          <a:p>
            <a:r>
              <a:rPr lang="en-US" sz="1400" b="1" dirty="0"/>
              <a:t>COMMERCIAL REAL ESTATE MARKET SEGMENT DISTRIBUTION IN LITHUANIA</a:t>
            </a:r>
          </a:p>
        </p:txBody>
      </p:sp>
      <p:grpSp>
        <p:nvGrpSpPr>
          <p:cNvPr id="68" name="Group 67">
            <a:extLst>
              <a:ext uri="{FF2B5EF4-FFF2-40B4-BE49-F238E27FC236}">
                <a16:creationId xmlns:a16="http://schemas.microsoft.com/office/drawing/2014/main" id="{1F85E111-BC4D-4ADB-BE2D-414E96742F67}"/>
              </a:ext>
            </a:extLst>
          </p:cNvPr>
          <p:cNvGrpSpPr/>
          <p:nvPr/>
        </p:nvGrpSpPr>
        <p:grpSpPr>
          <a:xfrm>
            <a:off x="10328759" y="3801859"/>
            <a:ext cx="255666" cy="2313315"/>
            <a:chOff x="10343594" y="3943096"/>
            <a:chExt cx="255666" cy="2313315"/>
          </a:xfrm>
        </p:grpSpPr>
        <p:sp>
          <p:nvSpPr>
            <p:cNvPr id="61" name="Equals 60">
              <a:extLst>
                <a:ext uri="{FF2B5EF4-FFF2-40B4-BE49-F238E27FC236}">
                  <a16:creationId xmlns:a16="http://schemas.microsoft.com/office/drawing/2014/main" id="{8F358814-0E7D-4DB6-AB35-A09142A5F42D}"/>
                </a:ext>
              </a:extLst>
            </p:cNvPr>
            <p:cNvSpPr/>
            <p:nvPr/>
          </p:nvSpPr>
          <p:spPr>
            <a:xfrm>
              <a:off x="10374298" y="5016548"/>
              <a:ext cx="224962" cy="153141"/>
            </a:xfrm>
            <a:prstGeom prst="mathEqual">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Arrow: Up 61">
              <a:extLst>
                <a:ext uri="{FF2B5EF4-FFF2-40B4-BE49-F238E27FC236}">
                  <a16:creationId xmlns:a16="http://schemas.microsoft.com/office/drawing/2014/main" id="{030170C3-0234-4FF9-99BE-C0B7BCA6D337}"/>
                </a:ext>
              </a:extLst>
            </p:cNvPr>
            <p:cNvSpPr/>
            <p:nvPr/>
          </p:nvSpPr>
          <p:spPr>
            <a:xfrm rot="2025253">
              <a:off x="10451755" y="4779196"/>
              <a:ext cx="70046" cy="137379"/>
            </a:xfrm>
            <a:prstGeom prst="up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Arrow: Up 62">
              <a:extLst>
                <a:ext uri="{FF2B5EF4-FFF2-40B4-BE49-F238E27FC236}">
                  <a16:creationId xmlns:a16="http://schemas.microsoft.com/office/drawing/2014/main" id="{8AA5AB64-9990-4CC6-AE6D-CDF49BFA4BAD}"/>
                </a:ext>
              </a:extLst>
            </p:cNvPr>
            <p:cNvSpPr/>
            <p:nvPr/>
          </p:nvSpPr>
          <p:spPr>
            <a:xfrm rot="2025253">
              <a:off x="10466247" y="4533992"/>
              <a:ext cx="70046" cy="137379"/>
            </a:xfrm>
            <a:prstGeom prst="up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Arrow: Up 63">
              <a:extLst>
                <a:ext uri="{FF2B5EF4-FFF2-40B4-BE49-F238E27FC236}">
                  <a16:creationId xmlns:a16="http://schemas.microsoft.com/office/drawing/2014/main" id="{0C2353D2-327C-4CA6-9C64-EC82A03E1253}"/>
                </a:ext>
              </a:extLst>
            </p:cNvPr>
            <p:cNvSpPr/>
            <p:nvPr/>
          </p:nvSpPr>
          <p:spPr>
            <a:xfrm rot="2025253">
              <a:off x="10466246" y="3943096"/>
              <a:ext cx="70046" cy="137379"/>
            </a:xfrm>
            <a:prstGeom prst="up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Equals 64">
              <a:extLst>
                <a:ext uri="{FF2B5EF4-FFF2-40B4-BE49-F238E27FC236}">
                  <a16:creationId xmlns:a16="http://schemas.microsoft.com/office/drawing/2014/main" id="{80E89E63-01D4-4C77-A89F-3B4023849634}"/>
                </a:ext>
              </a:extLst>
            </p:cNvPr>
            <p:cNvSpPr/>
            <p:nvPr/>
          </p:nvSpPr>
          <p:spPr>
            <a:xfrm>
              <a:off x="10343594" y="6103270"/>
              <a:ext cx="224962" cy="153141"/>
            </a:xfrm>
            <a:prstGeom prst="mathEqual">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Arrow: Up 65">
              <a:extLst>
                <a:ext uri="{FF2B5EF4-FFF2-40B4-BE49-F238E27FC236}">
                  <a16:creationId xmlns:a16="http://schemas.microsoft.com/office/drawing/2014/main" id="{0B2401D8-A46B-4770-B0AB-77EDF726F7D1}"/>
                </a:ext>
              </a:extLst>
            </p:cNvPr>
            <p:cNvSpPr/>
            <p:nvPr/>
          </p:nvSpPr>
          <p:spPr>
            <a:xfrm rot="2025253">
              <a:off x="10421051" y="5865918"/>
              <a:ext cx="70046" cy="137379"/>
            </a:xfrm>
            <a:prstGeom prst="up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Arrow: Up 66">
              <a:extLst>
                <a:ext uri="{FF2B5EF4-FFF2-40B4-BE49-F238E27FC236}">
                  <a16:creationId xmlns:a16="http://schemas.microsoft.com/office/drawing/2014/main" id="{103EB2F3-C704-4254-880F-36A42B90BFA7}"/>
                </a:ext>
              </a:extLst>
            </p:cNvPr>
            <p:cNvSpPr/>
            <p:nvPr/>
          </p:nvSpPr>
          <p:spPr>
            <a:xfrm rot="2025253">
              <a:off x="10435543" y="5620714"/>
              <a:ext cx="70046" cy="137379"/>
            </a:xfrm>
            <a:prstGeom prst="up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Rectangle 43">
            <a:extLst>
              <a:ext uri="{FF2B5EF4-FFF2-40B4-BE49-F238E27FC236}">
                <a16:creationId xmlns:a16="http://schemas.microsoft.com/office/drawing/2014/main" id="{CF042D69-DBCD-41E4-AD8C-201C027F05FA}"/>
              </a:ext>
            </a:extLst>
          </p:cNvPr>
          <p:cNvSpPr/>
          <p:nvPr/>
        </p:nvSpPr>
        <p:spPr>
          <a:xfrm>
            <a:off x="7672687" y="6131654"/>
            <a:ext cx="3918596" cy="400110"/>
          </a:xfrm>
          <a:prstGeom prst="rect">
            <a:avLst/>
          </a:prstGeom>
        </p:spPr>
        <p:txBody>
          <a:bodyPr wrap="square">
            <a:spAutoFit/>
          </a:bodyPr>
          <a:lstStyle/>
          <a:p>
            <a:r>
              <a:rPr lang="en-US" sz="1000" dirty="0">
                <a:solidFill>
                  <a:srgbClr val="7A7672"/>
                </a:solidFill>
                <a:latin typeface="+mj-lt"/>
              </a:rPr>
              <a:t>Source: Colliers International, </a:t>
            </a:r>
            <a:r>
              <a:rPr lang="en-US" sz="1000" dirty="0" err="1">
                <a:solidFill>
                  <a:srgbClr val="7A7672"/>
                </a:solidFill>
                <a:latin typeface="+mj-lt"/>
              </a:rPr>
              <a:t>Newsec</a:t>
            </a:r>
            <a:r>
              <a:rPr lang="en-US" sz="1000" dirty="0">
                <a:solidFill>
                  <a:srgbClr val="7A7672"/>
                </a:solidFill>
                <a:latin typeface="+mj-lt"/>
              </a:rPr>
              <a:t>, Ober-</a:t>
            </a:r>
            <a:r>
              <a:rPr lang="en-US" sz="1000" dirty="0" err="1">
                <a:solidFill>
                  <a:srgbClr val="7A7672"/>
                </a:solidFill>
                <a:latin typeface="+mj-lt"/>
              </a:rPr>
              <a:t>haus</a:t>
            </a:r>
            <a:r>
              <a:rPr lang="en-US" sz="1000" dirty="0">
                <a:solidFill>
                  <a:srgbClr val="7A7672"/>
                </a:solidFill>
                <a:latin typeface="+mj-lt"/>
              </a:rPr>
              <a:t> 2020</a:t>
            </a:r>
          </a:p>
          <a:p>
            <a:r>
              <a:rPr lang="en-US" sz="1000" dirty="0">
                <a:solidFill>
                  <a:srgbClr val="7A7672"/>
                </a:solidFill>
                <a:latin typeface="+mj-lt"/>
              </a:rPr>
              <a:t>* Investment volume of transactions above  EUR 1.5 m</a:t>
            </a:r>
          </a:p>
        </p:txBody>
      </p:sp>
    </p:spTree>
    <p:extLst>
      <p:ext uri="{BB962C8B-B14F-4D97-AF65-F5344CB8AC3E}">
        <p14:creationId xmlns:p14="http://schemas.microsoft.com/office/powerpoint/2010/main" val="527235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307777"/>
          </a:xfrm>
          <a:prstGeom prst="rect">
            <a:avLst/>
          </a:prstGeom>
        </p:spPr>
        <p:txBody>
          <a:bodyPr wrap="square">
            <a:spAutoFit/>
          </a:bodyPr>
          <a:lstStyle/>
          <a:p>
            <a:pPr algn="just"/>
            <a:r>
              <a:rPr lang="en-US" sz="1400" b="1" dirty="0"/>
              <a:t>OFFICE MARKET IN THE BALTIC REGION AT THE END OF 2020 H1</a:t>
            </a:r>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kumimoji="0" lang="en-US" sz="2800" i="0" u="none" strike="noStrike" kern="1200" cap="none" spc="0" normalizeH="0" baseline="0" noProof="0" dirty="0">
                <a:ln>
                  <a:noFill/>
                </a:ln>
                <a:solidFill>
                  <a:sysClr val="windowText" lastClr="000000"/>
                </a:solidFill>
                <a:effectLst/>
                <a:uLnTx/>
                <a:uFillTx/>
                <a:ea typeface="+mj-ea"/>
                <a:cs typeface="+mj-cs"/>
              </a:rPr>
              <a:t>COMMERCIAL REAL ESTATE ENVIRONMENT </a:t>
            </a:r>
            <a:r>
              <a:rPr kumimoji="0" lang="lt-LT" sz="2800" i="0" u="none" strike="noStrike" kern="1200" cap="none" spc="0" normalizeH="0" baseline="0" noProof="0" dirty="0">
                <a:ln>
                  <a:noFill/>
                </a:ln>
                <a:solidFill>
                  <a:sysClr val="windowText" lastClr="000000"/>
                </a:solidFill>
                <a:effectLst/>
                <a:uLnTx/>
                <a:uFillTx/>
                <a:ea typeface="+mj-ea"/>
                <a:cs typeface="+mj-cs"/>
              </a:rPr>
              <a:t>(I</a:t>
            </a:r>
            <a:r>
              <a:rPr kumimoji="0" lang="en-US" sz="2800" i="0" u="none" strike="noStrike" kern="1200" cap="none" spc="0" normalizeH="0" baseline="0" noProof="0" dirty="0">
                <a:ln>
                  <a:noFill/>
                </a:ln>
                <a:solidFill>
                  <a:sysClr val="windowText" lastClr="000000"/>
                </a:solidFill>
                <a:effectLst/>
                <a:uLnTx/>
                <a:uFillTx/>
                <a:ea typeface="+mj-ea"/>
                <a:cs typeface="+mj-cs"/>
              </a:rPr>
              <a:t>I</a:t>
            </a:r>
            <a:r>
              <a:rPr kumimoji="0" lang="lt-LT" sz="2800" i="0" u="none" strike="noStrike" kern="1200" cap="none" spc="0" normalizeH="0" baseline="0" noProof="0" dirty="0">
                <a:ln>
                  <a:noFill/>
                </a:ln>
                <a:solidFill>
                  <a:sysClr val="windowText" lastClr="000000"/>
                </a:solidFill>
                <a:effectLst/>
                <a:uLnTx/>
                <a:uFillTx/>
                <a:ea typeface="+mj-ea"/>
                <a:cs typeface="+mj-cs"/>
              </a:rPr>
              <a:t>/II</a:t>
            </a:r>
            <a:r>
              <a:rPr lang="en-US" sz="2800" dirty="0">
                <a:solidFill>
                  <a:sysClr val="windowText" lastClr="000000"/>
                </a:solidFill>
              </a:rPr>
              <a:t>I</a:t>
            </a:r>
            <a:r>
              <a:rPr kumimoji="0" lang="lt-LT" sz="2800" i="0" u="none" strike="noStrike" kern="1200" cap="none" spc="0" normalizeH="0" baseline="0" noProof="0" dirty="0">
                <a:ln>
                  <a:noFill/>
                </a:ln>
                <a:solidFill>
                  <a:sysClr val="windowText" lastClr="000000"/>
                </a:solidFill>
                <a:effectLst/>
                <a:uLnTx/>
                <a:uFillTx/>
                <a:ea typeface="+mj-ea"/>
                <a:cs typeface="+mj-cs"/>
              </a:rPr>
              <a:t>)</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35</a:t>
            </a:fld>
            <a:endParaRPr lang="en-US" sz="1300" dirty="0">
              <a:solidFill>
                <a:schemeClr val="bg1">
                  <a:lumMod val="50000"/>
                </a:schemeClr>
              </a:solidFill>
            </a:endParaRPr>
          </a:p>
        </p:txBody>
      </p:sp>
      <p:graphicFrame>
        <p:nvGraphicFramePr>
          <p:cNvPr id="8" name="Table 7">
            <a:extLst>
              <a:ext uri="{FF2B5EF4-FFF2-40B4-BE49-F238E27FC236}">
                <a16:creationId xmlns:a16="http://schemas.microsoft.com/office/drawing/2014/main" id="{E82AEF2B-DD6E-4D3B-B815-A9D14FC12D02}"/>
              </a:ext>
            </a:extLst>
          </p:cNvPr>
          <p:cNvGraphicFramePr>
            <a:graphicFrameLocks noGrp="1"/>
          </p:cNvGraphicFramePr>
          <p:nvPr/>
        </p:nvGraphicFramePr>
        <p:xfrm>
          <a:off x="614676" y="2135847"/>
          <a:ext cx="6730738" cy="4059589"/>
        </p:xfrm>
        <a:graphic>
          <a:graphicData uri="http://schemas.openxmlformats.org/drawingml/2006/table">
            <a:tbl>
              <a:tblPr firstRow="1" bandRow="1">
                <a:tableStyleId>{2D5ABB26-0587-4C30-8999-92F81FD0307C}</a:tableStyleId>
              </a:tblPr>
              <a:tblGrid>
                <a:gridCol w="1594794">
                  <a:extLst>
                    <a:ext uri="{9D8B030D-6E8A-4147-A177-3AD203B41FA5}">
                      <a16:colId xmlns:a16="http://schemas.microsoft.com/office/drawing/2014/main" val="20000"/>
                    </a:ext>
                  </a:extLst>
                </a:gridCol>
                <a:gridCol w="1289808">
                  <a:extLst>
                    <a:ext uri="{9D8B030D-6E8A-4147-A177-3AD203B41FA5}">
                      <a16:colId xmlns:a16="http://schemas.microsoft.com/office/drawing/2014/main" val="20001"/>
                    </a:ext>
                  </a:extLst>
                </a:gridCol>
                <a:gridCol w="1381342">
                  <a:extLst>
                    <a:ext uri="{9D8B030D-6E8A-4147-A177-3AD203B41FA5}">
                      <a16:colId xmlns:a16="http://schemas.microsoft.com/office/drawing/2014/main" val="20002"/>
                    </a:ext>
                  </a:extLst>
                </a:gridCol>
                <a:gridCol w="1249593">
                  <a:extLst>
                    <a:ext uri="{9D8B030D-6E8A-4147-A177-3AD203B41FA5}">
                      <a16:colId xmlns:a16="http://schemas.microsoft.com/office/drawing/2014/main" val="20003"/>
                    </a:ext>
                  </a:extLst>
                </a:gridCol>
                <a:gridCol w="1215201">
                  <a:extLst>
                    <a:ext uri="{9D8B030D-6E8A-4147-A177-3AD203B41FA5}">
                      <a16:colId xmlns:a16="http://schemas.microsoft.com/office/drawing/2014/main" val="20004"/>
                    </a:ext>
                  </a:extLst>
                </a:gridCol>
              </a:tblGrid>
              <a:tr h="360790">
                <a:tc>
                  <a:txBody>
                    <a:bodyPr/>
                    <a:lstStyle/>
                    <a:p>
                      <a:endParaRPr lang="en-US" sz="1200" dirty="0">
                        <a:solidFill>
                          <a:schemeClr val="bg1">
                            <a:lumMod val="50000"/>
                          </a:schemeClr>
                        </a:solidFill>
                        <a:latin typeface="+mj-lt"/>
                      </a:endParaRPr>
                    </a:p>
                  </a:txBody>
                  <a:tcPr>
                    <a:lnB w="12700" cap="flat" cmpd="sng" algn="ctr">
                      <a:solidFill>
                        <a:schemeClr val="bg2">
                          <a:lumMod val="75000"/>
                        </a:schemeClr>
                      </a:solidFill>
                      <a:prstDash val="solid"/>
                      <a:round/>
                      <a:headEnd type="none" w="med" len="med"/>
                      <a:tailEnd type="none" w="med" len="med"/>
                    </a:lnB>
                    <a:solidFill>
                      <a:schemeClr val="accent3">
                        <a:lumMod val="40000"/>
                        <a:lumOff val="60000"/>
                      </a:schemeClr>
                    </a:solidFill>
                  </a:tcPr>
                </a:tc>
                <a:tc>
                  <a:txBody>
                    <a:bodyPr/>
                    <a:lstStyle/>
                    <a:p>
                      <a:pPr algn="ctr"/>
                      <a:r>
                        <a:rPr lang="en-US" sz="1200" b="1" dirty="0">
                          <a:solidFill>
                            <a:schemeClr val="bg1">
                              <a:lumMod val="50000"/>
                            </a:schemeClr>
                          </a:solidFill>
                          <a:latin typeface="+mj-lt"/>
                        </a:rPr>
                        <a:t>Tallinn</a:t>
                      </a:r>
                      <a:endParaRPr lang="lt-LT" sz="1200" b="1" dirty="0">
                        <a:solidFill>
                          <a:schemeClr val="bg1">
                            <a:lumMod val="50000"/>
                          </a:schemeClr>
                        </a:solidFill>
                        <a:latin typeface="+mj-lt"/>
                      </a:endParaRPr>
                    </a:p>
                  </a:txBody>
                  <a:tcPr>
                    <a:lnB w="12700" cap="flat" cmpd="sng" algn="ctr">
                      <a:solidFill>
                        <a:schemeClr val="bg2">
                          <a:lumMod val="75000"/>
                        </a:schemeClr>
                      </a:solidFill>
                      <a:prstDash val="solid"/>
                      <a:round/>
                      <a:headEnd type="none" w="med" len="med"/>
                      <a:tailEnd type="none" w="med" len="med"/>
                    </a:lnB>
                  </a:tcPr>
                </a:tc>
                <a:tc>
                  <a:txBody>
                    <a:bodyPr/>
                    <a:lstStyle/>
                    <a:p>
                      <a:pPr algn="ctr"/>
                      <a:r>
                        <a:rPr lang="en-US" sz="1200" b="1" dirty="0">
                          <a:solidFill>
                            <a:schemeClr val="bg1">
                              <a:lumMod val="50000"/>
                            </a:schemeClr>
                          </a:solidFill>
                          <a:latin typeface="+mj-lt"/>
                        </a:rPr>
                        <a:t>Vilnius</a:t>
                      </a:r>
                    </a:p>
                  </a:txBody>
                  <a:tcPr>
                    <a:lnB w="12700" cap="flat" cmpd="sng" algn="ctr">
                      <a:solidFill>
                        <a:schemeClr val="bg2">
                          <a:lumMod val="75000"/>
                        </a:schemeClr>
                      </a:solidFill>
                      <a:prstDash val="solid"/>
                      <a:round/>
                      <a:headEnd type="none" w="med" len="med"/>
                      <a:tailEnd type="none" w="med" len="med"/>
                    </a:lnB>
                  </a:tcPr>
                </a:tc>
                <a:tc>
                  <a:txBody>
                    <a:bodyPr/>
                    <a:lstStyle/>
                    <a:p>
                      <a:pPr algn="ctr"/>
                      <a:r>
                        <a:rPr lang="en-US" sz="1200" b="1" dirty="0">
                          <a:solidFill>
                            <a:schemeClr val="bg1">
                              <a:lumMod val="50000"/>
                            </a:schemeClr>
                          </a:solidFill>
                          <a:latin typeface="+mj-lt"/>
                        </a:rPr>
                        <a:t>Riga</a:t>
                      </a:r>
                      <a:endParaRPr lang="lt-LT" sz="1200" b="1" dirty="0">
                        <a:solidFill>
                          <a:schemeClr val="bg1">
                            <a:lumMod val="50000"/>
                          </a:schemeClr>
                        </a:solidFill>
                        <a:latin typeface="+mj-lt"/>
                      </a:endParaRPr>
                    </a:p>
                  </a:txBody>
                  <a:tcPr>
                    <a:lnB w="12700" cap="flat" cmpd="sng" algn="ctr">
                      <a:solidFill>
                        <a:schemeClr val="bg2">
                          <a:lumMod val="75000"/>
                        </a:schemeClr>
                      </a:solidFill>
                      <a:prstDash val="solid"/>
                      <a:round/>
                      <a:headEnd type="none" w="med" len="med"/>
                      <a:tailEnd type="none" w="med" len="med"/>
                    </a:lnB>
                  </a:tcPr>
                </a:tc>
                <a:tc>
                  <a:txBody>
                    <a:bodyPr/>
                    <a:lstStyle/>
                    <a:p>
                      <a:pPr algn="ctr"/>
                      <a:r>
                        <a:rPr lang="en-US" sz="1200" b="1" dirty="0">
                          <a:solidFill>
                            <a:srgbClr val="696158"/>
                          </a:solidFill>
                          <a:latin typeface="+mj-lt"/>
                        </a:rPr>
                        <a:t>Kaunas</a:t>
                      </a:r>
                    </a:p>
                  </a:txBody>
                  <a:tcPr>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89237">
                <a:tc>
                  <a:txBody>
                    <a:bodyPr/>
                    <a:lstStyle/>
                    <a:p>
                      <a:r>
                        <a:rPr lang="lt-LT" sz="1200" dirty="0" err="1">
                          <a:solidFill>
                            <a:schemeClr val="bg1">
                              <a:lumMod val="50000"/>
                            </a:schemeClr>
                          </a:solidFill>
                          <a:latin typeface="+mj-lt"/>
                        </a:rPr>
                        <a:t>Total</a:t>
                      </a:r>
                      <a:r>
                        <a:rPr lang="lt-LT" sz="1200" dirty="0">
                          <a:solidFill>
                            <a:schemeClr val="bg1">
                              <a:lumMod val="50000"/>
                            </a:schemeClr>
                          </a:solidFill>
                          <a:latin typeface="+mj-lt"/>
                        </a:rPr>
                        <a:t> </a:t>
                      </a:r>
                      <a:r>
                        <a:rPr lang="en-US" sz="1200" noProof="0" dirty="0">
                          <a:solidFill>
                            <a:schemeClr val="bg1">
                              <a:lumMod val="50000"/>
                            </a:schemeClr>
                          </a:solidFill>
                          <a:latin typeface="+mj-lt"/>
                        </a:rPr>
                        <a:t>office</a:t>
                      </a:r>
                      <a:r>
                        <a:rPr lang="lt-LT" sz="1200" dirty="0">
                          <a:solidFill>
                            <a:schemeClr val="bg1">
                              <a:lumMod val="50000"/>
                            </a:schemeClr>
                          </a:solidFill>
                          <a:latin typeface="+mj-lt"/>
                        </a:rPr>
                        <a:t> </a:t>
                      </a:r>
                      <a:r>
                        <a:rPr lang="en-US" sz="1200" dirty="0">
                          <a:solidFill>
                            <a:schemeClr val="bg1">
                              <a:lumMod val="50000"/>
                            </a:schemeClr>
                          </a:solidFill>
                          <a:latin typeface="+mj-lt"/>
                        </a:rPr>
                        <a:t>stock</a:t>
                      </a:r>
                      <a:endParaRPr lang="lt-LT" sz="1200" dirty="0">
                        <a:solidFill>
                          <a:schemeClr val="bg1">
                            <a:lumMod val="50000"/>
                          </a:schemeClr>
                        </a:solidFill>
                        <a:latin typeface="+mj-lt"/>
                      </a:endParaRPr>
                    </a:p>
                  </a:txBody>
                  <a:tcPr anchor="ctr">
                    <a:lnT w="12700" cap="flat" cmpd="sng" algn="ctr">
                      <a:solidFill>
                        <a:schemeClr val="bg2">
                          <a:lumMod val="75000"/>
                        </a:schemeClr>
                      </a:solidFill>
                      <a:prstDash val="solid"/>
                      <a:round/>
                      <a:headEnd type="none" w="med" len="med"/>
                      <a:tailEnd type="none" w="med" len="med"/>
                    </a:lnT>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mj-lt"/>
                        </a:rPr>
                        <a:t>849</a:t>
                      </a:r>
                      <a:r>
                        <a:rPr lang="lt-LT" sz="1200" dirty="0">
                          <a:solidFill>
                            <a:schemeClr val="bg1">
                              <a:lumMod val="50000"/>
                            </a:schemeClr>
                          </a:solidFill>
                          <a:latin typeface="+mj-lt"/>
                        </a:rPr>
                        <a:t>,000m</a:t>
                      </a:r>
                      <a:r>
                        <a:rPr lang="en-US" sz="1200" baseline="30000" dirty="0">
                          <a:solidFill>
                            <a:schemeClr val="bg1">
                              <a:lumMod val="50000"/>
                            </a:schemeClr>
                          </a:solidFill>
                          <a:latin typeface="+mj-lt"/>
                        </a:rPr>
                        <a:t>2</a:t>
                      </a:r>
                    </a:p>
                  </a:txBody>
                  <a:tcPr anchor="b">
                    <a:lnT w="12700" cap="flat" cmpd="sng" algn="ctr">
                      <a:solidFill>
                        <a:schemeClr val="bg2">
                          <a:lumMod val="75000"/>
                        </a:schemeClr>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mj-lt"/>
                        </a:rPr>
                        <a:t>740</a:t>
                      </a:r>
                      <a:r>
                        <a:rPr lang="lt-LT" sz="1200" dirty="0">
                          <a:solidFill>
                            <a:schemeClr val="bg1">
                              <a:lumMod val="50000"/>
                            </a:schemeClr>
                          </a:solidFill>
                          <a:latin typeface="+mj-lt"/>
                        </a:rPr>
                        <a:t>,000m</a:t>
                      </a:r>
                      <a:r>
                        <a:rPr lang="en-US" sz="1200" baseline="30000" dirty="0">
                          <a:solidFill>
                            <a:schemeClr val="bg1">
                              <a:lumMod val="50000"/>
                            </a:schemeClr>
                          </a:solidFill>
                          <a:latin typeface="+mj-lt"/>
                        </a:rPr>
                        <a:t>2</a:t>
                      </a:r>
                    </a:p>
                  </a:txBody>
                  <a:tcPr anchor="b">
                    <a:lnT w="12700" cap="flat" cmpd="sng" algn="ctr">
                      <a:solidFill>
                        <a:schemeClr val="bg2">
                          <a:lumMod val="75000"/>
                        </a:schemeClr>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mj-lt"/>
                        </a:rPr>
                        <a:t>756</a:t>
                      </a:r>
                      <a:r>
                        <a:rPr lang="lt-LT" sz="1200" dirty="0">
                          <a:solidFill>
                            <a:schemeClr val="bg1">
                              <a:lumMod val="50000"/>
                            </a:schemeClr>
                          </a:solidFill>
                          <a:latin typeface="+mj-lt"/>
                        </a:rPr>
                        <a:t>,000m</a:t>
                      </a:r>
                      <a:r>
                        <a:rPr lang="en-US" sz="1200" baseline="30000" dirty="0">
                          <a:solidFill>
                            <a:schemeClr val="bg1">
                              <a:lumMod val="50000"/>
                            </a:schemeClr>
                          </a:solidFill>
                          <a:latin typeface="+mj-lt"/>
                        </a:rPr>
                        <a:t>2</a:t>
                      </a:r>
                    </a:p>
                  </a:txBody>
                  <a:tcPr anchor="b">
                    <a:lnT w="12700" cap="flat" cmpd="sng" algn="ctr">
                      <a:solidFill>
                        <a:schemeClr val="bg2">
                          <a:lumMod val="75000"/>
                        </a:schemeClr>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lumMod val="50000"/>
                            </a:schemeClr>
                          </a:solidFill>
                          <a:latin typeface="+mj-lt"/>
                        </a:rPr>
                        <a:t>253,000m</a:t>
                      </a:r>
                      <a:r>
                        <a:rPr lang="en-US" sz="1200" baseline="30000" dirty="0">
                          <a:solidFill>
                            <a:schemeClr val="bg1">
                              <a:lumMod val="50000"/>
                            </a:schemeClr>
                          </a:solidFill>
                          <a:latin typeface="+mj-lt"/>
                        </a:rPr>
                        <a:t>2</a:t>
                      </a:r>
                    </a:p>
                  </a:txBody>
                  <a:tcPr anchor="b">
                    <a:lnT w="12700" cap="flat" cmpd="sng" algn="ctr">
                      <a:solidFill>
                        <a:schemeClr val="bg2">
                          <a:lumMod val="75000"/>
                        </a:schemeClr>
                      </a:solidFill>
                      <a:prstDash val="solid"/>
                      <a:round/>
                      <a:headEnd type="none" w="med" len="med"/>
                      <a:tailEnd type="none" w="med" len="med"/>
                    </a:lnT>
                  </a:tcPr>
                </a:tc>
                <a:extLst>
                  <a:ext uri="{0D108BD9-81ED-4DB2-BD59-A6C34878D82A}">
                    <a16:rowId xmlns:a16="http://schemas.microsoft.com/office/drawing/2014/main" val="10001"/>
                  </a:ext>
                </a:extLst>
              </a:tr>
              <a:tr h="823371">
                <a:tc>
                  <a:txBody>
                    <a:bodyPr/>
                    <a:lstStyle/>
                    <a:p>
                      <a:r>
                        <a:rPr lang="en-US" sz="1200" dirty="0">
                          <a:solidFill>
                            <a:schemeClr val="bg1">
                              <a:lumMod val="50000"/>
                            </a:schemeClr>
                          </a:solidFill>
                          <a:latin typeface="+mj-lt"/>
                        </a:rPr>
                        <a:t>New supply under construction</a:t>
                      </a:r>
                      <a:endParaRPr lang="lt-LT" sz="1200" dirty="0">
                        <a:solidFill>
                          <a:schemeClr val="bg1">
                            <a:lumMod val="50000"/>
                          </a:schemeClr>
                        </a:solidFill>
                        <a:latin typeface="+mj-lt"/>
                      </a:endParaRPr>
                    </a:p>
                  </a:txBody>
                  <a:tcPr anchor="ctr">
                    <a:solidFill>
                      <a:schemeClr val="accent3">
                        <a:lumMod val="40000"/>
                        <a:lumOff val="60000"/>
                      </a:schemeClr>
                    </a:solidFill>
                  </a:tcPr>
                </a:tc>
                <a:tc>
                  <a:txBody>
                    <a:bodyPr/>
                    <a:lstStyle/>
                    <a:p>
                      <a:pPr algn="ctr"/>
                      <a:r>
                        <a:rPr lang="en-US" sz="1200" dirty="0">
                          <a:solidFill>
                            <a:schemeClr val="bg1">
                              <a:lumMod val="50000"/>
                            </a:schemeClr>
                          </a:solidFill>
                          <a:latin typeface="+mj-lt"/>
                        </a:rPr>
                        <a:t>77,650</a:t>
                      </a:r>
                      <a:r>
                        <a:rPr lang="lt-LT" sz="1200" kern="1200" dirty="0">
                          <a:solidFill>
                            <a:schemeClr val="bg1">
                              <a:lumMod val="50000"/>
                            </a:schemeClr>
                          </a:solidFill>
                          <a:latin typeface="+mn-lt"/>
                          <a:ea typeface="+mn-ea"/>
                          <a:cs typeface="+mn-cs"/>
                        </a:rPr>
                        <a:t>m</a:t>
                      </a:r>
                      <a:r>
                        <a:rPr lang="en-US" sz="1200" kern="1200" baseline="30000" dirty="0">
                          <a:solidFill>
                            <a:schemeClr val="bg1">
                              <a:lumMod val="50000"/>
                            </a:schemeClr>
                          </a:solidFill>
                          <a:latin typeface="+mn-lt"/>
                          <a:ea typeface="+mn-ea"/>
                          <a:cs typeface="+mn-cs"/>
                        </a:rPr>
                        <a:t>2</a:t>
                      </a:r>
                      <a:endParaRPr lang="lt-LT" sz="1200" dirty="0">
                        <a:solidFill>
                          <a:schemeClr val="bg1">
                            <a:lumMod val="50000"/>
                          </a:schemeClr>
                        </a:solidFill>
                        <a:latin typeface="+mj-lt"/>
                      </a:endParaRP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mj-lt"/>
                        </a:rPr>
                        <a:t>260,000</a:t>
                      </a:r>
                      <a:r>
                        <a:rPr lang="lt-LT" sz="1200" kern="1200" dirty="0">
                          <a:solidFill>
                            <a:schemeClr val="bg1">
                              <a:lumMod val="50000"/>
                            </a:schemeClr>
                          </a:solidFill>
                          <a:latin typeface="+mn-lt"/>
                          <a:ea typeface="+mn-ea"/>
                          <a:cs typeface="+mn-cs"/>
                        </a:rPr>
                        <a:t>m</a:t>
                      </a:r>
                      <a:r>
                        <a:rPr lang="en-US" sz="1200" kern="1200" baseline="30000" dirty="0">
                          <a:solidFill>
                            <a:schemeClr val="bg1">
                              <a:lumMod val="50000"/>
                            </a:schemeClr>
                          </a:solidFill>
                          <a:latin typeface="+mn-lt"/>
                          <a:ea typeface="+mn-ea"/>
                          <a:cs typeface="+mn-cs"/>
                        </a:rPr>
                        <a:t>2</a:t>
                      </a:r>
                    </a:p>
                  </a:txBody>
                  <a:tcPr anchor="b"/>
                </a:tc>
                <a:tc>
                  <a:txBody>
                    <a:bodyPr/>
                    <a:lstStyle/>
                    <a:p>
                      <a:pPr algn="ctr"/>
                      <a:r>
                        <a:rPr lang="en-US" sz="1200" dirty="0">
                          <a:solidFill>
                            <a:schemeClr val="bg1">
                              <a:lumMod val="50000"/>
                            </a:schemeClr>
                          </a:solidFill>
                          <a:latin typeface="+mj-lt"/>
                        </a:rPr>
                        <a:t>142,000</a:t>
                      </a:r>
                      <a:r>
                        <a:rPr lang="lt-LT" sz="1200" kern="1200" dirty="0">
                          <a:solidFill>
                            <a:schemeClr val="bg1">
                              <a:lumMod val="50000"/>
                            </a:schemeClr>
                          </a:solidFill>
                          <a:latin typeface="+mn-lt"/>
                          <a:ea typeface="+mn-ea"/>
                          <a:cs typeface="+mn-cs"/>
                        </a:rPr>
                        <a:t>m</a:t>
                      </a:r>
                      <a:r>
                        <a:rPr lang="en-US" sz="1200" kern="1200" baseline="30000" dirty="0">
                          <a:solidFill>
                            <a:schemeClr val="bg1">
                              <a:lumMod val="50000"/>
                            </a:schemeClr>
                          </a:solidFill>
                          <a:latin typeface="+mn-lt"/>
                          <a:ea typeface="+mn-ea"/>
                          <a:cs typeface="+mn-cs"/>
                        </a:rPr>
                        <a:t>2</a:t>
                      </a:r>
                      <a:endParaRPr lang="lt-LT" sz="1200" dirty="0">
                        <a:solidFill>
                          <a:schemeClr val="bg1">
                            <a:lumMod val="50000"/>
                          </a:schemeClr>
                        </a:solidFill>
                        <a:latin typeface="+mj-lt"/>
                      </a:endParaRPr>
                    </a:p>
                  </a:txBody>
                  <a:tcPr anchor="b"/>
                </a:tc>
                <a:tc>
                  <a:txBody>
                    <a:bodyPr/>
                    <a:lstStyle/>
                    <a:p>
                      <a:pPr algn="ctr"/>
                      <a:r>
                        <a:rPr lang="en-US" sz="1200" dirty="0">
                          <a:solidFill>
                            <a:schemeClr val="bg1">
                              <a:lumMod val="50000"/>
                            </a:schemeClr>
                          </a:solidFill>
                          <a:latin typeface="+mj-lt"/>
                        </a:rPr>
                        <a:t>127,000</a:t>
                      </a:r>
                      <a:r>
                        <a:rPr lang="lt-LT" sz="1200" kern="1200" dirty="0">
                          <a:solidFill>
                            <a:schemeClr val="bg1">
                              <a:lumMod val="50000"/>
                            </a:schemeClr>
                          </a:solidFill>
                          <a:latin typeface="+mn-lt"/>
                          <a:ea typeface="+mn-ea"/>
                          <a:cs typeface="+mn-cs"/>
                        </a:rPr>
                        <a:t>m</a:t>
                      </a:r>
                      <a:r>
                        <a:rPr lang="en-US" sz="1200" kern="1200" baseline="30000" dirty="0">
                          <a:solidFill>
                            <a:schemeClr val="bg1">
                              <a:lumMod val="50000"/>
                            </a:schemeClr>
                          </a:solidFill>
                          <a:latin typeface="+mn-lt"/>
                          <a:ea typeface="+mn-ea"/>
                          <a:cs typeface="+mn-cs"/>
                        </a:rPr>
                        <a:t>2</a:t>
                      </a:r>
                      <a:endParaRPr lang="lt-LT" sz="1200" dirty="0">
                        <a:solidFill>
                          <a:schemeClr val="bg1">
                            <a:lumMod val="50000"/>
                          </a:schemeClr>
                        </a:solidFill>
                        <a:latin typeface="+mj-lt"/>
                      </a:endParaRPr>
                    </a:p>
                  </a:txBody>
                  <a:tcPr anchor="b"/>
                </a:tc>
                <a:extLst>
                  <a:ext uri="{0D108BD9-81ED-4DB2-BD59-A6C34878D82A}">
                    <a16:rowId xmlns:a16="http://schemas.microsoft.com/office/drawing/2014/main" val="2853944594"/>
                  </a:ext>
                </a:extLst>
              </a:tr>
              <a:tr h="823371">
                <a:tc>
                  <a:txBody>
                    <a:bodyPr/>
                    <a:lstStyle/>
                    <a:p>
                      <a:r>
                        <a:rPr lang="lt-LT" sz="1200" dirty="0">
                          <a:solidFill>
                            <a:schemeClr val="bg1">
                              <a:lumMod val="50000"/>
                            </a:schemeClr>
                          </a:solidFill>
                          <a:latin typeface="+mj-lt"/>
                        </a:rPr>
                        <a:t>Office </a:t>
                      </a:r>
                      <a:r>
                        <a:rPr lang="en-US" sz="1200" dirty="0">
                          <a:solidFill>
                            <a:schemeClr val="bg1">
                              <a:lumMod val="50000"/>
                            </a:schemeClr>
                          </a:solidFill>
                          <a:latin typeface="+mj-lt"/>
                        </a:rPr>
                        <a:t>area</a:t>
                      </a:r>
                      <a:r>
                        <a:rPr lang="lt-LT" sz="1200" dirty="0">
                          <a:solidFill>
                            <a:schemeClr val="bg1">
                              <a:lumMod val="50000"/>
                            </a:schemeClr>
                          </a:solidFill>
                          <a:latin typeface="+mj-lt"/>
                        </a:rPr>
                        <a:t> per capita</a:t>
                      </a:r>
                    </a:p>
                  </a:txBody>
                  <a:tcPr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mj-lt"/>
                        </a:rPr>
                        <a:t>1.94</a:t>
                      </a:r>
                      <a:r>
                        <a:rPr lang="lt-LT" sz="1200" dirty="0">
                          <a:solidFill>
                            <a:schemeClr val="bg1">
                              <a:lumMod val="50000"/>
                            </a:schemeClr>
                          </a:solidFill>
                          <a:latin typeface="+mj-lt"/>
                        </a:rPr>
                        <a:t>m</a:t>
                      </a:r>
                      <a:r>
                        <a:rPr lang="en-US" sz="1200" baseline="30000" dirty="0">
                          <a:solidFill>
                            <a:schemeClr val="bg1">
                              <a:lumMod val="50000"/>
                            </a:schemeClr>
                          </a:solidFill>
                          <a:latin typeface="+mj-lt"/>
                        </a:rPr>
                        <a:t>2</a:t>
                      </a: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mj-lt"/>
                        </a:rPr>
                        <a:t>1.28</a:t>
                      </a:r>
                      <a:r>
                        <a:rPr lang="lt-LT" sz="1200" dirty="0">
                          <a:solidFill>
                            <a:schemeClr val="bg1">
                              <a:lumMod val="50000"/>
                            </a:schemeClr>
                          </a:solidFill>
                          <a:latin typeface="+mj-lt"/>
                        </a:rPr>
                        <a:t>m</a:t>
                      </a:r>
                      <a:r>
                        <a:rPr lang="en-US" sz="1200" baseline="30000" dirty="0">
                          <a:solidFill>
                            <a:schemeClr val="bg1">
                              <a:lumMod val="50000"/>
                            </a:schemeClr>
                          </a:solidFill>
                          <a:latin typeface="+mj-lt"/>
                        </a:rPr>
                        <a:t>2</a:t>
                      </a: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mj-lt"/>
                        </a:rPr>
                        <a:t>1.20</a:t>
                      </a:r>
                      <a:r>
                        <a:rPr lang="lt-LT" sz="1200" dirty="0">
                          <a:solidFill>
                            <a:schemeClr val="bg1">
                              <a:lumMod val="50000"/>
                            </a:schemeClr>
                          </a:solidFill>
                          <a:latin typeface="+mj-lt"/>
                        </a:rPr>
                        <a:t>m</a:t>
                      </a:r>
                      <a:r>
                        <a:rPr lang="en-US" sz="1200" baseline="30000" dirty="0">
                          <a:solidFill>
                            <a:schemeClr val="bg1">
                              <a:lumMod val="50000"/>
                            </a:schemeClr>
                          </a:solidFill>
                          <a:latin typeface="+mj-lt"/>
                        </a:rPr>
                        <a:t>2</a:t>
                      </a: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lumMod val="50000"/>
                            </a:schemeClr>
                          </a:solidFill>
                          <a:latin typeface="+mj-lt"/>
                        </a:rPr>
                        <a:t>0.58</a:t>
                      </a:r>
                      <a:r>
                        <a:rPr lang="lt-LT" sz="1200" kern="1200" dirty="0">
                          <a:solidFill>
                            <a:schemeClr val="bg1">
                              <a:lumMod val="50000"/>
                            </a:schemeClr>
                          </a:solidFill>
                          <a:latin typeface="+mj-lt"/>
                        </a:rPr>
                        <a:t>m</a:t>
                      </a:r>
                      <a:r>
                        <a:rPr lang="en-US" sz="1200" baseline="30000" dirty="0">
                          <a:solidFill>
                            <a:schemeClr val="bg1">
                              <a:lumMod val="50000"/>
                            </a:schemeClr>
                          </a:solidFill>
                          <a:latin typeface="+mj-lt"/>
                        </a:rPr>
                        <a:t>2</a:t>
                      </a:r>
                    </a:p>
                  </a:txBody>
                  <a:tcPr anchor="b"/>
                </a:tc>
                <a:extLst>
                  <a:ext uri="{0D108BD9-81ED-4DB2-BD59-A6C34878D82A}">
                    <a16:rowId xmlns:a16="http://schemas.microsoft.com/office/drawing/2014/main" val="10002"/>
                  </a:ext>
                </a:extLst>
              </a:tr>
              <a:tr h="567841">
                <a:tc>
                  <a:txBody>
                    <a:bodyPr/>
                    <a:lstStyle/>
                    <a:p>
                      <a:r>
                        <a:rPr lang="lt-LT" sz="1200" dirty="0">
                          <a:solidFill>
                            <a:schemeClr val="bg1">
                              <a:lumMod val="50000"/>
                            </a:schemeClr>
                          </a:solidFill>
                          <a:latin typeface="+mj-lt"/>
                        </a:rPr>
                        <a:t>Vacancy</a:t>
                      </a:r>
                    </a:p>
                  </a:txBody>
                  <a:tcPr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mj-lt"/>
                        </a:rPr>
                        <a:t>5.0</a:t>
                      </a:r>
                      <a:r>
                        <a:rPr lang="lt-LT" sz="1200" dirty="0">
                          <a:solidFill>
                            <a:schemeClr val="bg1">
                              <a:lumMod val="50000"/>
                            </a:schemeClr>
                          </a:solidFill>
                          <a:latin typeface="+mj-lt"/>
                        </a:rPr>
                        <a:t>%</a:t>
                      </a:r>
                      <a:endParaRPr lang="lt-LT" sz="1200" baseline="30000" dirty="0">
                        <a:solidFill>
                          <a:schemeClr val="bg1">
                            <a:lumMod val="50000"/>
                          </a:schemeClr>
                        </a:solidFill>
                        <a:latin typeface="+mj-lt"/>
                      </a:endParaRP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mj-lt"/>
                        </a:rPr>
                        <a:t>3.3</a:t>
                      </a:r>
                      <a:r>
                        <a:rPr lang="lt-LT" sz="1200" dirty="0">
                          <a:solidFill>
                            <a:schemeClr val="bg1">
                              <a:lumMod val="50000"/>
                            </a:schemeClr>
                          </a:solidFill>
                          <a:latin typeface="+mj-lt"/>
                        </a:rPr>
                        <a:t>%</a:t>
                      </a:r>
                      <a:r>
                        <a:rPr lang="en-US" sz="1200" dirty="0">
                          <a:solidFill>
                            <a:schemeClr val="bg1">
                              <a:lumMod val="50000"/>
                            </a:schemeClr>
                          </a:solidFill>
                          <a:latin typeface="+mj-lt"/>
                        </a:rPr>
                        <a:t> </a:t>
                      </a:r>
                      <a:endParaRPr lang="lt-LT" sz="1200" baseline="30000" dirty="0">
                        <a:solidFill>
                          <a:schemeClr val="bg1">
                            <a:lumMod val="50000"/>
                          </a:schemeClr>
                        </a:solidFill>
                        <a:latin typeface="+mj-lt"/>
                      </a:endParaRP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mj-lt"/>
                        </a:rPr>
                        <a:t>14.0</a:t>
                      </a:r>
                      <a:r>
                        <a:rPr lang="lt-LT" sz="1200" dirty="0">
                          <a:solidFill>
                            <a:schemeClr val="bg1">
                              <a:lumMod val="50000"/>
                            </a:schemeClr>
                          </a:solidFill>
                          <a:latin typeface="+mj-lt"/>
                        </a:rPr>
                        <a:t>%</a:t>
                      </a:r>
                      <a:endParaRPr lang="lt-LT" sz="1200" baseline="30000" dirty="0">
                        <a:solidFill>
                          <a:schemeClr val="bg1">
                            <a:lumMod val="50000"/>
                          </a:schemeClr>
                        </a:solidFill>
                        <a:latin typeface="+mj-lt"/>
                      </a:endParaRP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lumMod val="50000"/>
                            </a:schemeClr>
                          </a:solidFill>
                          <a:latin typeface="+mj-lt"/>
                        </a:rPr>
                        <a:t>17.0%</a:t>
                      </a:r>
                    </a:p>
                  </a:txBody>
                  <a:tcPr anchor="b"/>
                </a:tc>
                <a:extLst>
                  <a:ext uri="{0D108BD9-81ED-4DB2-BD59-A6C34878D82A}">
                    <a16:rowId xmlns:a16="http://schemas.microsoft.com/office/drawing/2014/main" val="10003"/>
                  </a:ext>
                </a:extLst>
              </a:tr>
              <a:tr h="794979">
                <a:tc>
                  <a:txBody>
                    <a:bodyPr/>
                    <a:lstStyle/>
                    <a:p>
                      <a:r>
                        <a:rPr lang="lt-LT" sz="1200" dirty="0">
                          <a:solidFill>
                            <a:schemeClr val="bg1">
                              <a:lumMod val="50000"/>
                            </a:schemeClr>
                          </a:solidFill>
                          <a:latin typeface="+mj-lt"/>
                        </a:rPr>
                        <a:t>Average rental price of Class A </a:t>
                      </a:r>
                      <a:r>
                        <a:rPr lang="en-US" sz="1200" dirty="0">
                          <a:solidFill>
                            <a:schemeClr val="bg1">
                              <a:lumMod val="50000"/>
                            </a:schemeClr>
                          </a:solidFill>
                          <a:latin typeface="+mj-lt"/>
                        </a:rPr>
                        <a:t>o</a:t>
                      </a:r>
                      <a:r>
                        <a:rPr lang="lt-LT" sz="1200" dirty="0" err="1">
                          <a:solidFill>
                            <a:schemeClr val="bg1">
                              <a:lumMod val="50000"/>
                            </a:schemeClr>
                          </a:solidFill>
                          <a:latin typeface="+mj-lt"/>
                        </a:rPr>
                        <a:t>ffice</a:t>
                      </a:r>
                      <a:endParaRPr lang="lt-LT" sz="1200" dirty="0">
                        <a:solidFill>
                          <a:schemeClr val="bg1">
                            <a:lumMod val="50000"/>
                          </a:schemeClr>
                        </a:solidFill>
                        <a:latin typeface="+mj-lt"/>
                      </a:endParaRPr>
                    </a:p>
                  </a:txBody>
                  <a:tcPr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lumMod val="50000"/>
                            </a:schemeClr>
                          </a:solidFill>
                          <a:latin typeface="+mj-lt"/>
                        </a:rPr>
                        <a:t>16.0 -18.0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lumMod val="50000"/>
                            </a:schemeClr>
                          </a:solidFill>
                          <a:latin typeface="+mj-lt"/>
                        </a:rPr>
                        <a:t>EUR/</a:t>
                      </a:r>
                      <a:r>
                        <a:rPr lang="lt-LT" sz="1200" dirty="0">
                          <a:solidFill>
                            <a:schemeClr val="bg1">
                              <a:lumMod val="50000"/>
                            </a:schemeClr>
                          </a:solidFill>
                          <a:latin typeface="+mj-lt"/>
                        </a:rPr>
                        <a:t>m</a:t>
                      </a:r>
                      <a:r>
                        <a:rPr lang="en-US" sz="1200" baseline="30000" dirty="0">
                          <a:solidFill>
                            <a:schemeClr val="bg1">
                              <a:lumMod val="50000"/>
                            </a:schemeClr>
                          </a:solidFill>
                          <a:latin typeface="+mj-lt"/>
                        </a:rPr>
                        <a:t>2</a:t>
                      </a: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lumMod val="50000"/>
                            </a:schemeClr>
                          </a:solidFill>
                          <a:latin typeface="+mj-lt"/>
                        </a:rPr>
                        <a:t>14.0 – 17.0 EUR/</a:t>
                      </a:r>
                      <a:r>
                        <a:rPr lang="lt-LT" sz="1200" dirty="0">
                          <a:solidFill>
                            <a:schemeClr val="bg1">
                              <a:lumMod val="50000"/>
                            </a:schemeClr>
                          </a:solidFill>
                          <a:latin typeface="+mj-lt"/>
                        </a:rPr>
                        <a:t>m</a:t>
                      </a:r>
                      <a:r>
                        <a:rPr lang="en-US" sz="1200" baseline="30000" dirty="0">
                          <a:solidFill>
                            <a:schemeClr val="bg1">
                              <a:lumMod val="50000"/>
                            </a:schemeClr>
                          </a:solidFill>
                          <a:latin typeface="+mj-lt"/>
                        </a:rPr>
                        <a:t>2</a:t>
                      </a: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lumMod val="50000"/>
                            </a:schemeClr>
                          </a:solidFill>
                          <a:latin typeface="+mj-lt"/>
                        </a:rPr>
                        <a:t>13.0 – 17.0 EUR/</a:t>
                      </a:r>
                      <a:r>
                        <a:rPr lang="lt-LT" sz="1200" dirty="0">
                          <a:solidFill>
                            <a:schemeClr val="bg1">
                              <a:lumMod val="50000"/>
                            </a:schemeClr>
                          </a:solidFill>
                          <a:latin typeface="+mj-lt"/>
                        </a:rPr>
                        <a:t>m</a:t>
                      </a:r>
                      <a:r>
                        <a:rPr lang="en-US" sz="1200" baseline="30000" dirty="0">
                          <a:solidFill>
                            <a:schemeClr val="bg1">
                              <a:lumMod val="50000"/>
                            </a:schemeClr>
                          </a:solidFill>
                          <a:latin typeface="+mj-lt"/>
                        </a:rPr>
                        <a:t>2</a:t>
                      </a:r>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lumMod val="50000"/>
                            </a:schemeClr>
                          </a:solidFill>
                          <a:latin typeface="+mj-lt"/>
                        </a:rPr>
                        <a:t>12.0 – 13.5 EUR/m</a:t>
                      </a:r>
                      <a:r>
                        <a:rPr lang="en-US" sz="1200" baseline="30000" dirty="0">
                          <a:solidFill>
                            <a:schemeClr val="bg1">
                              <a:lumMod val="50000"/>
                            </a:schemeClr>
                          </a:solidFill>
                          <a:latin typeface="+mj-lt"/>
                        </a:rPr>
                        <a:t>2</a:t>
                      </a:r>
                    </a:p>
                  </a:txBody>
                  <a:tcPr anchor="b"/>
                </a:tc>
                <a:extLst>
                  <a:ext uri="{0D108BD9-81ED-4DB2-BD59-A6C34878D82A}">
                    <a16:rowId xmlns:a16="http://schemas.microsoft.com/office/drawing/2014/main" val="10004"/>
                  </a:ext>
                </a:extLst>
              </a:tr>
            </a:tbl>
          </a:graphicData>
        </a:graphic>
      </p:graphicFrame>
      <p:grpSp>
        <p:nvGrpSpPr>
          <p:cNvPr id="5" name="Group 4">
            <a:extLst>
              <a:ext uri="{FF2B5EF4-FFF2-40B4-BE49-F238E27FC236}">
                <a16:creationId xmlns:a16="http://schemas.microsoft.com/office/drawing/2014/main" id="{1D64A961-67B2-4374-AA76-7E9A8FFF9254}"/>
              </a:ext>
            </a:extLst>
          </p:cNvPr>
          <p:cNvGrpSpPr/>
          <p:nvPr/>
        </p:nvGrpSpPr>
        <p:grpSpPr>
          <a:xfrm>
            <a:off x="2537001" y="2588824"/>
            <a:ext cx="4444810" cy="3192342"/>
            <a:chOff x="2479249" y="2677213"/>
            <a:chExt cx="4444810" cy="3192342"/>
          </a:xfrm>
        </p:grpSpPr>
        <p:sp>
          <p:nvSpPr>
            <p:cNvPr id="2" name="Arrow: Up 1">
              <a:extLst>
                <a:ext uri="{FF2B5EF4-FFF2-40B4-BE49-F238E27FC236}">
                  <a16:creationId xmlns:a16="http://schemas.microsoft.com/office/drawing/2014/main" id="{0F22142D-A7E7-424A-A8EA-C9441024363E}"/>
                </a:ext>
              </a:extLst>
            </p:cNvPr>
            <p:cNvSpPr/>
            <p:nvPr/>
          </p:nvSpPr>
          <p:spPr>
            <a:xfrm rot="2169470">
              <a:off x="4033171" y="4993313"/>
              <a:ext cx="141402" cy="226244"/>
            </a:xfrm>
            <a:prstGeom prst="up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Up 9">
              <a:extLst>
                <a:ext uri="{FF2B5EF4-FFF2-40B4-BE49-F238E27FC236}">
                  <a16:creationId xmlns:a16="http://schemas.microsoft.com/office/drawing/2014/main" id="{3BB61015-C649-4B01-8C4F-3241A3286965}"/>
                </a:ext>
              </a:extLst>
            </p:cNvPr>
            <p:cNvSpPr/>
            <p:nvPr/>
          </p:nvSpPr>
          <p:spPr>
            <a:xfrm rot="2025253">
              <a:off x="6571961" y="5017986"/>
              <a:ext cx="157438" cy="226244"/>
            </a:xfrm>
            <a:prstGeom prst="up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Up 11">
              <a:extLst>
                <a:ext uri="{FF2B5EF4-FFF2-40B4-BE49-F238E27FC236}">
                  <a16:creationId xmlns:a16="http://schemas.microsoft.com/office/drawing/2014/main" id="{78F40526-5C86-43D6-8521-FD54B7277324}"/>
                </a:ext>
              </a:extLst>
            </p:cNvPr>
            <p:cNvSpPr/>
            <p:nvPr/>
          </p:nvSpPr>
          <p:spPr>
            <a:xfrm rot="2360333">
              <a:off x="5352140" y="4993315"/>
              <a:ext cx="141402" cy="226244"/>
            </a:xfrm>
            <a:prstGeom prst="up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Equals 2">
              <a:extLst>
                <a:ext uri="{FF2B5EF4-FFF2-40B4-BE49-F238E27FC236}">
                  <a16:creationId xmlns:a16="http://schemas.microsoft.com/office/drawing/2014/main" id="{79879E4D-69BE-4E15-9B0F-8762E00F952F}"/>
                </a:ext>
              </a:extLst>
            </p:cNvPr>
            <p:cNvSpPr/>
            <p:nvPr/>
          </p:nvSpPr>
          <p:spPr>
            <a:xfrm>
              <a:off x="2597084" y="4993316"/>
              <a:ext cx="311083" cy="226243"/>
            </a:xfrm>
            <a:prstGeom prst="mathEqual">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Rectangle 3">
              <a:extLst>
                <a:ext uri="{FF2B5EF4-FFF2-40B4-BE49-F238E27FC236}">
                  <a16:creationId xmlns:a16="http://schemas.microsoft.com/office/drawing/2014/main" id="{16DC92E8-E2EC-4175-B6FE-543B00A60E23}"/>
                </a:ext>
              </a:extLst>
            </p:cNvPr>
            <p:cNvSpPr/>
            <p:nvPr/>
          </p:nvSpPr>
          <p:spPr>
            <a:xfrm>
              <a:off x="2479249" y="2677213"/>
              <a:ext cx="546755" cy="33605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E9C8DD-9437-45C9-ADC2-C15A08D7EDBA}"/>
                </a:ext>
              </a:extLst>
            </p:cNvPr>
            <p:cNvSpPr/>
            <p:nvPr/>
          </p:nvSpPr>
          <p:spPr>
            <a:xfrm>
              <a:off x="5149463" y="2705493"/>
              <a:ext cx="546755" cy="307778"/>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FADCF9F-99B0-4981-AB7E-A85FE328E62A}"/>
                </a:ext>
              </a:extLst>
            </p:cNvPr>
            <p:cNvSpPr/>
            <p:nvPr/>
          </p:nvSpPr>
          <p:spPr>
            <a:xfrm>
              <a:off x="3830496" y="2787027"/>
              <a:ext cx="546755" cy="226244"/>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1739D32-20F9-4BD5-9C10-08F0F708EE50}"/>
                </a:ext>
              </a:extLst>
            </p:cNvPr>
            <p:cNvSpPr/>
            <p:nvPr/>
          </p:nvSpPr>
          <p:spPr>
            <a:xfrm>
              <a:off x="6377304" y="2856321"/>
              <a:ext cx="546755" cy="156949"/>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E8FCA4F-1364-4495-83C5-373428A7F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0224" y="4311505"/>
              <a:ext cx="525780" cy="342900"/>
            </a:xfrm>
            <a:prstGeom prst="rect">
              <a:avLst/>
            </a:prstGeom>
          </p:spPr>
        </p:pic>
        <p:pic>
          <p:nvPicPr>
            <p:cNvPr id="17" name="Picture 16">
              <a:extLst>
                <a:ext uri="{FF2B5EF4-FFF2-40B4-BE49-F238E27FC236}">
                  <a16:creationId xmlns:a16="http://schemas.microsoft.com/office/drawing/2014/main" id="{E4E1FAB0-2DE1-4DD5-8392-B19C7BBE3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983" y="4311505"/>
              <a:ext cx="525780" cy="342900"/>
            </a:xfrm>
            <a:prstGeom prst="rect">
              <a:avLst/>
            </a:prstGeom>
          </p:spPr>
        </p:pic>
        <p:pic>
          <p:nvPicPr>
            <p:cNvPr id="18" name="Picture 17">
              <a:extLst>
                <a:ext uri="{FF2B5EF4-FFF2-40B4-BE49-F238E27FC236}">
                  <a16:creationId xmlns:a16="http://schemas.microsoft.com/office/drawing/2014/main" id="{8F838679-2B40-4E80-A960-48B620309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463" y="4311505"/>
              <a:ext cx="525780" cy="342900"/>
            </a:xfrm>
            <a:prstGeom prst="rect">
              <a:avLst/>
            </a:prstGeom>
          </p:spPr>
        </p:pic>
        <p:pic>
          <p:nvPicPr>
            <p:cNvPr id="19" name="Picture 18">
              <a:extLst>
                <a:ext uri="{FF2B5EF4-FFF2-40B4-BE49-F238E27FC236}">
                  <a16:creationId xmlns:a16="http://schemas.microsoft.com/office/drawing/2014/main" id="{447625A0-2C8A-4144-B3AD-E848F8863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791" y="4311505"/>
              <a:ext cx="525780" cy="342900"/>
            </a:xfrm>
            <a:prstGeom prst="rect">
              <a:avLst/>
            </a:prstGeom>
          </p:spPr>
        </p:pic>
        <p:pic>
          <p:nvPicPr>
            <p:cNvPr id="20" name="Graphic 19" descr="Euro">
              <a:extLst>
                <a:ext uri="{FF2B5EF4-FFF2-40B4-BE49-F238E27FC236}">
                  <a16:creationId xmlns:a16="http://schemas.microsoft.com/office/drawing/2014/main" id="{1D1D2228-D7AA-4D87-9337-B661DDF9C2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89685" y="5558471"/>
              <a:ext cx="311084" cy="311084"/>
            </a:xfrm>
            <a:prstGeom prst="rect">
              <a:avLst/>
            </a:prstGeom>
            <a:effectLst>
              <a:outerShdw blurRad="50800" dist="38100" dir="2700000" algn="tl" rotWithShape="0">
                <a:prstClr val="black">
                  <a:alpha val="40000"/>
                </a:prstClr>
              </a:outerShdw>
            </a:effectLst>
          </p:spPr>
        </p:pic>
        <p:pic>
          <p:nvPicPr>
            <p:cNvPr id="21" name="Graphic 20" descr="Euro">
              <a:extLst>
                <a:ext uri="{FF2B5EF4-FFF2-40B4-BE49-F238E27FC236}">
                  <a16:creationId xmlns:a16="http://schemas.microsoft.com/office/drawing/2014/main" id="{FA0D38A2-AE16-4F9E-A162-D8044A9DAB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948330" y="5558465"/>
              <a:ext cx="311084" cy="311084"/>
            </a:xfrm>
            <a:prstGeom prst="rect">
              <a:avLst/>
            </a:prstGeom>
            <a:effectLst>
              <a:outerShdw blurRad="50800" dist="38100" dir="2700000" algn="tl" rotWithShape="0">
                <a:prstClr val="black">
                  <a:alpha val="40000"/>
                </a:prstClr>
              </a:outerShdw>
            </a:effectLst>
          </p:spPr>
        </p:pic>
        <p:pic>
          <p:nvPicPr>
            <p:cNvPr id="22" name="Graphic 21" descr="Euro">
              <a:extLst>
                <a:ext uri="{FF2B5EF4-FFF2-40B4-BE49-F238E27FC236}">
                  <a16:creationId xmlns:a16="http://schemas.microsoft.com/office/drawing/2014/main" id="{A6524314-8796-4F75-B723-C6EC22B592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54028" y="5558469"/>
              <a:ext cx="311084" cy="311084"/>
            </a:xfrm>
            <a:prstGeom prst="rect">
              <a:avLst/>
            </a:prstGeom>
            <a:effectLst>
              <a:outerShdw blurRad="50800" dist="38100" dir="2700000" algn="tl" rotWithShape="0">
                <a:prstClr val="black">
                  <a:alpha val="40000"/>
                </a:prstClr>
              </a:outerShdw>
            </a:effectLst>
          </p:spPr>
        </p:pic>
        <p:pic>
          <p:nvPicPr>
            <p:cNvPr id="23" name="Graphic 22" descr="Euro">
              <a:extLst>
                <a:ext uri="{FF2B5EF4-FFF2-40B4-BE49-F238E27FC236}">
                  <a16:creationId xmlns:a16="http://schemas.microsoft.com/office/drawing/2014/main" id="{3BC48E92-A471-43FD-9745-CA15395A0A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93494" y="5558469"/>
              <a:ext cx="311084" cy="311084"/>
            </a:xfrm>
            <a:prstGeom prst="rect">
              <a:avLst/>
            </a:prstGeom>
            <a:effectLst>
              <a:outerShdw blurRad="50800" dist="38100" dir="2700000" algn="tl" rotWithShape="0">
                <a:prstClr val="black">
                  <a:alpha val="40000"/>
                </a:prstClr>
              </a:outerShdw>
            </a:effectLst>
          </p:spPr>
        </p:pic>
        <p:pic>
          <p:nvPicPr>
            <p:cNvPr id="25" name="Graphic 24" descr="Upward trend">
              <a:extLst>
                <a:ext uri="{FF2B5EF4-FFF2-40B4-BE49-F238E27FC236}">
                  <a16:creationId xmlns:a16="http://schemas.microsoft.com/office/drawing/2014/main" id="{C85A0F7D-8AE0-422B-85D3-3181C108018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97084" y="3478027"/>
              <a:ext cx="346670" cy="346670"/>
            </a:xfrm>
            <a:prstGeom prst="rect">
              <a:avLst/>
            </a:prstGeom>
          </p:spPr>
        </p:pic>
        <p:pic>
          <p:nvPicPr>
            <p:cNvPr id="26" name="Graphic 25" descr="Upward trend">
              <a:extLst>
                <a:ext uri="{FF2B5EF4-FFF2-40B4-BE49-F238E27FC236}">
                  <a16:creationId xmlns:a16="http://schemas.microsoft.com/office/drawing/2014/main" id="{EACCA917-E5FF-4CE0-9397-A911727B3DB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54356" y="3478027"/>
              <a:ext cx="346670" cy="346670"/>
            </a:xfrm>
            <a:prstGeom prst="rect">
              <a:avLst/>
            </a:prstGeom>
          </p:spPr>
        </p:pic>
        <p:pic>
          <p:nvPicPr>
            <p:cNvPr id="27" name="Graphic 26" descr="Upward trend">
              <a:extLst>
                <a:ext uri="{FF2B5EF4-FFF2-40B4-BE49-F238E27FC236}">
                  <a16:creationId xmlns:a16="http://schemas.microsoft.com/office/drawing/2014/main" id="{3C0345B4-A1BB-40C5-AC9A-FBA39F624E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55112" y="3478027"/>
              <a:ext cx="346670" cy="346670"/>
            </a:xfrm>
            <a:prstGeom prst="rect">
              <a:avLst/>
            </a:prstGeom>
          </p:spPr>
        </p:pic>
        <p:pic>
          <p:nvPicPr>
            <p:cNvPr id="28" name="Graphic 27" descr="Upward trend">
              <a:extLst>
                <a:ext uri="{FF2B5EF4-FFF2-40B4-BE49-F238E27FC236}">
                  <a16:creationId xmlns:a16="http://schemas.microsoft.com/office/drawing/2014/main" id="{3C0E3007-347B-4F30-BCEB-634C077121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19689" y="3479705"/>
              <a:ext cx="346670" cy="346670"/>
            </a:xfrm>
            <a:prstGeom prst="rect">
              <a:avLst/>
            </a:prstGeom>
          </p:spPr>
        </p:pic>
      </p:grpSp>
      <p:sp>
        <p:nvSpPr>
          <p:cNvPr id="29" name="Rectangle 28">
            <a:extLst>
              <a:ext uri="{FF2B5EF4-FFF2-40B4-BE49-F238E27FC236}">
                <a16:creationId xmlns:a16="http://schemas.microsoft.com/office/drawing/2014/main" id="{4309E8F8-B683-4AB6-8BF3-30F8A90F8177}"/>
              </a:ext>
            </a:extLst>
          </p:cNvPr>
          <p:cNvSpPr/>
          <p:nvPr/>
        </p:nvSpPr>
        <p:spPr>
          <a:xfrm>
            <a:off x="7860515" y="2553428"/>
            <a:ext cx="3761784" cy="3339376"/>
          </a:xfrm>
          <a:prstGeom prst="rect">
            <a:avLst/>
          </a:prstGeom>
        </p:spPr>
        <p:txBody>
          <a:bodyPr wrap="square">
            <a:spAutoFit/>
          </a:bodyPr>
          <a:lstStyle/>
          <a:p>
            <a:pPr marL="285750" indent="-285750" algn="just">
              <a:spcAft>
                <a:spcPts val="600"/>
              </a:spcAft>
              <a:buFont typeface="Wingdings" panose="05000000000000000000" pitchFamily="2" charset="2"/>
              <a:buChar char="§"/>
            </a:pPr>
            <a:r>
              <a:rPr lang="en-US" sz="1400" dirty="0"/>
              <a:t>Tallinn maintains leader position in terms of both total office stock and office area per capita among all major Baltic cities;</a:t>
            </a:r>
          </a:p>
          <a:p>
            <a:pPr marL="285750" indent="-285750" algn="just">
              <a:spcAft>
                <a:spcPts val="600"/>
              </a:spcAft>
              <a:buFont typeface="Wingdings" panose="05000000000000000000" pitchFamily="2" charset="2"/>
              <a:buChar char="§"/>
            </a:pPr>
            <a:r>
              <a:rPr lang="en-US" sz="1400" dirty="0"/>
              <a:t>Even after halt due to Covid-19 pandemic and quarantine, new development in office market has not stopped and still anticipating to increase total stock by double digits in near future;</a:t>
            </a:r>
          </a:p>
          <a:p>
            <a:pPr marL="285750" indent="-285750" algn="just">
              <a:spcAft>
                <a:spcPts val="600"/>
              </a:spcAft>
              <a:buFont typeface="Wingdings" panose="05000000000000000000" pitchFamily="2" charset="2"/>
              <a:buChar char="§"/>
            </a:pPr>
            <a:r>
              <a:rPr lang="en-US" sz="1400" dirty="0"/>
              <a:t>Kaunas falls behind with lowest office area per capita, but simultaneously  faces the highest vacancy rate;</a:t>
            </a:r>
          </a:p>
          <a:p>
            <a:pPr marL="285750" indent="-285750" algn="just">
              <a:spcAft>
                <a:spcPts val="600"/>
              </a:spcAft>
              <a:buFont typeface="Wingdings" panose="05000000000000000000" pitchFamily="2" charset="2"/>
              <a:buChar char="§"/>
            </a:pPr>
            <a:r>
              <a:rPr lang="en-US" sz="1400" dirty="0"/>
              <a:t>Rent prices of A-class office area are stable and are expected to remain at current levels due to new supply.</a:t>
            </a:r>
          </a:p>
        </p:txBody>
      </p:sp>
      <p:sp>
        <p:nvSpPr>
          <p:cNvPr id="30" name="Rectangle 29">
            <a:extLst>
              <a:ext uri="{FF2B5EF4-FFF2-40B4-BE49-F238E27FC236}">
                <a16:creationId xmlns:a16="http://schemas.microsoft.com/office/drawing/2014/main" id="{9D5B1B77-D016-4731-9314-28E907BFEE57}"/>
              </a:ext>
            </a:extLst>
          </p:cNvPr>
          <p:cNvSpPr/>
          <p:nvPr/>
        </p:nvSpPr>
        <p:spPr>
          <a:xfrm>
            <a:off x="546755" y="6241781"/>
            <a:ext cx="3918596" cy="246221"/>
          </a:xfrm>
          <a:prstGeom prst="rect">
            <a:avLst/>
          </a:prstGeom>
        </p:spPr>
        <p:txBody>
          <a:bodyPr wrap="square">
            <a:spAutoFit/>
          </a:bodyPr>
          <a:lstStyle/>
          <a:p>
            <a:r>
              <a:rPr lang="en-US" sz="1000" dirty="0">
                <a:solidFill>
                  <a:srgbClr val="7A7672"/>
                </a:solidFill>
                <a:latin typeface="+mj-lt"/>
              </a:rPr>
              <a:t>Source: “Colliers International, </a:t>
            </a:r>
            <a:r>
              <a:rPr lang="en-US" sz="1000" dirty="0" err="1">
                <a:solidFill>
                  <a:srgbClr val="7A7672"/>
                </a:solidFill>
                <a:latin typeface="+mj-lt"/>
              </a:rPr>
              <a:t>Newsec</a:t>
            </a:r>
            <a:r>
              <a:rPr lang="en-US" sz="1000" dirty="0">
                <a:solidFill>
                  <a:srgbClr val="7A7672"/>
                </a:solidFill>
                <a:latin typeface="+mj-lt"/>
              </a:rPr>
              <a:t>, Ober-</a:t>
            </a:r>
            <a:r>
              <a:rPr lang="en-US" sz="1000" dirty="0" err="1">
                <a:solidFill>
                  <a:srgbClr val="7A7672"/>
                </a:solidFill>
                <a:latin typeface="+mj-lt"/>
              </a:rPr>
              <a:t>haus</a:t>
            </a:r>
            <a:r>
              <a:rPr lang="en-US" sz="1000" dirty="0">
                <a:solidFill>
                  <a:srgbClr val="7A7672"/>
                </a:solidFill>
                <a:latin typeface="+mj-lt"/>
              </a:rPr>
              <a:t>, CBRE Baltics 2020</a:t>
            </a:r>
          </a:p>
        </p:txBody>
      </p:sp>
    </p:spTree>
    <p:extLst>
      <p:ext uri="{BB962C8B-B14F-4D97-AF65-F5344CB8AC3E}">
        <p14:creationId xmlns:p14="http://schemas.microsoft.com/office/powerpoint/2010/main" val="3096656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307777"/>
          </a:xfrm>
          <a:prstGeom prst="rect">
            <a:avLst/>
          </a:prstGeom>
        </p:spPr>
        <p:txBody>
          <a:bodyPr wrap="square">
            <a:spAutoFit/>
          </a:bodyPr>
          <a:lstStyle/>
          <a:p>
            <a:pPr algn="just"/>
            <a:r>
              <a:rPr lang="en-US" sz="1400" b="1" dirty="0"/>
              <a:t>COMMERCIAL REAL ESTATE MARKET TRENDS FOR 2020</a:t>
            </a:r>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kumimoji="0" lang="en-US" sz="2800" i="0" u="none" strike="noStrike" kern="1200" cap="none" spc="0" normalizeH="0" baseline="0" noProof="0" dirty="0">
                <a:ln>
                  <a:noFill/>
                </a:ln>
                <a:solidFill>
                  <a:sysClr val="windowText" lastClr="000000"/>
                </a:solidFill>
                <a:effectLst/>
                <a:uLnTx/>
                <a:uFillTx/>
                <a:ea typeface="+mj-ea"/>
                <a:cs typeface="+mj-cs"/>
              </a:rPr>
              <a:t>COMMERCIAL REAL ESTATE ENVIRONMENT </a:t>
            </a:r>
            <a:r>
              <a:rPr kumimoji="0" lang="lt-LT" sz="2800" i="0" u="none" strike="noStrike" kern="1200" cap="none" spc="0" normalizeH="0" baseline="0" noProof="0" dirty="0">
                <a:ln>
                  <a:noFill/>
                </a:ln>
                <a:solidFill>
                  <a:sysClr val="windowText" lastClr="000000"/>
                </a:solidFill>
                <a:effectLst/>
                <a:uLnTx/>
                <a:uFillTx/>
                <a:ea typeface="+mj-ea"/>
                <a:cs typeface="+mj-cs"/>
              </a:rPr>
              <a:t>(I</a:t>
            </a:r>
            <a:r>
              <a:rPr kumimoji="0" lang="en-US" sz="2800" i="0" u="none" strike="noStrike" kern="1200" cap="none" spc="0" normalizeH="0" baseline="0" noProof="0" dirty="0">
                <a:ln>
                  <a:noFill/>
                </a:ln>
                <a:solidFill>
                  <a:sysClr val="windowText" lastClr="000000"/>
                </a:solidFill>
                <a:effectLst/>
                <a:uLnTx/>
                <a:uFillTx/>
                <a:ea typeface="+mj-ea"/>
                <a:cs typeface="+mj-cs"/>
              </a:rPr>
              <a:t>I</a:t>
            </a:r>
            <a:r>
              <a:rPr kumimoji="0" lang="lt-LT" sz="2800" i="0" u="none" strike="noStrike" kern="1200" cap="none" spc="0" normalizeH="0" baseline="0" noProof="0" dirty="0">
                <a:ln>
                  <a:noFill/>
                </a:ln>
                <a:solidFill>
                  <a:sysClr val="windowText" lastClr="000000"/>
                </a:solidFill>
                <a:effectLst/>
                <a:uLnTx/>
                <a:uFillTx/>
                <a:ea typeface="+mj-ea"/>
                <a:cs typeface="+mj-cs"/>
              </a:rPr>
              <a:t>/II</a:t>
            </a:r>
            <a:r>
              <a:rPr lang="en-US" sz="2800" dirty="0">
                <a:solidFill>
                  <a:sysClr val="windowText" lastClr="000000"/>
                </a:solidFill>
              </a:rPr>
              <a:t>I</a:t>
            </a:r>
            <a:r>
              <a:rPr kumimoji="0" lang="lt-LT" sz="2800" i="0" u="none" strike="noStrike" kern="1200" cap="none" spc="0" normalizeH="0" baseline="0" noProof="0" dirty="0">
                <a:ln>
                  <a:noFill/>
                </a:ln>
                <a:solidFill>
                  <a:sysClr val="windowText" lastClr="000000"/>
                </a:solidFill>
                <a:effectLst/>
                <a:uLnTx/>
                <a:uFillTx/>
                <a:ea typeface="+mj-ea"/>
                <a:cs typeface="+mj-cs"/>
              </a:rPr>
              <a:t>)</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36</a:t>
            </a:fld>
            <a:endParaRPr lang="en-US" sz="1300" dirty="0">
              <a:solidFill>
                <a:schemeClr val="bg1">
                  <a:lumMod val="50000"/>
                </a:schemeClr>
              </a:solidFill>
            </a:endParaRPr>
          </a:p>
        </p:txBody>
      </p:sp>
      <p:sp>
        <p:nvSpPr>
          <p:cNvPr id="29" name="Rectangle 28">
            <a:extLst>
              <a:ext uri="{FF2B5EF4-FFF2-40B4-BE49-F238E27FC236}">
                <a16:creationId xmlns:a16="http://schemas.microsoft.com/office/drawing/2014/main" id="{4309E8F8-B683-4AB6-8BF3-30F8A90F8177}"/>
              </a:ext>
            </a:extLst>
          </p:cNvPr>
          <p:cNvSpPr/>
          <p:nvPr/>
        </p:nvSpPr>
        <p:spPr>
          <a:xfrm>
            <a:off x="546755" y="2135847"/>
            <a:ext cx="11319215" cy="954107"/>
          </a:xfrm>
          <a:prstGeom prst="rect">
            <a:avLst/>
          </a:prstGeom>
        </p:spPr>
        <p:txBody>
          <a:bodyPr wrap="square">
            <a:spAutoFit/>
          </a:bodyPr>
          <a:lstStyle/>
          <a:p>
            <a:pPr marL="285750" indent="-285750" algn="just">
              <a:buFont typeface="Wingdings" panose="05000000000000000000" pitchFamily="2" charset="2"/>
              <a:buChar char="§"/>
            </a:pPr>
            <a:r>
              <a:rPr lang="en-US" sz="1400" dirty="0"/>
              <a:t>After lifting quarantine and travel restrictions, there is potential for activity in the second half of 2020, but broader recovery is anticipated in 2021;</a:t>
            </a:r>
          </a:p>
          <a:p>
            <a:pPr marL="285750" indent="-285750" algn="just">
              <a:buFont typeface="Wingdings" panose="05000000000000000000" pitchFamily="2" charset="2"/>
              <a:buChar char="§"/>
            </a:pPr>
            <a:r>
              <a:rPr lang="en-US" sz="1400" dirty="0"/>
              <a:t>An extensive development pipeline of new business centers in Vilnius suggests a vacancy increase, but mostly in the B-class segment;</a:t>
            </a:r>
          </a:p>
          <a:p>
            <a:pPr marL="285750" indent="-285750" algn="just">
              <a:buFont typeface="Wingdings" panose="05000000000000000000" pitchFamily="2" charset="2"/>
              <a:buChar char="§"/>
            </a:pPr>
            <a:r>
              <a:rPr lang="en-US" sz="1400" dirty="0"/>
              <a:t>Overall, vacancy rates are expected to continue to grow slightly in all segments, while downward pressure on rent rates will remain; </a:t>
            </a:r>
          </a:p>
          <a:p>
            <a:pPr marL="285750" indent="-285750" algn="just">
              <a:buFont typeface="Wingdings" panose="05000000000000000000" pitchFamily="2" charset="2"/>
              <a:buChar char="§"/>
            </a:pPr>
            <a:r>
              <a:rPr lang="en-US" sz="1400" dirty="0"/>
              <a:t>Some hidden vacancy is emerging in the post-pandemic market as some tenants would like to decrease or sublease their premises.</a:t>
            </a:r>
            <a:endParaRPr lang="en-US" sz="1400" dirty="0">
              <a:highlight>
                <a:srgbClr val="FFFF00"/>
              </a:highlight>
            </a:endParaRPr>
          </a:p>
        </p:txBody>
      </p:sp>
      <p:sp>
        <p:nvSpPr>
          <p:cNvPr id="8" name="Rectangle 7">
            <a:extLst>
              <a:ext uri="{FF2B5EF4-FFF2-40B4-BE49-F238E27FC236}">
                <a16:creationId xmlns:a16="http://schemas.microsoft.com/office/drawing/2014/main" id="{081CF782-600B-4F1F-B393-3F9C198D7709}"/>
              </a:ext>
            </a:extLst>
          </p:cNvPr>
          <p:cNvSpPr/>
          <p:nvPr/>
        </p:nvSpPr>
        <p:spPr>
          <a:xfrm>
            <a:off x="546754" y="3256156"/>
            <a:ext cx="11319215" cy="307777"/>
          </a:xfrm>
          <a:prstGeom prst="rect">
            <a:avLst/>
          </a:prstGeom>
        </p:spPr>
        <p:txBody>
          <a:bodyPr wrap="square">
            <a:spAutoFit/>
          </a:bodyPr>
          <a:lstStyle/>
          <a:p>
            <a:pPr algn="just"/>
            <a:r>
              <a:rPr lang="en-US" sz="1400" b="1" dirty="0"/>
              <a:t>COMPANY’S COMMENT ON CURRENT COMMERCIAL REAL ESTATE ENVIRONMENT AND FUTURE EXPECTATIONS</a:t>
            </a:r>
          </a:p>
        </p:txBody>
      </p:sp>
      <p:sp>
        <p:nvSpPr>
          <p:cNvPr id="12" name="Rectangle 11">
            <a:extLst>
              <a:ext uri="{FF2B5EF4-FFF2-40B4-BE49-F238E27FC236}">
                <a16:creationId xmlns:a16="http://schemas.microsoft.com/office/drawing/2014/main" id="{A296E6DC-8919-4B40-8CEF-F2A425720E55}"/>
              </a:ext>
            </a:extLst>
          </p:cNvPr>
          <p:cNvSpPr/>
          <p:nvPr/>
        </p:nvSpPr>
        <p:spPr>
          <a:xfrm>
            <a:off x="546753" y="3586001"/>
            <a:ext cx="11319215" cy="2893100"/>
          </a:xfrm>
          <a:prstGeom prst="rect">
            <a:avLst/>
          </a:prstGeom>
        </p:spPr>
        <p:txBody>
          <a:bodyPr wrap="square">
            <a:spAutoFit/>
          </a:bodyPr>
          <a:lstStyle/>
          <a:p>
            <a:pPr marL="285750" indent="-285750" algn="just">
              <a:buFont typeface="Wingdings" panose="05000000000000000000" pitchFamily="2" charset="2"/>
              <a:buChar char="§"/>
            </a:pPr>
            <a:r>
              <a:rPr lang="en-US" sz="1400" dirty="0"/>
              <a:t>The Riga office market is undergoing changes that we have not seen for almost a decade, with only a few new office deliveries and stagnating new office supply. In 2019, grade B projects in secondary locations dominated the availability in the market. The lack of interest in this product plus its expansion resulted in higher vacancy in the market. The leasing market may reignite with new grade A office space now at planning stage that will help address a serious issue in Riga: the absence of a central business district. We believe that CBD (central business district) area is </a:t>
            </a:r>
            <a:r>
              <a:rPr lang="en-US" sz="1400" dirty="0" err="1"/>
              <a:t>Skanste</a:t>
            </a:r>
            <a:r>
              <a:rPr lang="en-US" sz="1400" dirty="0"/>
              <a:t> area, where VERDE project is located.</a:t>
            </a:r>
          </a:p>
          <a:p>
            <a:pPr marL="285750" indent="-285750" algn="just">
              <a:buFont typeface="Wingdings" panose="05000000000000000000" pitchFamily="2" charset="2"/>
              <a:buChar char="§"/>
            </a:pPr>
            <a:r>
              <a:rPr lang="en-US" sz="1400" dirty="0"/>
              <a:t>By the end of 2019, the stock of modern office premises in Vilnius totaled 724,100 sqm and the vacancy rate remains among the lowest in the Baltics. Around 300,000 sqm of new supply is under construction to meet improved demand. The record level of new lease transactions at 115,000 sqm in 2019 signals increasing demand for high quality newly developed space. </a:t>
            </a:r>
          </a:p>
          <a:p>
            <a:pPr marL="285750" indent="-285750" algn="just">
              <a:buFont typeface="Wingdings" panose="05000000000000000000" pitchFamily="2" charset="2"/>
              <a:buChar char="§"/>
            </a:pPr>
            <a:r>
              <a:rPr lang="en-US" sz="1400" dirty="0"/>
              <a:t>While the longer-term consequences of COVID-19 are difficult to predict, we think that a demand for office space will remain strong with some potential flexibility towards a remote work for office workers as a supplement to office space. Potential mid-term changes for example, within commercial office space, the multiyear trend toward densification and open-plan layouts may reverse sharply. Public-health officials may increasingly amend building codes to limit the risk of future pandemics, potentially affecting standards for HVAC (</a:t>
            </a:r>
            <a:r>
              <a:rPr lang="en-GB" sz="1400" dirty="0"/>
              <a:t>heating, ventilation, and air conditioning)</a:t>
            </a:r>
            <a:r>
              <a:rPr lang="en-US" sz="1400" dirty="0"/>
              <a:t>, square footage per person, and amount of enclosed space.</a:t>
            </a:r>
          </a:p>
        </p:txBody>
      </p:sp>
      <p:sp>
        <p:nvSpPr>
          <p:cNvPr id="10" name="Rectangle 9">
            <a:extLst>
              <a:ext uri="{FF2B5EF4-FFF2-40B4-BE49-F238E27FC236}">
                <a16:creationId xmlns:a16="http://schemas.microsoft.com/office/drawing/2014/main" id="{6E811CBB-7C71-4662-BDE7-D93C3BA21653}"/>
              </a:ext>
            </a:extLst>
          </p:cNvPr>
          <p:cNvSpPr/>
          <p:nvPr/>
        </p:nvSpPr>
        <p:spPr>
          <a:xfrm>
            <a:off x="546753" y="6428277"/>
            <a:ext cx="3918596" cy="246221"/>
          </a:xfrm>
          <a:prstGeom prst="rect">
            <a:avLst/>
          </a:prstGeom>
        </p:spPr>
        <p:txBody>
          <a:bodyPr wrap="square">
            <a:spAutoFit/>
          </a:bodyPr>
          <a:lstStyle/>
          <a:p>
            <a:r>
              <a:rPr lang="en-US" sz="1000" dirty="0">
                <a:solidFill>
                  <a:srgbClr val="7A7672"/>
                </a:solidFill>
                <a:latin typeface="+mj-lt"/>
              </a:rPr>
              <a:t>Source: “Colliers International, </a:t>
            </a:r>
            <a:r>
              <a:rPr lang="en-US" sz="1000" dirty="0" err="1">
                <a:solidFill>
                  <a:srgbClr val="7A7672"/>
                </a:solidFill>
                <a:latin typeface="+mj-lt"/>
              </a:rPr>
              <a:t>Newsec</a:t>
            </a:r>
            <a:r>
              <a:rPr lang="en-US" sz="1000" dirty="0">
                <a:solidFill>
                  <a:srgbClr val="7A7672"/>
                </a:solidFill>
                <a:latin typeface="+mj-lt"/>
              </a:rPr>
              <a:t>, Ober-</a:t>
            </a:r>
            <a:r>
              <a:rPr lang="en-US" sz="1000" dirty="0" err="1">
                <a:solidFill>
                  <a:srgbClr val="7A7672"/>
                </a:solidFill>
                <a:latin typeface="+mj-lt"/>
              </a:rPr>
              <a:t>haus</a:t>
            </a:r>
            <a:r>
              <a:rPr lang="en-US" sz="1000" dirty="0">
                <a:solidFill>
                  <a:srgbClr val="7A7672"/>
                </a:solidFill>
                <a:latin typeface="+mj-lt"/>
              </a:rPr>
              <a:t>, CBRE Baltics 2020</a:t>
            </a:r>
          </a:p>
        </p:txBody>
      </p:sp>
    </p:spTree>
    <p:extLst>
      <p:ext uri="{BB962C8B-B14F-4D97-AF65-F5344CB8AC3E}">
        <p14:creationId xmlns:p14="http://schemas.microsoft.com/office/powerpoint/2010/main" val="2895221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FINANCIAL OVERVIEW OF UAB CAPITALICA BALTIC REAL </a:t>
            </a:r>
          </a:p>
          <a:p>
            <a:pPr lvl="0" algn="r">
              <a:defRPr/>
            </a:pPr>
            <a:r>
              <a:rPr lang="en-US" sz="2800" dirty="0">
                <a:solidFill>
                  <a:sysClr val="windowText" lastClr="000000"/>
                </a:solidFill>
              </a:rPr>
              <a:t>ESTATE FUND I </a:t>
            </a:r>
            <a:r>
              <a:rPr kumimoji="0" lang="lt-LT" sz="2800" i="0" u="none" strike="noStrike" kern="1200" cap="none" spc="0" normalizeH="0" baseline="0" noProof="0" dirty="0">
                <a:ln>
                  <a:noFill/>
                </a:ln>
                <a:solidFill>
                  <a:sysClr val="windowText" lastClr="000000"/>
                </a:solidFill>
                <a:effectLst/>
                <a:uLnTx/>
                <a:uFillTx/>
                <a:ea typeface="+mj-ea"/>
                <a:cs typeface="+mj-cs"/>
              </a:rPr>
              <a:t>(I/II)</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37</a:t>
            </a:fld>
            <a:endParaRPr lang="en-US" sz="1300" dirty="0">
              <a:solidFill>
                <a:schemeClr val="bg1">
                  <a:lumMod val="50000"/>
                </a:schemeClr>
              </a:solidFill>
            </a:endParaRPr>
          </a:p>
        </p:txBody>
      </p:sp>
      <p:sp>
        <p:nvSpPr>
          <p:cNvPr id="10" name="TextBox 9">
            <a:extLst>
              <a:ext uri="{FF2B5EF4-FFF2-40B4-BE49-F238E27FC236}">
                <a16:creationId xmlns:a16="http://schemas.microsoft.com/office/drawing/2014/main" id="{B1DEC7CC-AD62-44D1-B64A-4F9EBD499B14}"/>
              </a:ext>
            </a:extLst>
          </p:cNvPr>
          <p:cNvSpPr txBox="1"/>
          <p:nvPr/>
        </p:nvSpPr>
        <p:spPr>
          <a:xfrm>
            <a:off x="536667" y="1740681"/>
            <a:ext cx="4063613" cy="307777"/>
          </a:xfrm>
          <a:prstGeom prst="rect">
            <a:avLst/>
          </a:prstGeom>
          <a:noFill/>
        </p:spPr>
        <p:txBody>
          <a:bodyPr wrap="square" rtlCol="0">
            <a:spAutoFit/>
          </a:bodyPr>
          <a:lstStyle/>
          <a:p>
            <a:r>
              <a:rPr lang="en-US" sz="1400" b="1" dirty="0">
                <a:solidFill>
                  <a:srgbClr val="767171"/>
                </a:solidFill>
                <a:latin typeface="+mj-lt"/>
              </a:rPr>
              <a:t>CBREF</a:t>
            </a:r>
            <a:r>
              <a:rPr lang="lt-LT" sz="1400" b="1" dirty="0">
                <a:solidFill>
                  <a:srgbClr val="767171"/>
                </a:solidFill>
                <a:latin typeface="+mj-lt"/>
              </a:rPr>
              <a:t> </a:t>
            </a:r>
            <a:r>
              <a:rPr lang="en-US" sz="1400" b="1" dirty="0">
                <a:solidFill>
                  <a:srgbClr val="767171"/>
                </a:solidFill>
                <a:latin typeface="+mj-lt"/>
              </a:rPr>
              <a:t>I NET ASSET AND UNIT VALUE (in millions EUR)</a:t>
            </a:r>
            <a:endParaRPr lang="en-US" sz="1400" b="1" dirty="0">
              <a:solidFill>
                <a:srgbClr val="767171"/>
              </a:solidFill>
              <a:latin typeface="+mj-lt"/>
              <a:cs typeface="Arial" panose="020B0604020202020204" pitchFamily="34" charset="0"/>
            </a:endParaRPr>
          </a:p>
        </p:txBody>
      </p:sp>
      <p:sp>
        <p:nvSpPr>
          <p:cNvPr id="13" name="Subtitle 2">
            <a:extLst>
              <a:ext uri="{FF2B5EF4-FFF2-40B4-BE49-F238E27FC236}">
                <a16:creationId xmlns:a16="http://schemas.microsoft.com/office/drawing/2014/main" id="{50D2B16A-331E-46FC-8425-C0A598B2EE36}"/>
              </a:ext>
            </a:extLst>
          </p:cNvPr>
          <p:cNvSpPr txBox="1">
            <a:spLocks/>
          </p:cNvSpPr>
          <p:nvPr/>
        </p:nvSpPr>
        <p:spPr>
          <a:xfrm>
            <a:off x="536667" y="5180694"/>
            <a:ext cx="5378358" cy="1449799"/>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Wingdings" panose="05000000000000000000" pitchFamily="2" charset="2"/>
              <a:buChar char="§"/>
            </a:pPr>
            <a:r>
              <a:rPr lang="en-US" sz="1400" dirty="0"/>
              <a:t>Stable and sustainable growth of CBREF I net asset and share value;</a:t>
            </a:r>
          </a:p>
          <a:p>
            <a:pPr>
              <a:lnSpc>
                <a:spcPct val="100000"/>
              </a:lnSpc>
              <a:spcBef>
                <a:spcPts val="0"/>
              </a:spcBef>
              <a:spcAft>
                <a:spcPts val="600"/>
              </a:spcAft>
              <a:buFont typeface="Wingdings" panose="05000000000000000000" pitchFamily="2" charset="2"/>
              <a:buChar char="§"/>
            </a:pPr>
            <a:r>
              <a:rPr lang="en-US" sz="1400" dirty="0"/>
              <a:t>The value of CBREF I net assets: EUR 29.1 million. EUR;</a:t>
            </a:r>
          </a:p>
          <a:p>
            <a:pPr>
              <a:lnSpc>
                <a:spcPct val="100000"/>
              </a:lnSpc>
              <a:spcBef>
                <a:spcPts val="0"/>
              </a:spcBef>
              <a:spcAft>
                <a:spcPts val="600"/>
              </a:spcAft>
              <a:buFont typeface="Wingdings" panose="05000000000000000000" pitchFamily="2" charset="2"/>
              <a:buChar char="§"/>
            </a:pPr>
            <a:r>
              <a:rPr lang="en-US" sz="1400" dirty="0"/>
              <a:t>The value of assets owned by CBREF I is EUR 60.36 million;</a:t>
            </a:r>
          </a:p>
          <a:p>
            <a:pPr>
              <a:lnSpc>
                <a:spcPct val="100000"/>
              </a:lnSpc>
              <a:spcBef>
                <a:spcPts val="0"/>
              </a:spcBef>
              <a:spcAft>
                <a:spcPts val="600"/>
              </a:spcAft>
              <a:buFont typeface="Wingdings" panose="05000000000000000000" pitchFamily="2" charset="2"/>
              <a:buChar char="§"/>
            </a:pPr>
            <a:r>
              <a:rPr lang="en-US" sz="1400" dirty="0"/>
              <a:t>Growing operating income and net profit of CBREF I;</a:t>
            </a:r>
          </a:p>
          <a:p>
            <a:pPr>
              <a:lnSpc>
                <a:spcPct val="100000"/>
              </a:lnSpc>
              <a:spcBef>
                <a:spcPts val="0"/>
              </a:spcBef>
              <a:spcAft>
                <a:spcPts val="600"/>
              </a:spcAft>
              <a:buFont typeface="Wingdings" panose="05000000000000000000" pitchFamily="2" charset="2"/>
              <a:buChar char="§"/>
            </a:pPr>
            <a:endParaRPr lang="en-US" sz="1400" dirty="0"/>
          </a:p>
        </p:txBody>
      </p:sp>
      <p:sp>
        <p:nvSpPr>
          <p:cNvPr id="17" name="Subtitle 2">
            <a:extLst>
              <a:ext uri="{FF2B5EF4-FFF2-40B4-BE49-F238E27FC236}">
                <a16:creationId xmlns:a16="http://schemas.microsoft.com/office/drawing/2014/main" id="{2FEA86C6-B46A-4B9F-8CAD-4BC585F3D0B3}"/>
              </a:ext>
            </a:extLst>
          </p:cNvPr>
          <p:cNvSpPr txBox="1">
            <a:spLocks/>
          </p:cNvSpPr>
          <p:nvPr/>
        </p:nvSpPr>
        <p:spPr>
          <a:xfrm>
            <a:off x="6181726" y="5180694"/>
            <a:ext cx="5685825" cy="1880470"/>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800"/>
              </a:spcAft>
              <a:buNone/>
            </a:pPr>
            <a:r>
              <a:rPr lang="en-US" sz="1400" b="1" dirty="0"/>
              <a:t>Sources of operating income:</a:t>
            </a:r>
          </a:p>
          <a:p>
            <a:pPr algn="just">
              <a:lnSpc>
                <a:spcPct val="100000"/>
              </a:lnSpc>
              <a:spcBef>
                <a:spcPts val="0"/>
              </a:spcBef>
              <a:spcAft>
                <a:spcPts val="600"/>
              </a:spcAft>
              <a:buFont typeface="Wingdings" panose="05000000000000000000" pitchFamily="2" charset="2"/>
              <a:buChar char="§"/>
            </a:pPr>
            <a:r>
              <a:rPr lang="en-US" sz="1400" dirty="0"/>
              <a:t>Profit as a result of change in value and sale of investments; </a:t>
            </a:r>
          </a:p>
          <a:p>
            <a:pPr algn="just">
              <a:lnSpc>
                <a:spcPct val="100000"/>
              </a:lnSpc>
              <a:spcBef>
                <a:spcPts val="0"/>
              </a:spcBef>
              <a:spcAft>
                <a:spcPts val="600"/>
              </a:spcAft>
              <a:buFont typeface="Wingdings" panose="05000000000000000000" pitchFamily="2" charset="2"/>
              <a:buChar char="§"/>
            </a:pPr>
            <a:r>
              <a:rPr lang="en-US" sz="1400" dirty="0"/>
              <a:t>Dividends;</a:t>
            </a:r>
          </a:p>
          <a:p>
            <a:pPr algn="just">
              <a:lnSpc>
                <a:spcPct val="100000"/>
              </a:lnSpc>
              <a:spcBef>
                <a:spcPts val="0"/>
              </a:spcBef>
              <a:spcAft>
                <a:spcPts val="1200"/>
              </a:spcAft>
              <a:buFont typeface="Wingdings" panose="05000000000000000000" pitchFamily="2" charset="2"/>
              <a:buChar char="§"/>
            </a:pPr>
            <a:r>
              <a:rPr lang="en-US" sz="1400" dirty="0"/>
              <a:t>Interest income.</a:t>
            </a:r>
          </a:p>
        </p:txBody>
      </p:sp>
      <p:graphicFrame>
        <p:nvGraphicFramePr>
          <p:cNvPr id="21" name="Chart 20">
            <a:extLst>
              <a:ext uri="{FF2B5EF4-FFF2-40B4-BE49-F238E27FC236}">
                <a16:creationId xmlns:a16="http://schemas.microsoft.com/office/drawing/2014/main" id="{075F64FB-E2A3-48DD-BD93-A9C003351B40}"/>
              </a:ext>
            </a:extLst>
          </p:cNvPr>
          <p:cNvGraphicFramePr>
            <a:graphicFrameLocks/>
          </p:cNvGraphicFramePr>
          <p:nvPr>
            <p:extLst>
              <p:ext uri="{D42A27DB-BD31-4B8C-83A1-F6EECF244321}">
                <p14:modId xmlns:p14="http://schemas.microsoft.com/office/powerpoint/2010/main" val="3403542751"/>
              </p:ext>
            </p:extLst>
          </p:nvPr>
        </p:nvGraphicFramePr>
        <p:xfrm>
          <a:off x="8467725" y="1677306"/>
          <a:ext cx="3594039" cy="29580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A1BDDD69-17A8-4550-8A71-489CD976D2A1}"/>
              </a:ext>
            </a:extLst>
          </p:cNvPr>
          <p:cNvGraphicFramePr>
            <a:graphicFrameLocks/>
          </p:cNvGraphicFramePr>
          <p:nvPr>
            <p:extLst>
              <p:ext uri="{D42A27DB-BD31-4B8C-83A1-F6EECF244321}">
                <p14:modId xmlns:p14="http://schemas.microsoft.com/office/powerpoint/2010/main" val="1635818463"/>
              </p:ext>
            </p:extLst>
          </p:nvPr>
        </p:nvGraphicFramePr>
        <p:xfrm>
          <a:off x="316760" y="2088613"/>
          <a:ext cx="4063613" cy="26219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BE20C0A4-34C8-47FB-9E7C-7942A1602639}"/>
              </a:ext>
            </a:extLst>
          </p:cNvPr>
          <p:cNvGraphicFramePr>
            <a:graphicFrameLocks/>
          </p:cNvGraphicFramePr>
          <p:nvPr>
            <p:extLst>
              <p:ext uri="{D42A27DB-BD31-4B8C-83A1-F6EECF244321}">
                <p14:modId xmlns:p14="http://schemas.microsoft.com/office/powerpoint/2010/main" val="1770199668"/>
              </p:ext>
            </p:extLst>
          </p:nvPr>
        </p:nvGraphicFramePr>
        <p:xfrm>
          <a:off x="4306957" y="1738500"/>
          <a:ext cx="4160768" cy="284909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949705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FINANCIAL OVERVIEW OF UAB CAPITALICA BALTIC REAL </a:t>
            </a:r>
          </a:p>
          <a:p>
            <a:pPr lvl="0" algn="r">
              <a:defRPr/>
            </a:pPr>
            <a:r>
              <a:rPr lang="en-US" sz="2800" dirty="0">
                <a:solidFill>
                  <a:sysClr val="windowText" lastClr="000000"/>
                </a:solidFill>
              </a:rPr>
              <a:t>ESTATE FUND I </a:t>
            </a:r>
            <a:r>
              <a:rPr kumimoji="0" lang="lt-LT" sz="2800" i="0" u="none" strike="noStrike" kern="1200" cap="none" spc="0" normalizeH="0" baseline="0" noProof="0" dirty="0">
                <a:ln>
                  <a:noFill/>
                </a:ln>
                <a:solidFill>
                  <a:sysClr val="windowText" lastClr="000000"/>
                </a:solidFill>
                <a:effectLst/>
                <a:uLnTx/>
                <a:uFillTx/>
                <a:ea typeface="+mj-ea"/>
                <a:cs typeface="+mj-cs"/>
              </a:rPr>
              <a:t>(I</a:t>
            </a:r>
            <a:r>
              <a:rPr kumimoji="0" lang="en-US" sz="2800" i="0" u="none" strike="noStrike" kern="1200" cap="none" spc="0" normalizeH="0" baseline="0" noProof="0" dirty="0">
                <a:ln>
                  <a:noFill/>
                </a:ln>
                <a:solidFill>
                  <a:sysClr val="windowText" lastClr="000000"/>
                </a:solidFill>
                <a:effectLst/>
                <a:uLnTx/>
                <a:uFillTx/>
                <a:ea typeface="+mj-ea"/>
                <a:cs typeface="+mj-cs"/>
              </a:rPr>
              <a:t>I</a:t>
            </a:r>
            <a:r>
              <a:rPr kumimoji="0" lang="lt-LT" sz="2800" i="0" u="none" strike="noStrike" kern="1200" cap="none" spc="0" normalizeH="0" baseline="0" noProof="0" dirty="0">
                <a:ln>
                  <a:noFill/>
                </a:ln>
                <a:solidFill>
                  <a:sysClr val="windowText" lastClr="000000"/>
                </a:solidFill>
                <a:effectLst/>
                <a:uLnTx/>
                <a:uFillTx/>
                <a:ea typeface="+mj-ea"/>
                <a:cs typeface="+mj-cs"/>
              </a:rPr>
              <a:t>/II)</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7488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38</a:t>
            </a:fld>
            <a:endParaRPr lang="en-US" sz="1300" dirty="0">
              <a:solidFill>
                <a:schemeClr val="bg1">
                  <a:lumMod val="50000"/>
                </a:schemeClr>
              </a:solidFill>
            </a:endParaRPr>
          </a:p>
        </p:txBody>
      </p:sp>
      <p:sp>
        <p:nvSpPr>
          <p:cNvPr id="19" name="Subtitle 2">
            <a:extLst>
              <a:ext uri="{FF2B5EF4-FFF2-40B4-BE49-F238E27FC236}">
                <a16:creationId xmlns:a16="http://schemas.microsoft.com/office/drawing/2014/main" id="{9B758475-1B2B-4ECB-A43C-45B60780AE29}"/>
              </a:ext>
            </a:extLst>
          </p:cNvPr>
          <p:cNvSpPr txBox="1">
            <a:spLocks/>
          </p:cNvSpPr>
          <p:nvPr/>
        </p:nvSpPr>
        <p:spPr>
          <a:xfrm>
            <a:off x="440139" y="4698970"/>
            <a:ext cx="5448096" cy="1562878"/>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lgn="just">
              <a:lnSpc>
                <a:spcPct val="100000"/>
              </a:lnSpc>
              <a:spcBef>
                <a:spcPts val="0"/>
              </a:spcBef>
              <a:spcAft>
                <a:spcPts val="600"/>
              </a:spcAft>
              <a:buFont typeface="Wingdings" panose="05000000000000000000" pitchFamily="2" charset="2"/>
              <a:buChar char="§"/>
            </a:pPr>
            <a:r>
              <a:rPr lang="en-US" sz="1400" dirty="0"/>
              <a:t>In 2018, CBREF I acquired a plot of land in Riga, where two A-class business centers will be developed, with a total leasable area of around 30,000. sq. m. </a:t>
            </a:r>
          </a:p>
          <a:p>
            <a:pPr marL="358775" indent="-358775" algn="just">
              <a:lnSpc>
                <a:spcPct val="100000"/>
              </a:lnSpc>
              <a:spcBef>
                <a:spcPts val="0"/>
              </a:spcBef>
              <a:spcAft>
                <a:spcPts val="600"/>
              </a:spcAft>
              <a:buFont typeface="Wingdings" panose="05000000000000000000" pitchFamily="2" charset="2"/>
              <a:buChar char="§"/>
            </a:pPr>
            <a:r>
              <a:rPr lang="en-US" sz="1400" dirty="0"/>
              <a:t>In 2018, CBREF I granted loans to UAB </a:t>
            </a:r>
            <a:r>
              <a:rPr lang="en-US" sz="1400" dirty="0" err="1"/>
              <a:t>Žaliakalnio</a:t>
            </a:r>
            <a:r>
              <a:rPr lang="en-US" sz="1400" dirty="0"/>
              <a:t> Parkas (for construction of </a:t>
            </a:r>
            <a:r>
              <a:rPr lang="en-US" sz="1400" dirty="0" err="1"/>
              <a:t>Kauno</a:t>
            </a:r>
            <a:r>
              <a:rPr lang="en-US" sz="1400" dirty="0"/>
              <a:t> </a:t>
            </a:r>
            <a:r>
              <a:rPr lang="en-US" sz="1400" dirty="0" err="1"/>
              <a:t>Dokas</a:t>
            </a:r>
            <a:r>
              <a:rPr lang="en-US" sz="1400" dirty="0"/>
              <a:t>) and acquisition of land plot in Riga for SIA </a:t>
            </a:r>
            <a:r>
              <a:rPr lang="en-US" sz="1400" dirty="0" err="1"/>
              <a:t>Hanza</a:t>
            </a:r>
            <a:r>
              <a:rPr lang="en-US" sz="1400" dirty="0"/>
              <a:t> 14.</a:t>
            </a:r>
          </a:p>
        </p:txBody>
      </p:sp>
      <p:graphicFrame>
        <p:nvGraphicFramePr>
          <p:cNvPr id="17" name="Chart 16">
            <a:extLst>
              <a:ext uri="{FF2B5EF4-FFF2-40B4-BE49-F238E27FC236}">
                <a16:creationId xmlns:a16="http://schemas.microsoft.com/office/drawing/2014/main" id="{B8F5D121-D443-4E7F-B383-34722E378057}"/>
              </a:ext>
            </a:extLst>
          </p:cNvPr>
          <p:cNvGraphicFramePr>
            <a:graphicFrameLocks/>
          </p:cNvGraphicFramePr>
          <p:nvPr>
            <p:extLst>
              <p:ext uri="{D42A27DB-BD31-4B8C-83A1-F6EECF244321}">
                <p14:modId xmlns:p14="http://schemas.microsoft.com/office/powerpoint/2010/main" val="1204598026"/>
              </p:ext>
            </p:extLst>
          </p:nvPr>
        </p:nvGraphicFramePr>
        <p:xfrm>
          <a:off x="7883811" y="1700526"/>
          <a:ext cx="3867490" cy="23715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44CF2DDA-BEC1-448A-88EA-7FE9B9E2EA58}"/>
              </a:ext>
            </a:extLst>
          </p:cNvPr>
          <p:cNvGraphicFramePr>
            <a:graphicFrameLocks/>
          </p:cNvGraphicFramePr>
          <p:nvPr>
            <p:extLst>
              <p:ext uri="{D42A27DB-BD31-4B8C-83A1-F6EECF244321}">
                <p14:modId xmlns:p14="http://schemas.microsoft.com/office/powerpoint/2010/main" val="2856094744"/>
              </p:ext>
            </p:extLst>
          </p:nvPr>
        </p:nvGraphicFramePr>
        <p:xfrm>
          <a:off x="343411" y="1623523"/>
          <a:ext cx="386749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a:extLst>
              <a:ext uri="{FF2B5EF4-FFF2-40B4-BE49-F238E27FC236}">
                <a16:creationId xmlns:a16="http://schemas.microsoft.com/office/drawing/2014/main" id="{4E7ECE37-B9CF-4CD2-8613-3E2C63CDB85E}"/>
              </a:ext>
            </a:extLst>
          </p:cNvPr>
          <p:cNvGraphicFramePr>
            <a:graphicFrameLocks/>
          </p:cNvGraphicFramePr>
          <p:nvPr>
            <p:extLst>
              <p:ext uri="{D42A27DB-BD31-4B8C-83A1-F6EECF244321}">
                <p14:modId xmlns:p14="http://schemas.microsoft.com/office/powerpoint/2010/main" val="113605387"/>
              </p:ext>
            </p:extLst>
          </p:nvPr>
        </p:nvGraphicFramePr>
        <p:xfrm>
          <a:off x="4113611" y="1623523"/>
          <a:ext cx="3867490" cy="2743201"/>
        </p:xfrm>
        <a:graphic>
          <a:graphicData uri="http://schemas.openxmlformats.org/drawingml/2006/chart">
            <c:chart xmlns:c="http://schemas.openxmlformats.org/drawingml/2006/chart" xmlns:r="http://schemas.openxmlformats.org/officeDocument/2006/relationships" r:id="rId5"/>
          </a:graphicData>
        </a:graphic>
      </p:graphicFrame>
      <p:sp>
        <p:nvSpPr>
          <p:cNvPr id="9" name="Subtitle 2">
            <a:extLst>
              <a:ext uri="{FF2B5EF4-FFF2-40B4-BE49-F238E27FC236}">
                <a16:creationId xmlns:a16="http://schemas.microsoft.com/office/drawing/2014/main" id="{749BDC0E-D298-4ED5-AAA4-AC38A19294D4}"/>
              </a:ext>
            </a:extLst>
          </p:cNvPr>
          <p:cNvSpPr txBox="1">
            <a:spLocks/>
          </p:cNvSpPr>
          <p:nvPr/>
        </p:nvSpPr>
        <p:spPr>
          <a:xfrm>
            <a:off x="6303766" y="4698970"/>
            <a:ext cx="5448097" cy="1891250"/>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lgn="just">
              <a:lnSpc>
                <a:spcPct val="100000"/>
              </a:lnSpc>
              <a:spcBef>
                <a:spcPts val="0"/>
              </a:spcBef>
              <a:spcAft>
                <a:spcPts val="600"/>
              </a:spcAft>
              <a:buFont typeface="Wingdings" panose="05000000000000000000" pitchFamily="2" charset="2"/>
              <a:buChar char="§"/>
            </a:pPr>
            <a:r>
              <a:rPr lang="en-US" sz="1400" dirty="0"/>
              <a:t>In 2019, part of equity (retained earnings) in UAB </a:t>
            </a:r>
            <a:r>
              <a:rPr lang="en-US" sz="1400" dirty="0" err="1"/>
              <a:t>Žaliakalnio</a:t>
            </a:r>
            <a:r>
              <a:rPr lang="en-US" sz="1400" dirty="0"/>
              <a:t> parkas, UAB PC </a:t>
            </a:r>
            <a:r>
              <a:rPr lang="en-US" sz="1400" dirty="0" err="1"/>
              <a:t>Luizė</a:t>
            </a:r>
            <a:r>
              <a:rPr lang="en-US" sz="1400" dirty="0"/>
              <a:t>, and UAB VC 135 were distributed as dividends and payable amount converted into shareholder loans between CBREF I and its SPVs.</a:t>
            </a:r>
          </a:p>
          <a:p>
            <a:pPr marL="358775" indent="-358775" algn="just">
              <a:lnSpc>
                <a:spcPct val="100000"/>
              </a:lnSpc>
              <a:spcBef>
                <a:spcPts val="0"/>
              </a:spcBef>
              <a:spcAft>
                <a:spcPts val="600"/>
              </a:spcAft>
              <a:buFont typeface="Wingdings" panose="05000000000000000000" pitchFamily="2" charset="2"/>
              <a:buChar char="§"/>
            </a:pPr>
            <a:r>
              <a:rPr lang="en-US" sz="1400" dirty="0"/>
              <a:t>In H1 2020, compared to year end, CBREF I cash balance decreased from 4.97 million EUR to 4.06 million EUR due to investments in Riga land plot.</a:t>
            </a:r>
          </a:p>
        </p:txBody>
      </p:sp>
    </p:spTree>
    <p:extLst>
      <p:ext uri="{BB962C8B-B14F-4D97-AF65-F5344CB8AC3E}">
        <p14:creationId xmlns:p14="http://schemas.microsoft.com/office/powerpoint/2010/main" val="419271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kumimoji="0" lang="en-US" sz="2800" i="0" u="none" strike="noStrike" kern="1200" cap="none" spc="0" normalizeH="0" baseline="0" noProof="0" dirty="0">
                <a:ln>
                  <a:noFill/>
                </a:ln>
                <a:solidFill>
                  <a:sysClr val="windowText" lastClr="000000"/>
                </a:solidFill>
                <a:effectLst/>
                <a:uLnTx/>
                <a:uFillTx/>
                <a:ea typeface="+mj-ea"/>
                <a:cs typeface="+mj-cs"/>
              </a:rPr>
              <a:t>FINANCIAL OVERVIEW OF PC </a:t>
            </a:r>
            <a:r>
              <a:rPr lang="en-US" sz="2800" dirty="0">
                <a:solidFill>
                  <a:sysClr val="windowText" lastClr="000000"/>
                </a:solidFill>
              </a:rPr>
              <a:t>LUIZ</a:t>
            </a:r>
            <a:r>
              <a:rPr lang="lt-LT" sz="2800" dirty="0">
                <a:solidFill>
                  <a:sysClr val="windowText" lastClr="000000"/>
                </a:solidFill>
              </a:rPr>
              <a:t>Ė</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39</a:t>
            </a:fld>
            <a:endParaRPr lang="en-US" sz="1300" dirty="0">
              <a:solidFill>
                <a:schemeClr val="bg1">
                  <a:lumMod val="50000"/>
                </a:schemeClr>
              </a:solidFill>
            </a:endParaRPr>
          </a:p>
        </p:txBody>
      </p:sp>
      <p:sp>
        <p:nvSpPr>
          <p:cNvPr id="18" name="TextBox 17">
            <a:extLst>
              <a:ext uri="{FF2B5EF4-FFF2-40B4-BE49-F238E27FC236}">
                <a16:creationId xmlns:a16="http://schemas.microsoft.com/office/drawing/2014/main" id="{E929C4D7-DA9D-4C61-A2D7-43E08053FFF8}"/>
              </a:ext>
            </a:extLst>
          </p:cNvPr>
          <p:cNvSpPr txBox="1"/>
          <p:nvPr/>
        </p:nvSpPr>
        <p:spPr>
          <a:xfrm>
            <a:off x="565866" y="1814373"/>
            <a:ext cx="3671692" cy="307777"/>
          </a:xfrm>
          <a:prstGeom prst="rect">
            <a:avLst/>
          </a:prstGeom>
          <a:noFill/>
        </p:spPr>
        <p:txBody>
          <a:bodyPr wrap="square" rtlCol="0">
            <a:spAutoFit/>
          </a:bodyPr>
          <a:lstStyle/>
          <a:p>
            <a:r>
              <a:rPr lang="en-US" sz="1400" b="1" dirty="0">
                <a:solidFill>
                  <a:srgbClr val="767171"/>
                </a:solidFill>
                <a:latin typeface="+mj-lt"/>
              </a:rPr>
              <a:t>RESULTS OF S</a:t>
            </a:r>
            <a:r>
              <a:rPr lang="lt-LT" sz="1400" b="1" dirty="0">
                <a:solidFill>
                  <a:srgbClr val="767171"/>
                </a:solidFill>
                <a:latin typeface="+mj-lt"/>
              </a:rPr>
              <a:t>C</a:t>
            </a:r>
            <a:r>
              <a:rPr lang="en-US" sz="1400" b="1" dirty="0">
                <a:solidFill>
                  <a:srgbClr val="767171"/>
                </a:solidFill>
                <a:latin typeface="+mj-lt"/>
              </a:rPr>
              <a:t> LUIZĖ (</a:t>
            </a:r>
            <a:r>
              <a:rPr lang="lt-LT" sz="1400" b="1" dirty="0" err="1">
                <a:solidFill>
                  <a:srgbClr val="767171"/>
                </a:solidFill>
                <a:latin typeface="+mj-lt"/>
              </a:rPr>
              <a:t>in</a:t>
            </a:r>
            <a:r>
              <a:rPr lang="lt-LT" sz="1400" b="1" dirty="0">
                <a:solidFill>
                  <a:srgbClr val="767171"/>
                </a:solidFill>
                <a:latin typeface="+mj-lt"/>
              </a:rPr>
              <a:t> </a:t>
            </a:r>
            <a:r>
              <a:rPr lang="en-US" sz="1400" b="1" dirty="0">
                <a:solidFill>
                  <a:srgbClr val="767171"/>
                </a:solidFill>
                <a:latin typeface="+mj-lt"/>
              </a:rPr>
              <a:t>millions EUR)</a:t>
            </a:r>
            <a:endParaRPr lang="en-US" sz="1400" b="1" dirty="0">
              <a:solidFill>
                <a:srgbClr val="767171"/>
              </a:solidFill>
              <a:latin typeface="+mj-lt"/>
              <a:cs typeface="Arial" panose="020B0604020202020204" pitchFamily="34" charset="0"/>
            </a:endParaRPr>
          </a:p>
        </p:txBody>
      </p:sp>
      <p:sp>
        <p:nvSpPr>
          <p:cNvPr id="20" name="Subtitle 2">
            <a:extLst>
              <a:ext uri="{FF2B5EF4-FFF2-40B4-BE49-F238E27FC236}">
                <a16:creationId xmlns:a16="http://schemas.microsoft.com/office/drawing/2014/main" id="{08390F9C-6D0F-446F-B23E-51C68A67B064}"/>
              </a:ext>
            </a:extLst>
          </p:cNvPr>
          <p:cNvSpPr txBox="1">
            <a:spLocks/>
          </p:cNvSpPr>
          <p:nvPr/>
        </p:nvSpPr>
        <p:spPr>
          <a:xfrm>
            <a:off x="565866" y="5225641"/>
            <a:ext cx="8501975" cy="1363139"/>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Wingdings" panose="05000000000000000000" pitchFamily="2" charset="2"/>
              <a:buChar char="§"/>
            </a:pPr>
            <a:r>
              <a:rPr lang="en-US" sz="1400" dirty="0"/>
              <a:t>Stable growth rental revenue and net rental income of </a:t>
            </a:r>
            <a:r>
              <a:rPr lang="lt-LT" sz="1400" dirty="0" err="1"/>
              <a:t>Shopping</a:t>
            </a:r>
            <a:r>
              <a:rPr lang="lt-LT" sz="1400" dirty="0"/>
              <a:t> </a:t>
            </a:r>
            <a:r>
              <a:rPr lang="lt-LT" sz="1400" dirty="0" err="1"/>
              <a:t>center</a:t>
            </a:r>
            <a:r>
              <a:rPr lang="en-US" sz="1400" dirty="0"/>
              <a:t> </a:t>
            </a:r>
            <a:r>
              <a:rPr lang="en-US" sz="1400" dirty="0" err="1"/>
              <a:t>Luizė</a:t>
            </a:r>
            <a:r>
              <a:rPr lang="en-US" sz="1400" dirty="0"/>
              <a:t>;</a:t>
            </a:r>
          </a:p>
          <a:p>
            <a:pPr>
              <a:lnSpc>
                <a:spcPct val="100000"/>
              </a:lnSpc>
              <a:spcBef>
                <a:spcPts val="0"/>
              </a:spcBef>
              <a:spcAft>
                <a:spcPts val="600"/>
              </a:spcAft>
              <a:buFont typeface="Wingdings" panose="05000000000000000000" pitchFamily="2" charset="2"/>
              <a:buChar char="§"/>
            </a:pPr>
            <a:r>
              <a:rPr lang="en-US" sz="1400" dirty="0"/>
              <a:t>On </a:t>
            </a:r>
            <a:r>
              <a:rPr lang="lt-LT" sz="1400" dirty="0"/>
              <a:t>June</a:t>
            </a:r>
            <a:r>
              <a:rPr lang="en-US" sz="1400" dirty="0"/>
              <a:t> 3</a:t>
            </a:r>
            <a:r>
              <a:rPr lang="lt-LT" sz="1400" dirty="0"/>
              <a:t>0</a:t>
            </a:r>
            <a:r>
              <a:rPr lang="en-US" sz="1400" dirty="0"/>
              <a:t>, 20</a:t>
            </a:r>
            <a:r>
              <a:rPr lang="lt-LT" sz="1400" dirty="0"/>
              <a:t>20</a:t>
            </a:r>
            <a:r>
              <a:rPr lang="en-US" sz="1400" dirty="0"/>
              <a:t>, the </a:t>
            </a:r>
            <a:r>
              <a:rPr lang="en-US" sz="1400" dirty="0" err="1"/>
              <a:t>occupa</a:t>
            </a:r>
            <a:r>
              <a:rPr lang="lt-LT" sz="1400" dirty="0" err="1"/>
              <a:t>ncy</a:t>
            </a:r>
            <a:r>
              <a:rPr lang="en-US" sz="1400" dirty="0"/>
              <a:t> of PC </a:t>
            </a:r>
            <a:r>
              <a:rPr lang="en-US" sz="1400" dirty="0" err="1"/>
              <a:t>Luizė</a:t>
            </a:r>
            <a:r>
              <a:rPr lang="en-US" sz="1400" dirty="0"/>
              <a:t> was 9</a:t>
            </a:r>
            <a:r>
              <a:rPr lang="lt-LT" sz="1400" dirty="0"/>
              <a:t>8</a:t>
            </a:r>
            <a:r>
              <a:rPr lang="en-US" sz="1400" dirty="0"/>
              <a:t>%;</a:t>
            </a:r>
          </a:p>
          <a:p>
            <a:pPr>
              <a:lnSpc>
                <a:spcPct val="100000"/>
              </a:lnSpc>
              <a:spcBef>
                <a:spcPts val="0"/>
              </a:spcBef>
              <a:spcAft>
                <a:spcPts val="600"/>
              </a:spcAft>
              <a:buFont typeface="Wingdings" panose="05000000000000000000" pitchFamily="2" charset="2"/>
              <a:buChar char="§"/>
            </a:pPr>
            <a:r>
              <a:rPr lang="en-US" sz="1400" dirty="0"/>
              <a:t>Average weighted rental price: 10.</a:t>
            </a:r>
            <a:r>
              <a:rPr lang="lt-LT" sz="1400" dirty="0"/>
              <a:t>44 EUR</a:t>
            </a:r>
            <a:r>
              <a:rPr lang="en-US" sz="1400" dirty="0"/>
              <a:t>/m2;</a:t>
            </a:r>
          </a:p>
          <a:p>
            <a:pPr>
              <a:lnSpc>
                <a:spcPct val="100000"/>
              </a:lnSpc>
              <a:spcBef>
                <a:spcPts val="0"/>
              </a:spcBef>
              <a:spcAft>
                <a:spcPts val="600"/>
              </a:spcAft>
              <a:buFont typeface="Wingdings" panose="05000000000000000000" pitchFamily="2" charset="2"/>
              <a:buChar char="§"/>
            </a:pPr>
            <a:r>
              <a:rPr lang="en-US" sz="1400" dirty="0"/>
              <a:t>The weighted average duration of lease agreements is </a:t>
            </a:r>
            <a:r>
              <a:rPr lang="lt-LT" sz="1400" dirty="0"/>
              <a:t>3</a:t>
            </a:r>
            <a:r>
              <a:rPr lang="en-US" sz="1400" dirty="0"/>
              <a:t>.</a:t>
            </a:r>
            <a:r>
              <a:rPr lang="lt-LT" sz="1400" dirty="0"/>
              <a:t>4</a:t>
            </a:r>
            <a:r>
              <a:rPr lang="en-US" sz="1400" dirty="0"/>
              <a:t> years. </a:t>
            </a:r>
          </a:p>
        </p:txBody>
      </p:sp>
      <p:graphicFrame>
        <p:nvGraphicFramePr>
          <p:cNvPr id="14" name="Chart 13">
            <a:extLst>
              <a:ext uri="{FF2B5EF4-FFF2-40B4-BE49-F238E27FC236}">
                <a16:creationId xmlns:a16="http://schemas.microsoft.com/office/drawing/2014/main" id="{CF76D629-661C-4B77-A1A9-D10962F29B85}"/>
              </a:ext>
            </a:extLst>
          </p:cNvPr>
          <p:cNvGraphicFramePr>
            <a:graphicFrameLocks/>
          </p:cNvGraphicFramePr>
          <p:nvPr>
            <p:extLst>
              <p:ext uri="{D42A27DB-BD31-4B8C-83A1-F6EECF244321}">
                <p14:modId xmlns:p14="http://schemas.microsoft.com/office/powerpoint/2010/main" val="2371178527"/>
              </p:ext>
            </p:extLst>
          </p:nvPr>
        </p:nvGraphicFramePr>
        <p:xfrm>
          <a:off x="6580061" y="2345637"/>
          <a:ext cx="4572000" cy="248311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CBEFC32-90F1-4DFF-9DAC-3E013EAB31B0}"/>
              </a:ext>
            </a:extLst>
          </p:cNvPr>
          <p:cNvSpPr txBox="1"/>
          <p:nvPr/>
        </p:nvSpPr>
        <p:spPr>
          <a:xfrm>
            <a:off x="6666355" y="2053066"/>
            <a:ext cx="873762" cy="276999"/>
          </a:xfrm>
          <a:prstGeom prst="rect">
            <a:avLst/>
          </a:prstGeom>
          <a:noFill/>
        </p:spPr>
        <p:txBody>
          <a:bodyPr wrap="square" rtlCol="0">
            <a:spAutoFit/>
          </a:bodyPr>
          <a:lstStyle/>
          <a:p>
            <a:r>
              <a:rPr lang="en-US" sz="1200" dirty="0"/>
              <a:t>LTV: 52.8%</a:t>
            </a:r>
          </a:p>
        </p:txBody>
      </p:sp>
      <p:sp>
        <p:nvSpPr>
          <p:cNvPr id="16" name="TextBox 15">
            <a:extLst>
              <a:ext uri="{FF2B5EF4-FFF2-40B4-BE49-F238E27FC236}">
                <a16:creationId xmlns:a16="http://schemas.microsoft.com/office/drawing/2014/main" id="{5990217F-1364-45C3-BF15-937A56DE02FD}"/>
              </a:ext>
            </a:extLst>
          </p:cNvPr>
          <p:cNvSpPr txBox="1"/>
          <p:nvPr/>
        </p:nvSpPr>
        <p:spPr>
          <a:xfrm>
            <a:off x="7540117" y="2075983"/>
            <a:ext cx="873761" cy="276999"/>
          </a:xfrm>
          <a:prstGeom prst="rect">
            <a:avLst/>
          </a:prstGeom>
          <a:noFill/>
        </p:spPr>
        <p:txBody>
          <a:bodyPr wrap="square" rtlCol="0">
            <a:spAutoFit/>
          </a:bodyPr>
          <a:lstStyle/>
          <a:p>
            <a:r>
              <a:rPr lang="en-US" sz="1200" dirty="0"/>
              <a:t>LTV: 50.5%</a:t>
            </a:r>
          </a:p>
        </p:txBody>
      </p:sp>
      <p:sp>
        <p:nvSpPr>
          <p:cNvPr id="17" name="TextBox 16">
            <a:extLst>
              <a:ext uri="{FF2B5EF4-FFF2-40B4-BE49-F238E27FC236}">
                <a16:creationId xmlns:a16="http://schemas.microsoft.com/office/drawing/2014/main" id="{BC44BB75-624B-44C4-B7E4-2464826CA8CA}"/>
              </a:ext>
            </a:extLst>
          </p:cNvPr>
          <p:cNvSpPr txBox="1"/>
          <p:nvPr/>
        </p:nvSpPr>
        <p:spPr>
          <a:xfrm>
            <a:off x="9095151" y="2038376"/>
            <a:ext cx="873761" cy="276999"/>
          </a:xfrm>
          <a:prstGeom prst="rect">
            <a:avLst/>
          </a:prstGeom>
          <a:noFill/>
        </p:spPr>
        <p:txBody>
          <a:bodyPr wrap="square" rtlCol="0">
            <a:spAutoFit/>
          </a:bodyPr>
          <a:lstStyle/>
          <a:p>
            <a:r>
              <a:rPr lang="en-US" sz="1200" dirty="0"/>
              <a:t>LTV: 51.6%</a:t>
            </a:r>
          </a:p>
        </p:txBody>
      </p:sp>
      <p:sp>
        <p:nvSpPr>
          <p:cNvPr id="26" name="TextBox 25">
            <a:extLst>
              <a:ext uri="{FF2B5EF4-FFF2-40B4-BE49-F238E27FC236}">
                <a16:creationId xmlns:a16="http://schemas.microsoft.com/office/drawing/2014/main" id="{D1BA95C8-E25B-425C-9DA8-5FF222FE9372}"/>
              </a:ext>
            </a:extLst>
          </p:cNvPr>
          <p:cNvSpPr txBox="1"/>
          <p:nvPr/>
        </p:nvSpPr>
        <p:spPr>
          <a:xfrm>
            <a:off x="10278300" y="2045721"/>
            <a:ext cx="873761" cy="276999"/>
          </a:xfrm>
          <a:prstGeom prst="rect">
            <a:avLst/>
          </a:prstGeom>
          <a:noFill/>
        </p:spPr>
        <p:txBody>
          <a:bodyPr wrap="square" rtlCol="0">
            <a:spAutoFit/>
          </a:bodyPr>
          <a:lstStyle/>
          <a:p>
            <a:r>
              <a:rPr lang="en-US" sz="1200" dirty="0"/>
              <a:t>LTV: 51.3%</a:t>
            </a:r>
          </a:p>
        </p:txBody>
      </p:sp>
      <p:sp>
        <p:nvSpPr>
          <p:cNvPr id="27" name="TextBox 26">
            <a:extLst>
              <a:ext uri="{FF2B5EF4-FFF2-40B4-BE49-F238E27FC236}">
                <a16:creationId xmlns:a16="http://schemas.microsoft.com/office/drawing/2014/main" id="{C79CF58A-CDFE-40E1-A0F4-F2D5B863BAB7}"/>
              </a:ext>
            </a:extLst>
          </p:cNvPr>
          <p:cNvSpPr txBox="1"/>
          <p:nvPr/>
        </p:nvSpPr>
        <p:spPr>
          <a:xfrm>
            <a:off x="6666355" y="1812496"/>
            <a:ext cx="4714595" cy="307777"/>
          </a:xfrm>
          <a:prstGeom prst="rect">
            <a:avLst/>
          </a:prstGeom>
          <a:noFill/>
        </p:spPr>
        <p:txBody>
          <a:bodyPr wrap="square" rtlCol="0">
            <a:spAutoFit/>
          </a:bodyPr>
          <a:lstStyle/>
          <a:p>
            <a:r>
              <a:rPr lang="en-US" sz="1400" b="1" dirty="0">
                <a:solidFill>
                  <a:srgbClr val="767171"/>
                </a:solidFill>
                <a:latin typeface="+mj-lt"/>
              </a:rPr>
              <a:t>S</a:t>
            </a:r>
            <a:r>
              <a:rPr lang="lt-LT" sz="1400" b="1" dirty="0">
                <a:solidFill>
                  <a:srgbClr val="767171"/>
                </a:solidFill>
                <a:latin typeface="+mj-lt"/>
              </a:rPr>
              <a:t>C</a:t>
            </a:r>
            <a:r>
              <a:rPr lang="en-US" sz="1400" b="1" dirty="0">
                <a:solidFill>
                  <a:srgbClr val="767171"/>
                </a:solidFill>
                <a:latin typeface="+mj-lt"/>
              </a:rPr>
              <a:t> Luiz</a:t>
            </a:r>
            <a:r>
              <a:rPr lang="lt-LT" sz="1400" b="1" dirty="0">
                <a:solidFill>
                  <a:srgbClr val="767171"/>
                </a:solidFill>
                <a:latin typeface="+mj-lt"/>
              </a:rPr>
              <a:t>ė</a:t>
            </a:r>
            <a:r>
              <a:rPr lang="en-US" sz="1400" b="1" dirty="0">
                <a:solidFill>
                  <a:srgbClr val="767171"/>
                </a:solidFill>
                <a:latin typeface="+mj-lt"/>
              </a:rPr>
              <a:t> property value vs debt (in million</a:t>
            </a:r>
            <a:r>
              <a:rPr lang="lt-LT" sz="1400" b="1" dirty="0">
                <a:solidFill>
                  <a:srgbClr val="767171"/>
                </a:solidFill>
                <a:latin typeface="+mj-lt"/>
              </a:rPr>
              <a:t>s</a:t>
            </a:r>
            <a:r>
              <a:rPr lang="en-US" sz="1400" b="1" dirty="0">
                <a:solidFill>
                  <a:srgbClr val="767171"/>
                </a:solidFill>
                <a:latin typeface="+mj-lt"/>
              </a:rPr>
              <a:t> EUR)</a:t>
            </a:r>
            <a:endParaRPr lang="en-US" sz="1400" b="1" dirty="0">
              <a:solidFill>
                <a:srgbClr val="767171"/>
              </a:solidFill>
              <a:latin typeface="+mj-lt"/>
              <a:cs typeface="Arial" panose="020B0604020202020204" pitchFamily="34" charset="0"/>
            </a:endParaRPr>
          </a:p>
        </p:txBody>
      </p:sp>
      <p:graphicFrame>
        <p:nvGraphicFramePr>
          <p:cNvPr id="28" name="Chart 27">
            <a:extLst>
              <a:ext uri="{FF2B5EF4-FFF2-40B4-BE49-F238E27FC236}">
                <a16:creationId xmlns:a16="http://schemas.microsoft.com/office/drawing/2014/main" id="{70DA1E5F-46BA-4657-BFB5-DBBE241D6A4E}"/>
              </a:ext>
            </a:extLst>
          </p:cNvPr>
          <p:cNvGraphicFramePr>
            <a:graphicFrameLocks/>
          </p:cNvGraphicFramePr>
          <p:nvPr>
            <p:extLst>
              <p:ext uri="{D42A27DB-BD31-4B8C-83A1-F6EECF244321}">
                <p14:modId xmlns:p14="http://schemas.microsoft.com/office/powerpoint/2010/main" val="2249213963"/>
              </p:ext>
            </p:extLst>
          </p:nvPr>
        </p:nvGraphicFramePr>
        <p:xfrm>
          <a:off x="539320" y="2075983"/>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74806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3539430"/>
          </a:xfrm>
          <a:prstGeom prst="rect">
            <a:avLst/>
          </a:prstGeom>
        </p:spPr>
        <p:txBody>
          <a:bodyPr wrap="square">
            <a:spAutoFit/>
          </a:bodyPr>
          <a:lstStyle/>
          <a:p>
            <a:pPr algn="just"/>
            <a:r>
              <a:rPr lang="en-US" sz="1400" dirty="0"/>
              <a:t>This reference document (hereafter referred to as ‘</a:t>
            </a:r>
            <a:r>
              <a:rPr lang="en-US" sz="1400" b="1" dirty="0"/>
              <a:t>Reference Document</a:t>
            </a:r>
            <a:r>
              <a:rPr lang="en-US" sz="1400" dirty="0"/>
              <a:t>‘) provides basic information about the intangible bonds (hereafter referred to as ‘the </a:t>
            </a:r>
            <a:r>
              <a:rPr lang="en-US" sz="1400" b="1" dirty="0"/>
              <a:t>Bonds</a:t>
            </a:r>
            <a:r>
              <a:rPr lang="en-US" sz="1400" dirty="0"/>
              <a:t>‘ or ‘the </a:t>
            </a:r>
            <a:r>
              <a:rPr lang="en-US" sz="1400" b="1" dirty="0"/>
              <a:t>Bond</a:t>
            </a:r>
            <a:r>
              <a:rPr lang="en-US" sz="1400" dirty="0"/>
              <a:t> </a:t>
            </a:r>
            <a:r>
              <a:rPr lang="en-US" sz="1400" b="1" dirty="0"/>
              <a:t>Issue</a:t>
            </a:r>
            <a:r>
              <a:rPr lang="en-US" sz="1400" dirty="0"/>
              <a:t>‘) issued by closed-ended type investment company intended for informed investors - UAB CAPITALICA BALTIC REAL ESTATE FUND I (hereafter referred to as ‘the </a:t>
            </a:r>
            <a:r>
              <a:rPr lang="en-US" sz="1400" b="1" dirty="0"/>
              <a:t>Company’</a:t>
            </a:r>
            <a:r>
              <a:rPr lang="en-US" sz="1400" dirty="0"/>
              <a:t>, ‘the </a:t>
            </a:r>
            <a:r>
              <a:rPr lang="en-US" sz="1400" b="1" dirty="0"/>
              <a:t>Issuer’</a:t>
            </a:r>
            <a:r>
              <a:rPr lang="en-US" sz="1400" dirty="0"/>
              <a:t>, or ‘</a:t>
            </a:r>
            <a:r>
              <a:rPr lang="en-US" sz="1400" b="1" dirty="0"/>
              <a:t>CBREFI’</a:t>
            </a:r>
            <a:r>
              <a:rPr lang="en-US" sz="1400" dirty="0"/>
              <a:t>). This Reference Document is not considered a securities prospect according to the meaning of the Securities Law of the Republic of Lithuania and it is not approved by the Bank of Lithuania. The Securities offer prospect is not developed according to Section 4, Part 2, paragraph 2 of the Law on Securities Law of the Republic of Lithuania. This Reference Document has been prepared under the resolution of the Board of the Bank of Lithuania of February 28, 2013, No 03-45 (</a:t>
            </a:r>
            <a:r>
              <a:rPr lang="en-GB" sz="1400" dirty="0"/>
              <a:t>as amended by Resolution No 03-173 of the Board of the Bank of Lithuania of 19 September 2019) by which it approved the description of the procedure for preparing and publishing an information document required for public offering of medium sized issues and concluding medium sized crowdfunding financing agreements</a:t>
            </a:r>
            <a:r>
              <a:rPr lang="en-US" sz="1400" dirty="0"/>
              <a:t> and it also contains the information necessary according to the Rules of the Alternative Securities Market First North in Lithuania, which are applied in order to include the Bonds in trading on the </a:t>
            </a:r>
            <a:r>
              <a:rPr lang="lt-LT" sz="1400" dirty="0"/>
              <a:t>Lithuanian </a:t>
            </a:r>
            <a:r>
              <a:rPr lang="en-US" sz="1400" dirty="0"/>
              <a:t>Nasdaq Baltic First North market.</a:t>
            </a:r>
          </a:p>
          <a:p>
            <a:pPr algn="just"/>
            <a:endParaRPr lang="en-US" sz="1400" dirty="0"/>
          </a:p>
          <a:p>
            <a:pPr algn="just"/>
            <a:r>
              <a:rPr lang="en-US" sz="1400" dirty="0"/>
              <a:t>Investors are advised to familiarize with the information provided in this Reference Document, and risk factors that need to be taken into account before making a decision to purchase the Bonds. This Reference Document is not and cannot be understood as a recommendation or a suggestion to invest in the Bonds. Neither the Company, nor its Management Company (as defined below) does not provide recommendations or advice regarding the purchase of the Bonds. In order to fully understand the benefits and risks related to the purchase of the Bonds, each potential investor should contact their financial, legal, business or tax consultants.</a:t>
            </a:r>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t-EE" sz="2800" dirty="0">
                <a:solidFill>
                  <a:sysClr val="windowText" lastClr="000000"/>
                </a:solidFill>
              </a:rPr>
              <a:t>REFERENCE DOCUMENT</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4</a:t>
            </a:fld>
            <a:endParaRPr lang="en-US" sz="1300" dirty="0">
              <a:solidFill>
                <a:schemeClr val="bg1">
                  <a:lumMod val="50000"/>
                </a:schemeClr>
              </a:solidFill>
            </a:endParaRPr>
          </a:p>
        </p:txBody>
      </p:sp>
    </p:spTree>
    <p:extLst>
      <p:ext uri="{BB962C8B-B14F-4D97-AF65-F5344CB8AC3E}">
        <p14:creationId xmlns:p14="http://schemas.microsoft.com/office/powerpoint/2010/main" val="31140912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kumimoji="0" lang="en-US" sz="2800" i="0" u="none" strike="noStrike" kern="1200" cap="none" spc="0" normalizeH="0" baseline="0" noProof="0" dirty="0">
                <a:ln>
                  <a:noFill/>
                </a:ln>
                <a:solidFill>
                  <a:sysClr val="windowText" lastClr="000000"/>
                </a:solidFill>
                <a:effectLst/>
                <a:uLnTx/>
                <a:uFillTx/>
                <a:ea typeface="+mj-ea"/>
                <a:cs typeface="+mj-cs"/>
              </a:rPr>
              <a:t>FINANCIAL OVERVIEW OF VERSLO CENTRAS 135</a:t>
            </a: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40</a:t>
            </a:fld>
            <a:endParaRPr lang="en-US" sz="1300" dirty="0">
              <a:solidFill>
                <a:schemeClr val="bg1">
                  <a:lumMod val="50000"/>
                </a:schemeClr>
              </a:solidFill>
            </a:endParaRPr>
          </a:p>
        </p:txBody>
      </p:sp>
      <p:sp>
        <p:nvSpPr>
          <p:cNvPr id="20" name="Subtitle 2">
            <a:extLst>
              <a:ext uri="{FF2B5EF4-FFF2-40B4-BE49-F238E27FC236}">
                <a16:creationId xmlns:a16="http://schemas.microsoft.com/office/drawing/2014/main" id="{08390F9C-6D0F-446F-B23E-51C68A67B064}"/>
              </a:ext>
            </a:extLst>
          </p:cNvPr>
          <p:cNvSpPr txBox="1">
            <a:spLocks/>
          </p:cNvSpPr>
          <p:nvPr/>
        </p:nvSpPr>
        <p:spPr>
          <a:xfrm>
            <a:off x="565866" y="5260535"/>
            <a:ext cx="8501975" cy="1363139"/>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Wingdings" panose="05000000000000000000" pitchFamily="2" charset="2"/>
              <a:buChar char="§"/>
            </a:pPr>
            <a:r>
              <a:rPr lang="en-US" sz="1400" dirty="0"/>
              <a:t>Stable rental revenue and net rental income of UAB </a:t>
            </a:r>
            <a:r>
              <a:rPr lang="en-US" sz="1400" dirty="0" err="1"/>
              <a:t>Verslo</a:t>
            </a:r>
            <a:r>
              <a:rPr lang="en-US" sz="1400" dirty="0"/>
              <a:t> centras 135;</a:t>
            </a:r>
          </a:p>
          <a:p>
            <a:pPr>
              <a:lnSpc>
                <a:spcPct val="100000"/>
              </a:lnSpc>
              <a:spcBef>
                <a:spcPts val="0"/>
              </a:spcBef>
              <a:spcAft>
                <a:spcPts val="600"/>
              </a:spcAft>
              <a:buFont typeface="Wingdings" panose="05000000000000000000" pitchFamily="2" charset="2"/>
              <a:buChar char="§"/>
            </a:pPr>
            <a:r>
              <a:rPr lang="en-US" sz="1400" dirty="0"/>
              <a:t>On June 30, 2020, the occupancy of Business center 135 was 100%;</a:t>
            </a:r>
          </a:p>
          <a:p>
            <a:pPr>
              <a:lnSpc>
                <a:spcPct val="100000"/>
              </a:lnSpc>
              <a:spcBef>
                <a:spcPts val="0"/>
              </a:spcBef>
              <a:spcAft>
                <a:spcPts val="600"/>
              </a:spcAft>
              <a:buFont typeface="Wingdings" panose="05000000000000000000" pitchFamily="2" charset="2"/>
              <a:buChar char="§"/>
            </a:pPr>
            <a:r>
              <a:rPr lang="en-US" sz="1400" dirty="0"/>
              <a:t>Average weighted rental price: 12.45 EUR/m2;</a:t>
            </a:r>
          </a:p>
          <a:p>
            <a:pPr>
              <a:lnSpc>
                <a:spcPct val="100000"/>
              </a:lnSpc>
              <a:spcBef>
                <a:spcPts val="0"/>
              </a:spcBef>
              <a:spcAft>
                <a:spcPts val="600"/>
              </a:spcAft>
              <a:buFont typeface="Wingdings" panose="05000000000000000000" pitchFamily="2" charset="2"/>
              <a:buChar char="§"/>
            </a:pPr>
            <a:r>
              <a:rPr lang="en-US" sz="1400" dirty="0"/>
              <a:t>The weighted average duration of lease agreements is 2.2 years. </a:t>
            </a:r>
          </a:p>
        </p:txBody>
      </p:sp>
      <p:sp>
        <p:nvSpPr>
          <p:cNvPr id="15" name="TextBox 14">
            <a:extLst>
              <a:ext uri="{FF2B5EF4-FFF2-40B4-BE49-F238E27FC236}">
                <a16:creationId xmlns:a16="http://schemas.microsoft.com/office/drawing/2014/main" id="{7BFC068B-14BC-42B7-96E5-B8FF748928CF}"/>
              </a:ext>
            </a:extLst>
          </p:cNvPr>
          <p:cNvSpPr txBox="1"/>
          <p:nvPr/>
        </p:nvSpPr>
        <p:spPr>
          <a:xfrm>
            <a:off x="644115" y="1824340"/>
            <a:ext cx="3434255" cy="307777"/>
          </a:xfrm>
          <a:prstGeom prst="rect">
            <a:avLst/>
          </a:prstGeom>
          <a:noFill/>
        </p:spPr>
        <p:txBody>
          <a:bodyPr wrap="square" rtlCol="0">
            <a:spAutoFit/>
          </a:bodyPr>
          <a:lstStyle/>
          <a:p>
            <a:r>
              <a:rPr lang="en-US" sz="1400" b="1" dirty="0">
                <a:solidFill>
                  <a:srgbClr val="767171"/>
                </a:solidFill>
                <a:latin typeface="+mj-lt"/>
              </a:rPr>
              <a:t>RESULTS OF BC 135 (in millions EUR)</a:t>
            </a:r>
            <a:endParaRPr lang="en-US" sz="1400" b="1" dirty="0">
              <a:solidFill>
                <a:srgbClr val="767171"/>
              </a:solidFill>
              <a:latin typeface="+mj-lt"/>
              <a:cs typeface="Arial" panose="020B0604020202020204" pitchFamily="34" charset="0"/>
            </a:endParaRPr>
          </a:p>
        </p:txBody>
      </p:sp>
      <p:graphicFrame>
        <p:nvGraphicFramePr>
          <p:cNvPr id="13" name="Chart 12">
            <a:extLst>
              <a:ext uri="{FF2B5EF4-FFF2-40B4-BE49-F238E27FC236}">
                <a16:creationId xmlns:a16="http://schemas.microsoft.com/office/drawing/2014/main" id="{1B2B161B-9081-49EE-A221-EA8D5CAFDCA7}"/>
              </a:ext>
            </a:extLst>
          </p:cNvPr>
          <p:cNvGraphicFramePr>
            <a:graphicFrameLocks/>
          </p:cNvGraphicFramePr>
          <p:nvPr>
            <p:extLst>
              <p:ext uri="{D42A27DB-BD31-4B8C-83A1-F6EECF244321}">
                <p14:modId xmlns:p14="http://schemas.microsoft.com/office/powerpoint/2010/main" val="77357910"/>
              </p:ext>
            </p:extLst>
          </p:nvPr>
        </p:nvGraphicFramePr>
        <p:xfrm>
          <a:off x="6825541" y="224962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11D53B62-7457-4F25-81FE-A9513B78B127}"/>
              </a:ext>
            </a:extLst>
          </p:cNvPr>
          <p:cNvSpPr txBox="1"/>
          <p:nvPr/>
        </p:nvSpPr>
        <p:spPr>
          <a:xfrm>
            <a:off x="6825541" y="2122826"/>
            <a:ext cx="873762" cy="276999"/>
          </a:xfrm>
          <a:prstGeom prst="rect">
            <a:avLst/>
          </a:prstGeom>
          <a:noFill/>
        </p:spPr>
        <p:txBody>
          <a:bodyPr wrap="square" rtlCol="0">
            <a:spAutoFit/>
          </a:bodyPr>
          <a:lstStyle/>
          <a:p>
            <a:r>
              <a:rPr lang="en-US" sz="1200" dirty="0"/>
              <a:t>LTV: 60.1%</a:t>
            </a:r>
          </a:p>
        </p:txBody>
      </p:sp>
      <p:sp>
        <p:nvSpPr>
          <p:cNvPr id="18" name="TextBox 17">
            <a:extLst>
              <a:ext uri="{FF2B5EF4-FFF2-40B4-BE49-F238E27FC236}">
                <a16:creationId xmlns:a16="http://schemas.microsoft.com/office/drawing/2014/main" id="{D889C7E3-914E-4AD7-B3AD-F6D33B964873}"/>
              </a:ext>
            </a:extLst>
          </p:cNvPr>
          <p:cNvSpPr txBox="1"/>
          <p:nvPr/>
        </p:nvSpPr>
        <p:spPr>
          <a:xfrm>
            <a:off x="6825541" y="1824339"/>
            <a:ext cx="4714595" cy="307777"/>
          </a:xfrm>
          <a:prstGeom prst="rect">
            <a:avLst/>
          </a:prstGeom>
          <a:noFill/>
        </p:spPr>
        <p:txBody>
          <a:bodyPr wrap="square" rtlCol="0">
            <a:spAutoFit/>
          </a:bodyPr>
          <a:lstStyle/>
          <a:p>
            <a:r>
              <a:rPr lang="en-US" sz="1400" b="1" dirty="0">
                <a:solidFill>
                  <a:srgbClr val="767171"/>
                </a:solidFill>
                <a:latin typeface="+mj-lt"/>
              </a:rPr>
              <a:t>BC 135 property value vs debt (in million</a:t>
            </a:r>
            <a:r>
              <a:rPr lang="lt-LT" sz="1400" b="1" dirty="0">
                <a:solidFill>
                  <a:srgbClr val="767171"/>
                </a:solidFill>
                <a:latin typeface="+mj-lt"/>
              </a:rPr>
              <a:t>s</a:t>
            </a:r>
            <a:r>
              <a:rPr lang="en-US" sz="1400" b="1" dirty="0">
                <a:solidFill>
                  <a:srgbClr val="767171"/>
                </a:solidFill>
                <a:latin typeface="+mj-lt"/>
              </a:rPr>
              <a:t> EUR)</a:t>
            </a:r>
            <a:endParaRPr lang="en-US" sz="1400" b="1" dirty="0">
              <a:solidFill>
                <a:srgbClr val="767171"/>
              </a:solidFill>
              <a:latin typeface="+mj-lt"/>
              <a:cs typeface="Arial" panose="020B0604020202020204" pitchFamily="34" charset="0"/>
            </a:endParaRPr>
          </a:p>
        </p:txBody>
      </p:sp>
      <p:sp>
        <p:nvSpPr>
          <p:cNvPr id="21" name="TextBox 20">
            <a:extLst>
              <a:ext uri="{FF2B5EF4-FFF2-40B4-BE49-F238E27FC236}">
                <a16:creationId xmlns:a16="http://schemas.microsoft.com/office/drawing/2014/main" id="{D3263254-E6AC-46D6-9390-D4FEBFCDD4E9}"/>
              </a:ext>
            </a:extLst>
          </p:cNvPr>
          <p:cNvSpPr txBox="1"/>
          <p:nvPr/>
        </p:nvSpPr>
        <p:spPr>
          <a:xfrm>
            <a:off x="7765593" y="2144271"/>
            <a:ext cx="873762" cy="276999"/>
          </a:xfrm>
          <a:prstGeom prst="rect">
            <a:avLst/>
          </a:prstGeom>
          <a:noFill/>
        </p:spPr>
        <p:txBody>
          <a:bodyPr wrap="square" rtlCol="0">
            <a:spAutoFit/>
          </a:bodyPr>
          <a:lstStyle/>
          <a:p>
            <a:r>
              <a:rPr lang="en-US" sz="1200" dirty="0"/>
              <a:t>LTV: 56.3%</a:t>
            </a:r>
          </a:p>
        </p:txBody>
      </p:sp>
      <p:sp>
        <p:nvSpPr>
          <p:cNvPr id="22" name="TextBox 21">
            <a:extLst>
              <a:ext uri="{FF2B5EF4-FFF2-40B4-BE49-F238E27FC236}">
                <a16:creationId xmlns:a16="http://schemas.microsoft.com/office/drawing/2014/main" id="{2AD38297-F384-4156-9CFE-8BE017D76784}"/>
              </a:ext>
            </a:extLst>
          </p:cNvPr>
          <p:cNvSpPr txBox="1"/>
          <p:nvPr/>
        </p:nvSpPr>
        <p:spPr>
          <a:xfrm>
            <a:off x="9386978" y="2092964"/>
            <a:ext cx="873762" cy="276999"/>
          </a:xfrm>
          <a:prstGeom prst="rect">
            <a:avLst/>
          </a:prstGeom>
          <a:noFill/>
        </p:spPr>
        <p:txBody>
          <a:bodyPr wrap="square" rtlCol="0">
            <a:spAutoFit/>
          </a:bodyPr>
          <a:lstStyle/>
          <a:p>
            <a:r>
              <a:rPr lang="en-US" sz="1200" dirty="0"/>
              <a:t>LTV: 58.6%</a:t>
            </a:r>
          </a:p>
        </p:txBody>
      </p:sp>
      <p:sp>
        <p:nvSpPr>
          <p:cNvPr id="23" name="TextBox 22">
            <a:extLst>
              <a:ext uri="{FF2B5EF4-FFF2-40B4-BE49-F238E27FC236}">
                <a16:creationId xmlns:a16="http://schemas.microsoft.com/office/drawing/2014/main" id="{B44FB9C3-CA69-444F-8CDB-70E71E5BE6F4}"/>
              </a:ext>
            </a:extLst>
          </p:cNvPr>
          <p:cNvSpPr txBox="1"/>
          <p:nvPr/>
        </p:nvSpPr>
        <p:spPr>
          <a:xfrm>
            <a:off x="10422583" y="2075551"/>
            <a:ext cx="873762" cy="276999"/>
          </a:xfrm>
          <a:prstGeom prst="rect">
            <a:avLst/>
          </a:prstGeom>
          <a:noFill/>
        </p:spPr>
        <p:txBody>
          <a:bodyPr wrap="square" rtlCol="0">
            <a:spAutoFit/>
          </a:bodyPr>
          <a:lstStyle/>
          <a:p>
            <a:r>
              <a:rPr lang="en-US" sz="1200" dirty="0"/>
              <a:t>LTV: 54.4%</a:t>
            </a:r>
          </a:p>
        </p:txBody>
      </p:sp>
      <p:graphicFrame>
        <p:nvGraphicFramePr>
          <p:cNvPr id="24" name="Chart 23">
            <a:extLst>
              <a:ext uri="{FF2B5EF4-FFF2-40B4-BE49-F238E27FC236}">
                <a16:creationId xmlns:a16="http://schemas.microsoft.com/office/drawing/2014/main" id="{B88B348B-AA12-48F5-8861-0AE2735B7293}"/>
              </a:ext>
            </a:extLst>
          </p:cNvPr>
          <p:cNvGraphicFramePr>
            <a:graphicFrameLocks/>
          </p:cNvGraphicFramePr>
          <p:nvPr>
            <p:extLst>
              <p:ext uri="{D42A27DB-BD31-4B8C-83A1-F6EECF244321}">
                <p14:modId xmlns:p14="http://schemas.microsoft.com/office/powerpoint/2010/main" val="2639273972"/>
              </p:ext>
            </p:extLst>
          </p:nvPr>
        </p:nvGraphicFramePr>
        <p:xfrm>
          <a:off x="644115" y="2132116"/>
          <a:ext cx="4572000" cy="28607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91307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kumimoji="0" lang="en-US" sz="2800" i="0" u="none" strike="noStrike" kern="1200" cap="none" spc="0" normalizeH="0" baseline="0" noProof="0" dirty="0">
                <a:ln>
                  <a:noFill/>
                </a:ln>
                <a:solidFill>
                  <a:sysClr val="windowText" lastClr="000000"/>
                </a:solidFill>
                <a:effectLst/>
                <a:uLnTx/>
                <a:uFillTx/>
                <a:ea typeface="+mj-ea"/>
                <a:cs typeface="+mj-cs"/>
              </a:rPr>
              <a:t>FINANCIAL OVERVIEW OF KAUNO DOKAS</a:t>
            </a: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41</a:t>
            </a:fld>
            <a:endParaRPr lang="en-US" sz="1300" dirty="0">
              <a:solidFill>
                <a:schemeClr val="bg1">
                  <a:lumMod val="50000"/>
                </a:schemeClr>
              </a:solidFill>
            </a:endParaRPr>
          </a:p>
        </p:txBody>
      </p:sp>
      <p:sp>
        <p:nvSpPr>
          <p:cNvPr id="20" name="Subtitle 2">
            <a:extLst>
              <a:ext uri="{FF2B5EF4-FFF2-40B4-BE49-F238E27FC236}">
                <a16:creationId xmlns:a16="http://schemas.microsoft.com/office/drawing/2014/main" id="{08390F9C-6D0F-446F-B23E-51C68A67B064}"/>
              </a:ext>
            </a:extLst>
          </p:cNvPr>
          <p:cNvSpPr txBox="1">
            <a:spLocks/>
          </p:cNvSpPr>
          <p:nvPr/>
        </p:nvSpPr>
        <p:spPr>
          <a:xfrm>
            <a:off x="565866" y="5260535"/>
            <a:ext cx="9473680" cy="1363139"/>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Wingdings" panose="05000000000000000000" pitchFamily="2" charset="2"/>
              <a:buChar char="§"/>
            </a:pPr>
            <a:r>
              <a:rPr lang="en-US" sz="1400" dirty="0"/>
              <a:t>On June 30, 2020, the occupancy of </a:t>
            </a:r>
            <a:r>
              <a:rPr lang="en-US" sz="1400" dirty="0" err="1"/>
              <a:t>Kauno</a:t>
            </a:r>
            <a:r>
              <a:rPr lang="en-US" sz="1400" dirty="0"/>
              <a:t> </a:t>
            </a:r>
            <a:r>
              <a:rPr lang="en-US" sz="1400" dirty="0" err="1"/>
              <a:t>Dokas</a:t>
            </a:r>
            <a:r>
              <a:rPr lang="en-US" sz="1400" dirty="0"/>
              <a:t> was 100%;</a:t>
            </a:r>
          </a:p>
          <a:p>
            <a:pPr>
              <a:lnSpc>
                <a:spcPct val="100000"/>
              </a:lnSpc>
              <a:spcBef>
                <a:spcPts val="0"/>
              </a:spcBef>
              <a:spcAft>
                <a:spcPts val="600"/>
              </a:spcAft>
              <a:buFont typeface="Wingdings" panose="05000000000000000000" pitchFamily="2" charset="2"/>
              <a:buChar char="§"/>
            </a:pPr>
            <a:r>
              <a:rPr lang="en-US" sz="1400" dirty="0"/>
              <a:t>Average weighted rental price - 10.77 EUR/m2;</a:t>
            </a:r>
          </a:p>
          <a:p>
            <a:pPr>
              <a:lnSpc>
                <a:spcPct val="100000"/>
              </a:lnSpc>
              <a:spcBef>
                <a:spcPts val="0"/>
              </a:spcBef>
              <a:spcAft>
                <a:spcPts val="600"/>
              </a:spcAft>
              <a:buFont typeface="Wingdings" panose="05000000000000000000" pitchFamily="2" charset="2"/>
              <a:buChar char="§"/>
            </a:pPr>
            <a:r>
              <a:rPr lang="en-US" sz="1400" dirty="0"/>
              <a:t>The weighted average duration of lease agreements is 3.9 years. </a:t>
            </a:r>
          </a:p>
        </p:txBody>
      </p:sp>
      <p:sp>
        <p:nvSpPr>
          <p:cNvPr id="13" name="TextBox 12">
            <a:extLst>
              <a:ext uri="{FF2B5EF4-FFF2-40B4-BE49-F238E27FC236}">
                <a16:creationId xmlns:a16="http://schemas.microsoft.com/office/drawing/2014/main" id="{02968A33-7FB1-4CA5-9335-CC7CAE2BE5D4}"/>
              </a:ext>
            </a:extLst>
          </p:cNvPr>
          <p:cNvSpPr txBox="1"/>
          <p:nvPr/>
        </p:nvSpPr>
        <p:spPr>
          <a:xfrm>
            <a:off x="565866" y="1864390"/>
            <a:ext cx="3793398" cy="307777"/>
          </a:xfrm>
          <a:prstGeom prst="rect">
            <a:avLst/>
          </a:prstGeom>
          <a:noFill/>
        </p:spPr>
        <p:txBody>
          <a:bodyPr wrap="square" rtlCol="0">
            <a:spAutoFit/>
          </a:bodyPr>
          <a:lstStyle/>
          <a:p>
            <a:r>
              <a:rPr lang="en-US" sz="1400" b="1" dirty="0">
                <a:solidFill>
                  <a:srgbClr val="767171"/>
                </a:solidFill>
                <a:latin typeface="+mj-lt"/>
              </a:rPr>
              <a:t>RESULTS OF KAUNO DOKAS (in millions EUR)</a:t>
            </a:r>
            <a:endParaRPr lang="en-US" sz="1400" b="1" dirty="0">
              <a:solidFill>
                <a:srgbClr val="767171"/>
              </a:solidFill>
              <a:latin typeface="+mj-lt"/>
              <a:cs typeface="Arial" panose="020B0604020202020204" pitchFamily="34" charset="0"/>
            </a:endParaRPr>
          </a:p>
        </p:txBody>
      </p:sp>
      <p:graphicFrame>
        <p:nvGraphicFramePr>
          <p:cNvPr id="14" name="Chart 13">
            <a:extLst>
              <a:ext uri="{FF2B5EF4-FFF2-40B4-BE49-F238E27FC236}">
                <a16:creationId xmlns:a16="http://schemas.microsoft.com/office/drawing/2014/main" id="{4A348100-9E94-43D1-AB60-9883D74FE899}"/>
              </a:ext>
            </a:extLst>
          </p:cNvPr>
          <p:cNvGraphicFramePr>
            <a:graphicFrameLocks/>
          </p:cNvGraphicFramePr>
          <p:nvPr>
            <p:extLst>
              <p:ext uri="{D42A27DB-BD31-4B8C-83A1-F6EECF244321}">
                <p14:modId xmlns:p14="http://schemas.microsoft.com/office/powerpoint/2010/main" val="2191424704"/>
              </p:ext>
            </p:extLst>
          </p:nvPr>
        </p:nvGraphicFramePr>
        <p:xfrm>
          <a:off x="6303765" y="2172167"/>
          <a:ext cx="5280581" cy="285250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DCF7C284-9546-49AC-8572-322471EA22AB}"/>
              </a:ext>
            </a:extLst>
          </p:cNvPr>
          <p:cNvSpPr txBox="1"/>
          <p:nvPr/>
        </p:nvSpPr>
        <p:spPr>
          <a:xfrm>
            <a:off x="6388660" y="1864389"/>
            <a:ext cx="4714595" cy="307777"/>
          </a:xfrm>
          <a:prstGeom prst="rect">
            <a:avLst/>
          </a:prstGeom>
          <a:noFill/>
        </p:spPr>
        <p:txBody>
          <a:bodyPr wrap="square" rtlCol="0">
            <a:spAutoFit/>
          </a:bodyPr>
          <a:lstStyle/>
          <a:p>
            <a:r>
              <a:rPr lang="en-US" sz="1400" b="1" dirty="0" err="1">
                <a:solidFill>
                  <a:srgbClr val="767171"/>
                </a:solidFill>
                <a:latin typeface="+mj-lt"/>
              </a:rPr>
              <a:t>Kauno</a:t>
            </a:r>
            <a:r>
              <a:rPr lang="en-US" sz="1400" b="1" dirty="0">
                <a:solidFill>
                  <a:srgbClr val="767171"/>
                </a:solidFill>
                <a:latin typeface="+mj-lt"/>
              </a:rPr>
              <a:t> </a:t>
            </a:r>
            <a:r>
              <a:rPr lang="en-US" sz="1400" b="1" dirty="0" err="1">
                <a:solidFill>
                  <a:srgbClr val="767171"/>
                </a:solidFill>
                <a:latin typeface="+mj-lt"/>
              </a:rPr>
              <a:t>Dokas</a:t>
            </a:r>
            <a:r>
              <a:rPr lang="en-US" sz="1400" b="1" dirty="0">
                <a:solidFill>
                  <a:srgbClr val="767171"/>
                </a:solidFill>
                <a:latin typeface="+mj-lt"/>
              </a:rPr>
              <a:t> property value vs debt (in million</a:t>
            </a:r>
            <a:r>
              <a:rPr lang="lt-LT" sz="1400" b="1" dirty="0">
                <a:solidFill>
                  <a:srgbClr val="767171"/>
                </a:solidFill>
                <a:latin typeface="+mj-lt"/>
              </a:rPr>
              <a:t>s</a:t>
            </a:r>
            <a:r>
              <a:rPr lang="en-US" sz="1400" b="1" dirty="0">
                <a:solidFill>
                  <a:srgbClr val="767171"/>
                </a:solidFill>
                <a:latin typeface="+mj-lt"/>
              </a:rPr>
              <a:t> EUR)</a:t>
            </a:r>
            <a:endParaRPr lang="en-US" sz="1400" b="1" dirty="0">
              <a:solidFill>
                <a:srgbClr val="767171"/>
              </a:solidFill>
              <a:latin typeface="+mj-lt"/>
              <a:cs typeface="Arial" panose="020B0604020202020204" pitchFamily="34" charset="0"/>
            </a:endParaRPr>
          </a:p>
        </p:txBody>
      </p:sp>
      <p:sp>
        <p:nvSpPr>
          <p:cNvPr id="17" name="TextBox 16">
            <a:extLst>
              <a:ext uri="{FF2B5EF4-FFF2-40B4-BE49-F238E27FC236}">
                <a16:creationId xmlns:a16="http://schemas.microsoft.com/office/drawing/2014/main" id="{987CF565-A410-4684-8F08-6670E2E5CE8D}"/>
              </a:ext>
            </a:extLst>
          </p:cNvPr>
          <p:cNvSpPr txBox="1"/>
          <p:nvPr/>
        </p:nvSpPr>
        <p:spPr>
          <a:xfrm>
            <a:off x="6388660" y="2146847"/>
            <a:ext cx="873762" cy="276999"/>
          </a:xfrm>
          <a:prstGeom prst="rect">
            <a:avLst/>
          </a:prstGeom>
          <a:noFill/>
        </p:spPr>
        <p:txBody>
          <a:bodyPr wrap="square" rtlCol="0">
            <a:spAutoFit/>
          </a:bodyPr>
          <a:lstStyle/>
          <a:p>
            <a:r>
              <a:rPr lang="en-US" sz="1200" dirty="0"/>
              <a:t>LTV: 44.5%</a:t>
            </a:r>
          </a:p>
        </p:txBody>
      </p:sp>
      <p:graphicFrame>
        <p:nvGraphicFramePr>
          <p:cNvPr id="24" name="Chart 23">
            <a:extLst>
              <a:ext uri="{FF2B5EF4-FFF2-40B4-BE49-F238E27FC236}">
                <a16:creationId xmlns:a16="http://schemas.microsoft.com/office/drawing/2014/main" id="{876AB76A-066E-45D3-92D5-86FFF73FCD7E}"/>
              </a:ext>
            </a:extLst>
          </p:cNvPr>
          <p:cNvGraphicFramePr>
            <a:graphicFrameLocks/>
          </p:cNvGraphicFramePr>
          <p:nvPr>
            <p:extLst>
              <p:ext uri="{D42A27DB-BD31-4B8C-83A1-F6EECF244321}">
                <p14:modId xmlns:p14="http://schemas.microsoft.com/office/powerpoint/2010/main" val="3546936280"/>
              </p:ext>
            </p:extLst>
          </p:nvPr>
        </p:nvGraphicFramePr>
        <p:xfrm>
          <a:off x="607654" y="224027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9426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8F4E-C86F-4D99-8B12-D9FA2E826145}"/>
              </a:ext>
            </a:extLst>
          </p:cNvPr>
          <p:cNvSpPr txBox="1">
            <a:spLocks/>
          </p:cNvSpPr>
          <p:nvPr/>
        </p:nvSpPr>
        <p:spPr>
          <a:xfrm>
            <a:off x="1006135" y="784701"/>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defRPr/>
            </a:pPr>
            <a:r>
              <a:rPr lang="en-US" sz="2800" dirty="0"/>
              <a:t>DEVELOPMENT OF UAB CAPITALICA BALTIC REAL ESTATE FUND I</a:t>
            </a:r>
            <a:endParaRPr kumimoji="0" lang="en-US" sz="2800" i="0" u="none" strike="noStrike" kern="1200" cap="none" spc="0" normalizeH="0" baseline="0" noProof="0" dirty="0">
              <a:ln>
                <a:noFill/>
              </a:ln>
              <a:effectLst/>
              <a:uLnTx/>
              <a:uFillTx/>
              <a:ea typeface="+mj-ea"/>
              <a:cs typeface="+mj-cs"/>
            </a:endParaRPr>
          </a:p>
        </p:txBody>
      </p:sp>
      <p:sp>
        <p:nvSpPr>
          <p:cNvPr id="65" name="TextBox 64">
            <a:extLst>
              <a:ext uri="{FF2B5EF4-FFF2-40B4-BE49-F238E27FC236}">
                <a16:creationId xmlns:a16="http://schemas.microsoft.com/office/drawing/2014/main" id="{CC9093AE-4869-47AC-AE46-687537871D08}"/>
              </a:ext>
            </a:extLst>
          </p:cNvPr>
          <p:cNvSpPr txBox="1"/>
          <p:nvPr/>
        </p:nvSpPr>
        <p:spPr>
          <a:xfrm>
            <a:off x="11397541" y="6304683"/>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42</a:t>
            </a:fld>
            <a:endParaRPr lang="en-US" sz="1300" dirty="0">
              <a:solidFill>
                <a:schemeClr val="bg1">
                  <a:lumMod val="50000"/>
                </a:schemeClr>
              </a:solidFill>
            </a:endParaRPr>
          </a:p>
        </p:txBody>
      </p:sp>
      <p:grpSp>
        <p:nvGrpSpPr>
          <p:cNvPr id="4" name="Group 3">
            <a:extLst>
              <a:ext uri="{FF2B5EF4-FFF2-40B4-BE49-F238E27FC236}">
                <a16:creationId xmlns:a16="http://schemas.microsoft.com/office/drawing/2014/main" id="{8B433042-B6DB-48BF-9D9D-B1BEFE18088F}"/>
              </a:ext>
            </a:extLst>
          </p:cNvPr>
          <p:cNvGrpSpPr/>
          <p:nvPr/>
        </p:nvGrpSpPr>
        <p:grpSpPr>
          <a:xfrm>
            <a:off x="654271" y="1893475"/>
            <a:ext cx="10897159" cy="2017408"/>
            <a:chOff x="705980" y="2326833"/>
            <a:chExt cx="10897159" cy="2017408"/>
          </a:xfrm>
        </p:grpSpPr>
        <p:pic>
          <p:nvPicPr>
            <p:cNvPr id="3" name="Picture 2">
              <a:extLst>
                <a:ext uri="{FF2B5EF4-FFF2-40B4-BE49-F238E27FC236}">
                  <a16:creationId xmlns:a16="http://schemas.microsoft.com/office/drawing/2014/main" id="{B37C6159-508C-41B2-8658-B30D2F082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139" y="2329463"/>
              <a:ext cx="3360000" cy="2001908"/>
            </a:xfrm>
            <a:prstGeom prst="rect">
              <a:avLst/>
            </a:prstGeom>
          </p:spPr>
        </p:pic>
        <p:pic>
          <p:nvPicPr>
            <p:cNvPr id="64" name="Picture 63">
              <a:extLst>
                <a:ext uri="{FF2B5EF4-FFF2-40B4-BE49-F238E27FC236}">
                  <a16:creationId xmlns:a16="http://schemas.microsoft.com/office/drawing/2014/main" id="{48ECAADF-75BC-4E46-8F61-43FA6AA04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565" y="2326833"/>
              <a:ext cx="3359991" cy="2016000"/>
            </a:xfrm>
            <a:prstGeom prst="rect">
              <a:avLst/>
            </a:prstGeom>
          </p:spPr>
        </p:pic>
        <p:sp>
          <p:nvSpPr>
            <p:cNvPr id="81" name="Rectangle 80">
              <a:extLst>
                <a:ext uri="{FF2B5EF4-FFF2-40B4-BE49-F238E27FC236}">
                  <a16:creationId xmlns:a16="http://schemas.microsoft.com/office/drawing/2014/main" id="{DC9F9AE1-F9A4-44E4-909F-B2283221A63F}"/>
                </a:ext>
              </a:extLst>
            </p:cNvPr>
            <p:cNvSpPr/>
            <p:nvPr/>
          </p:nvSpPr>
          <p:spPr>
            <a:xfrm>
              <a:off x="8243139" y="2329920"/>
              <a:ext cx="2094459" cy="688833"/>
            </a:xfrm>
            <a:prstGeom prst="rect">
              <a:avLst/>
            </a:prstGeom>
            <a:solidFill>
              <a:srgbClr val="69615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t-EE" sz="1000" b="1" dirty="0">
                <a:solidFill>
                  <a:schemeClr val="bg1"/>
                </a:solidFill>
                <a:latin typeface="Leelawadee UI" panose="020B0502040204020203" pitchFamily="34" charset="-34"/>
                <a:cs typeface="Leelawadee UI" panose="020B0502040204020203" pitchFamily="34" charset="-34"/>
              </a:endParaRPr>
            </a:p>
            <a:p>
              <a:r>
                <a:rPr lang="et-EE" sz="1000" b="1" dirty="0">
                  <a:solidFill>
                    <a:schemeClr val="bg1"/>
                  </a:solidFill>
                  <a:latin typeface="Leelawadee UI" panose="020B0502040204020203" pitchFamily="34" charset="-34"/>
                  <a:cs typeface="Leelawadee UI" panose="020B0502040204020203" pitchFamily="34" charset="-34"/>
                </a:rPr>
                <a:t>Sum of Investments: </a:t>
              </a:r>
              <a:r>
                <a:rPr lang="lt-LT" sz="1000" b="1" dirty="0">
                  <a:latin typeface="Leelawadee UI" panose="020B0502040204020203" pitchFamily="34" charset="-34"/>
                  <a:ea typeface="Calibri" panose="020F0502020204030204" pitchFamily="34" charset="0"/>
                  <a:cs typeface="Leelawadee UI" panose="020B0502040204020203" pitchFamily="34" charset="-34"/>
                </a:rPr>
                <a:t>~EUR 68M</a:t>
              </a:r>
            </a:p>
            <a:p>
              <a:r>
                <a:rPr lang="lt-LT" sz="1000" b="1" dirty="0" err="1">
                  <a:solidFill>
                    <a:schemeClr val="bg1"/>
                  </a:solidFill>
                  <a:latin typeface="Leelawadee UI" panose="020B0502040204020203" pitchFamily="34" charset="-34"/>
                  <a:cs typeface="Leelawadee UI" panose="020B0502040204020203" pitchFamily="34" charset="-34"/>
                </a:rPr>
                <a:t>Size</a:t>
              </a:r>
              <a:r>
                <a:rPr lang="lt-LT" sz="1000" b="1" dirty="0">
                  <a:solidFill>
                    <a:schemeClr val="bg1"/>
                  </a:solidFill>
                  <a:latin typeface="Leelawadee UI" panose="020B0502040204020203" pitchFamily="34" charset="-34"/>
                  <a:cs typeface="Leelawadee UI" panose="020B0502040204020203" pitchFamily="34" charset="-34"/>
                </a:rPr>
                <a:t> </a:t>
              </a:r>
              <a:r>
                <a:rPr lang="lt-LT" sz="1000" b="1" dirty="0" err="1">
                  <a:solidFill>
                    <a:schemeClr val="bg1"/>
                  </a:solidFill>
                  <a:latin typeface="Leelawadee UI" panose="020B0502040204020203" pitchFamily="34" charset="-34"/>
                  <a:cs typeface="Leelawadee UI" panose="020B0502040204020203" pitchFamily="34" charset="-34"/>
                </a:rPr>
                <a:t>of</a:t>
              </a:r>
              <a:r>
                <a:rPr lang="lt-LT" sz="1000" b="1" dirty="0">
                  <a:solidFill>
                    <a:schemeClr val="bg1"/>
                  </a:solidFill>
                  <a:latin typeface="Leelawadee UI" panose="020B0502040204020203" pitchFamily="34" charset="-34"/>
                  <a:cs typeface="Leelawadee UI" panose="020B0502040204020203" pitchFamily="34" charset="-34"/>
                </a:rPr>
                <a:t> </a:t>
              </a:r>
              <a:r>
                <a:rPr lang="lt-LT" sz="1000" b="1" dirty="0" err="1">
                  <a:solidFill>
                    <a:schemeClr val="bg1"/>
                  </a:solidFill>
                  <a:latin typeface="Leelawadee UI" panose="020B0502040204020203" pitchFamily="34" charset="-34"/>
                  <a:cs typeface="Leelawadee UI" panose="020B0502040204020203" pitchFamily="34" charset="-34"/>
                </a:rPr>
                <a:t>equity</a:t>
              </a:r>
              <a:r>
                <a:rPr lang="lt-LT" sz="1000" b="1" dirty="0">
                  <a:solidFill>
                    <a:schemeClr val="bg1"/>
                  </a:solidFill>
                  <a:latin typeface="Leelawadee UI" panose="020B0502040204020203" pitchFamily="34" charset="-34"/>
                  <a:cs typeface="Leelawadee UI" panose="020B0502040204020203" pitchFamily="34" charset="-34"/>
                </a:rPr>
                <a:t>:           </a:t>
              </a:r>
              <a:r>
                <a:rPr lang="lt-LT" sz="1000" b="1" dirty="0">
                  <a:latin typeface="Leelawadee UI" panose="020B0502040204020203" pitchFamily="34" charset="-34"/>
                  <a:ea typeface="Calibri" panose="020F0502020204030204" pitchFamily="34" charset="0"/>
                  <a:cs typeface="Leelawadee UI" panose="020B0502040204020203" pitchFamily="34" charset="-34"/>
                </a:rPr>
                <a:t>~EUR 29M</a:t>
              </a:r>
            </a:p>
            <a:p>
              <a:r>
                <a:rPr lang="lt-LT" sz="1000" b="1" dirty="0" err="1">
                  <a:solidFill>
                    <a:schemeClr val="bg1"/>
                  </a:solidFill>
                  <a:latin typeface="Leelawadee UI" panose="020B0502040204020203" pitchFamily="34" charset="-34"/>
                  <a:cs typeface="Leelawadee UI" panose="020B0502040204020203" pitchFamily="34" charset="-34"/>
                </a:rPr>
                <a:t>Size</a:t>
              </a:r>
              <a:r>
                <a:rPr lang="lt-LT" sz="1000" b="1" dirty="0">
                  <a:solidFill>
                    <a:schemeClr val="bg1"/>
                  </a:solidFill>
                  <a:latin typeface="Leelawadee UI" panose="020B0502040204020203" pitchFamily="34" charset="-34"/>
                  <a:cs typeface="Leelawadee UI" panose="020B0502040204020203" pitchFamily="34" charset="-34"/>
                </a:rPr>
                <a:t> </a:t>
              </a:r>
              <a:r>
                <a:rPr lang="lt-LT" sz="1000" b="1" dirty="0" err="1">
                  <a:solidFill>
                    <a:schemeClr val="bg1"/>
                  </a:solidFill>
                  <a:latin typeface="Leelawadee UI" panose="020B0502040204020203" pitchFamily="34" charset="-34"/>
                  <a:cs typeface="Leelawadee UI" panose="020B0502040204020203" pitchFamily="34" charset="-34"/>
                </a:rPr>
                <a:t>of</a:t>
              </a:r>
              <a:r>
                <a:rPr lang="lt-LT" sz="1000" b="1" dirty="0">
                  <a:solidFill>
                    <a:schemeClr val="bg1"/>
                  </a:solidFill>
                  <a:latin typeface="Leelawadee UI" panose="020B0502040204020203" pitchFamily="34" charset="-34"/>
                  <a:cs typeface="Leelawadee UI" panose="020B0502040204020203" pitchFamily="34" charset="-34"/>
                </a:rPr>
                <a:t> bank </a:t>
              </a:r>
              <a:r>
                <a:rPr lang="lt-LT" sz="1000" b="1" dirty="0" err="1">
                  <a:solidFill>
                    <a:schemeClr val="bg1"/>
                  </a:solidFill>
                  <a:latin typeface="Leelawadee UI" panose="020B0502040204020203" pitchFamily="34" charset="-34"/>
                  <a:cs typeface="Leelawadee UI" panose="020B0502040204020203" pitchFamily="34" charset="-34"/>
                </a:rPr>
                <a:t>loan</a:t>
              </a:r>
              <a:r>
                <a:rPr lang="lt-LT" sz="1000" b="1" dirty="0">
                  <a:solidFill>
                    <a:schemeClr val="bg1"/>
                  </a:solidFill>
                  <a:latin typeface="Leelawadee UI" panose="020B0502040204020203" pitchFamily="34" charset="-34"/>
                  <a:cs typeface="Leelawadee UI" panose="020B0502040204020203" pitchFamily="34" charset="-34"/>
                </a:rPr>
                <a:t>:     </a:t>
              </a:r>
              <a:r>
                <a:rPr lang="lt-LT" sz="1000" b="1" dirty="0">
                  <a:latin typeface="Leelawadee UI" panose="020B0502040204020203" pitchFamily="34" charset="-34"/>
                  <a:ea typeface="Calibri" panose="020F0502020204030204" pitchFamily="34" charset="0"/>
                  <a:cs typeface="Leelawadee UI" panose="020B0502040204020203" pitchFamily="34" charset="-34"/>
                </a:rPr>
                <a:t>~EUR 39M</a:t>
              </a:r>
              <a:r>
                <a:rPr lang="et-EE" sz="1000" b="1" dirty="0">
                  <a:solidFill>
                    <a:schemeClr val="bg1"/>
                  </a:solidFill>
                  <a:latin typeface="Leelawadee UI" panose="020B0502040204020203" pitchFamily="34" charset="-34"/>
                  <a:cs typeface="Leelawadee UI" panose="020B0502040204020203" pitchFamily="34" charset="-34"/>
                </a:rPr>
                <a:t> </a:t>
              </a:r>
            </a:p>
            <a:p>
              <a:endParaRPr lang="et-EE" sz="1000" b="1" dirty="0">
                <a:solidFill>
                  <a:schemeClr val="bg1"/>
                </a:solidFill>
                <a:latin typeface="Leelawadee UI" panose="020B0502040204020203" pitchFamily="34" charset="-34"/>
                <a:cs typeface="Leelawadee UI" panose="020B0502040204020203" pitchFamily="34" charset="-34"/>
              </a:endParaRPr>
            </a:p>
          </p:txBody>
        </p:sp>
        <p:sp>
          <p:nvSpPr>
            <p:cNvPr id="82" name="Rectangle 81">
              <a:extLst>
                <a:ext uri="{FF2B5EF4-FFF2-40B4-BE49-F238E27FC236}">
                  <a16:creationId xmlns:a16="http://schemas.microsoft.com/office/drawing/2014/main" id="{78B23EE5-727D-4F69-A82B-4373FDB78BBA}"/>
                </a:ext>
              </a:extLst>
            </p:cNvPr>
            <p:cNvSpPr/>
            <p:nvPr/>
          </p:nvSpPr>
          <p:spPr>
            <a:xfrm>
              <a:off x="4474564" y="2326833"/>
              <a:ext cx="2095200" cy="687600"/>
            </a:xfrm>
            <a:prstGeom prst="rect">
              <a:avLst/>
            </a:prstGeom>
            <a:solidFill>
              <a:srgbClr val="69615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t-EE" sz="1000" b="1" dirty="0">
                <a:solidFill>
                  <a:schemeClr val="bg1"/>
                </a:solidFill>
                <a:latin typeface="Leelawadee UI" panose="020B0502040204020203" pitchFamily="34" charset="-34"/>
                <a:cs typeface="Leelawadee UI" panose="020B0502040204020203" pitchFamily="34" charset="-34"/>
              </a:endParaRPr>
            </a:p>
            <a:p>
              <a:r>
                <a:rPr lang="et-EE" sz="1000" b="1" dirty="0" err="1">
                  <a:solidFill>
                    <a:schemeClr val="bg1"/>
                  </a:solidFill>
                  <a:latin typeface="Leelawadee UI" panose="020B0502040204020203" pitchFamily="34" charset="-34"/>
                  <a:cs typeface="Leelawadee UI" panose="020B0502040204020203" pitchFamily="34" charset="-34"/>
                </a:rPr>
                <a:t>Total</a:t>
              </a:r>
              <a:r>
                <a:rPr lang="et-EE" sz="1000" b="1" dirty="0">
                  <a:solidFill>
                    <a:schemeClr val="bg1"/>
                  </a:solidFill>
                  <a:latin typeface="Leelawadee UI" panose="020B0502040204020203" pitchFamily="34" charset="-34"/>
                  <a:cs typeface="Leelawadee UI" panose="020B0502040204020203" pitchFamily="34" charset="-34"/>
                </a:rPr>
                <a:t> </a:t>
              </a:r>
              <a:r>
                <a:rPr lang="et-EE" sz="1000" b="1" dirty="0" err="1">
                  <a:solidFill>
                    <a:schemeClr val="bg1"/>
                  </a:solidFill>
                  <a:latin typeface="Leelawadee UI" panose="020B0502040204020203" pitchFamily="34" charset="-34"/>
                  <a:cs typeface="Leelawadee UI" panose="020B0502040204020203" pitchFamily="34" charset="-34"/>
                </a:rPr>
                <a:t>space</a:t>
              </a:r>
              <a:r>
                <a:rPr lang="et-EE" sz="1000" b="1" dirty="0">
                  <a:solidFill>
                    <a:schemeClr val="bg1"/>
                  </a:solidFill>
                  <a:latin typeface="Leelawadee UI" panose="020B0502040204020203" pitchFamily="34" charset="-34"/>
                  <a:cs typeface="Leelawadee UI" panose="020B0502040204020203" pitchFamily="34" charset="-34"/>
                </a:rPr>
                <a:t>:               45 000 </a:t>
              </a:r>
              <a:r>
                <a:rPr lang="et-EE" sz="1000" b="1" dirty="0">
                  <a:solidFill>
                    <a:schemeClr val="bg1"/>
                  </a:solidFill>
                  <a:latin typeface="Leelawadee UI" panose="020B0502040204020203" pitchFamily="34" charset="-34"/>
                  <a:ea typeface="Cambria"/>
                  <a:cs typeface="Leelawadee UI" panose="020B0502040204020203" pitchFamily="34" charset="-34"/>
                </a:rPr>
                <a:t>m</a:t>
              </a:r>
              <a:r>
                <a:rPr lang="et-EE" sz="1000" b="1" baseline="30000" dirty="0">
                  <a:solidFill>
                    <a:schemeClr val="bg1"/>
                  </a:solidFill>
                  <a:latin typeface="Leelawadee UI" panose="020B0502040204020203" pitchFamily="34" charset="-34"/>
                  <a:ea typeface="Cambria"/>
                  <a:cs typeface="Leelawadee UI" panose="020B0502040204020203" pitchFamily="34" charset="-34"/>
                </a:rPr>
                <a:t>2</a:t>
              </a:r>
              <a:endParaRPr lang="et-EE" sz="1000" b="1" dirty="0">
                <a:solidFill>
                  <a:schemeClr val="bg1"/>
                </a:solidFill>
                <a:latin typeface="Leelawadee UI" panose="020B0502040204020203" pitchFamily="34" charset="-34"/>
                <a:cs typeface="Leelawadee UI" panose="020B0502040204020203" pitchFamily="34" charset="-34"/>
              </a:endParaRPr>
            </a:p>
            <a:p>
              <a:r>
                <a:rPr lang="et-EE" sz="1000" b="1" dirty="0">
                  <a:solidFill>
                    <a:schemeClr val="bg1"/>
                  </a:solidFill>
                  <a:latin typeface="Leelawadee UI" panose="020B0502040204020203" pitchFamily="34" charset="-34"/>
                  <a:cs typeface="Leelawadee UI" panose="020B0502040204020203" pitchFamily="34" charset="-34"/>
                </a:rPr>
                <a:t>Gross </a:t>
              </a:r>
              <a:r>
                <a:rPr lang="et-EE" sz="1000" b="1" dirty="0" err="1">
                  <a:solidFill>
                    <a:schemeClr val="bg1"/>
                  </a:solidFill>
                  <a:latin typeface="Leelawadee UI" panose="020B0502040204020203" pitchFamily="34" charset="-34"/>
                  <a:cs typeface="Leelawadee UI" panose="020B0502040204020203" pitchFamily="34" charset="-34"/>
                </a:rPr>
                <a:t>leasable</a:t>
              </a:r>
              <a:r>
                <a:rPr lang="et-EE" sz="1000" b="1" dirty="0">
                  <a:solidFill>
                    <a:schemeClr val="bg1"/>
                  </a:solidFill>
                  <a:latin typeface="Leelawadee UI" panose="020B0502040204020203" pitchFamily="34" charset="-34"/>
                  <a:cs typeface="Leelawadee UI" panose="020B0502040204020203" pitchFamily="34" charset="-34"/>
                </a:rPr>
                <a:t> </a:t>
              </a:r>
              <a:r>
                <a:rPr lang="et-EE" sz="1000" b="1" dirty="0" err="1">
                  <a:solidFill>
                    <a:schemeClr val="bg1"/>
                  </a:solidFill>
                  <a:latin typeface="Leelawadee UI" panose="020B0502040204020203" pitchFamily="34" charset="-34"/>
                  <a:cs typeface="Leelawadee UI" panose="020B0502040204020203" pitchFamily="34" charset="-34"/>
                </a:rPr>
                <a:t>area</a:t>
              </a:r>
              <a:r>
                <a:rPr lang="et-EE" sz="1000" b="1" dirty="0">
                  <a:solidFill>
                    <a:schemeClr val="bg1"/>
                  </a:solidFill>
                  <a:latin typeface="Leelawadee UI" panose="020B0502040204020203" pitchFamily="34" charset="-34"/>
                  <a:cs typeface="Leelawadee UI" panose="020B0502040204020203" pitchFamily="34" charset="-34"/>
                </a:rPr>
                <a:t>: </a:t>
              </a:r>
              <a:r>
                <a:rPr lang="lt-LT" sz="1000" b="1" dirty="0">
                  <a:solidFill>
                    <a:schemeClr val="bg1"/>
                  </a:solidFill>
                  <a:latin typeface="Leelawadee UI" panose="020B0502040204020203" pitchFamily="34" charset="-34"/>
                  <a:ea typeface="Calibri" panose="020F0502020204030204" pitchFamily="34" charset="0"/>
                  <a:cs typeface="Leelawadee UI" panose="020B0502040204020203" pitchFamily="34" charset="-34"/>
                </a:rPr>
                <a:t> 30 000</a:t>
              </a:r>
              <a:r>
                <a:rPr lang="et-EE" sz="1000" b="1" dirty="0">
                  <a:solidFill>
                    <a:schemeClr val="bg1"/>
                  </a:solidFill>
                  <a:latin typeface="Leelawadee UI" panose="020B0502040204020203" pitchFamily="34" charset="-34"/>
                  <a:ea typeface="Cambria"/>
                  <a:cs typeface="Leelawadee UI" panose="020B0502040204020203" pitchFamily="34" charset="-34"/>
                </a:rPr>
                <a:t> m</a:t>
              </a:r>
              <a:r>
                <a:rPr lang="et-EE" sz="1000" b="1" baseline="30000" dirty="0">
                  <a:solidFill>
                    <a:schemeClr val="bg1"/>
                  </a:solidFill>
                  <a:latin typeface="Leelawadee UI" panose="020B0502040204020203" pitchFamily="34" charset="-34"/>
                  <a:ea typeface="Cambria"/>
                  <a:cs typeface="Leelawadee UI" panose="020B0502040204020203" pitchFamily="34" charset="-34"/>
                </a:rPr>
                <a:t>2</a:t>
              </a:r>
              <a:endParaRPr lang="lt-LT" sz="1000" b="1" dirty="0">
                <a:solidFill>
                  <a:schemeClr val="bg1"/>
                </a:solidFill>
                <a:latin typeface="Leelawadee UI" panose="020B0502040204020203" pitchFamily="34" charset="-34"/>
                <a:ea typeface="Calibri" panose="020F0502020204030204" pitchFamily="34" charset="0"/>
                <a:cs typeface="Leelawadee UI" panose="020B0502040204020203" pitchFamily="34" charset="-34"/>
              </a:endParaRPr>
            </a:p>
            <a:p>
              <a:r>
                <a:rPr lang="lt-LT" sz="1000" b="1" dirty="0" err="1">
                  <a:solidFill>
                    <a:schemeClr val="bg1"/>
                  </a:solidFill>
                  <a:latin typeface="Leelawadee UI" panose="020B0502040204020203" pitchFamily="34" charset="-34"/>
                  <a:cs typeface="Leelawadee UI" panose="020B0502040204020203" pitchFamily="34" charset="-34"/>
                </a:rPr>
                <a:t>Co-working</a:t>
              </a:r>
              <a:r>
                <a:rPr lang="lt-LT" sz="1000" b="1" dirty="0">
                  <a:solidFill>
                    <a:schemeClr val="bg1"/>
                  </a:solidFill>
                  <a:latin typeface="Leelawadee UI" panose="020B0502040204020203" pitchFamily="34" charset="-34"/>
                  <a:cs typeface="Leelawadee UI" panose="020B0502040204020203" pitchFamily="34" charset="-34"/>
                </a:rPr>
                <a:t> </a:t>
              </a:r>
              <a:r>
                <a:rPr lang="lt-LT" sz="1000" b="1" dirty="0" err="1">
                  <a:solidFill>
                    <a:schemeClr val="bg1"/>
                  </a:solidFill>
                  <a:latin typeface="Leelawadee UI" panose="020B0502040204020203" pitchFamily="34" charset="-34"/>
                  <a:cs typeface="Leelawadee UI" panose="020B0502040204020203" pitchFamily="34" charset="-34"/>
                </a:rPr>
                <a:t>space</a:t>
              </a:r>
              <a:r>
                <a:rPr lang="lt-LT" sz="1000" b="1" dirty="0">
                  <a:solidFill>
                    <a:schemeClr val="bg1"/>
                  </a:solidFill>
                  <a:latin typeface="Leelawadee UI" panose="020B0502040204020203" pitchFamily="34" charset="-34"/>
                  <a:cs typeface="Leelawadee UI" panose="020B0502040204020203" pitchFamily="34" charset="-34"/>
                </a:rPr>
                <a:t>: </a:t>
              </a:r>
              <a:r>
                <a:rPr lang="lt-LT" sz="1000" b="1" dirty="0">
                  <a:latin typeface="Leelawadee UI" panose="020B0502040204020203" pitchFamily="34" charset="-34"/>
                  <a:ea typeface="Calibri" panose="020F0502020204030204" pitchFamily="34" charset="0"/>
                  <a:cs typeface="Leelawadee UI" panose="020B0502040204020203" pitchFamily="34" charset="-34"/>
                </a:rPr>
                <a:t>   </a:t>
              </a:r>
              <a:r>
                <a:rPr lang="lt-LT" sz="1000" b="1" dirty="0">
                  <a:solidFill>
                    <a:schemeClr val="bg1"/>
                  </a:solidFill>
                  <a:latin typeface="Leelawadee UI" panose="020B0502040204020203" pitchFamily="34" charset="-34"/>
                  <a:ea typeface="Calibri" panose="020F0502020204030204" pitchFamily="34" charset="0"/>
                  <a:cs typeface="Leelawadee UI" panose="020B0502040204020203" pitchFamily="34" charset="-34"/>
                </a:rPr>
                <a:t>2 000</a:t>
              </a:r>
              <a:r>
                <a:rPr lang="et-EE" sz="1000" b="1" dirty="0">
                  <a:solidFill>
                    <a:schemeClr val="bg1"/>
                  </a:solidFill>
                  <a:latin typeface="Leelawadee UI" panose="020B0502040204020203" pitchFamily="34" charset="-34"/>
                  <a:ea typeface="Cambria"/>
                  <a:cs typeface="Leelawadee UI" panose="020B0502040204020203" pitchFamily="34" charset="-34"/>
                </a:rPr>
                <a:t> m</a:t>
              </a:r>
              <a:r>
                <a:rPr lang="et-EE" sz="1000" b="1" baseline="30000" dirty="0">
                  <a:solidFill>
                    <a:schemeClr val="bg1"/>
                  </a:solidFill>
                  <a:latin typeface="Leelawadee UI" panose="020B0502040204020203" pitchFamily="34" charset="-34"/>
                  <a:ea typeface="Cambria"/>
                  <a:cs typeface="Leelawadee UI" panose="020B0502040204020203" pitchFamily="34" charset="-34"/>
                </a:rPr>
                <a:t>2</a:t>
              </a:r>
              <a:endParaRPr lang="lt-LT" sz="1000" b="1" dirty="0">
                <a:solidFill>
                  <a:schemeClr val="bg1"/>
                </a:solidFill>
                <a:latin typeface="Leelawadee UI" panose="020B0502040204020203" pitchFamily="34" charset="-34"/>
                <a:ea typeface="Calibri" panose="020F0502020204030204" pitchFamily="34" charset="0"/>
                <a:cs typeface="Leelawadee UI" panose="020B0502040204020203" pitchFamily="34" charset="-34"/>
              </a:endParaRPr>
            </a:p>
            <a:p>
              <a:endParaRPr lang="et-EE" sz="1000" b="1" dirty="0">
                <a:solidFill>
                  <a:schemeClr val="bg1"/>
                </a:solidFill>
                <a:latin typeface="Leelawadee UI" panose="020B0502040204020203" pitchFamily="34" charset="-34"/>
                <a:cs typeface="Leelawadee UI" panose="020B0502040204020203" pitchFamily="34" charset="-34"/>
              </a:endParaRPr>
            </a:p>
          </p:txBody>
        </p:sp>
        <p:pic>
          <p:nvPicPr>
            <p:cNvPr id="22" name="Picture 21" descr="A large building&#10;&#10;Description automatically generated">
              <a:extLst>
                <a:ext uri="{FF2B5EF4-FFF2-40B4-BE49-F238E27FC236}">
                  <a16:creationId xmlns:a16="http://schemas.microsoft.com/office/drawing/2014/main" id="{5FE92F55-DE06-4391-A6A8-677178E999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981" y="2328242"/>
              <a:ext cx="3360000" cy="2015999"/>
            </a:xfrm>
            <a:prstGeom prst="rect">
              <a:avLst/>
            </a:prstGeom>
          </p:spPr>
        </p:pic>
        <p:sp>
          <p:nvSpPr>
            <p:cNvPr id="97" name="Rectangle 96">
              <a:extLst>
                <a:ext uri="{FF2B5EF4-FFF2-40B4-BE49-F238E27FC236}">
                  <a16:creationId xmlns:a16="http://schemas.microsoft.com/office/drawing/2014/main" id="{3ED23F9C-DFEC-4620-9FD2-1EC1CB0E169F}"/>
                </a:ext>
              </a:extLst>
            </p:cNvPr>
            <p:cNvSpPr/>
            <p:nvPr/>
          </p:nvSpPr>
          <p:spPr>
            <a:xfrm>
              <a:off x="705980" y="2326833"/>
              <a:ext cx="2094459" cy="687600"/>
            </a:xfrm>
            <a:prstGeom prst="rect">
              <a:avLst/>
            </a:prstGeom>
            <a:solidFill>
              <a:srgbClr val="69615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t-EE" sz="1000" b="1" dirty="0" err="1">
                  <a:solidFill>
                    <a:schemeClr val="bg1"/>
                  </a:solidFill>
                  <a:latin typeface="Leelawadee UI" panose="020B0502040204020203" pitchFamily="34" charset="-34"/>
                  <a:cs typeface="Leelawadee UI" panose="020B0502040204020203" pitchFamily="34" charset="-34"/>
                </a:rPr>
                <a:t>Location</a:t>
              </a:r>
              <a:r>
                <a:rPr lang="et-EE" sz="1000" b="1" dirty="0">
                  <a:solidFill>
                    <a:schemeClr val="bg1"/>
                  </a:solidFill>
                  <a:latin typeface="Leelawadee UI" panose="020B0502040204020203" pitchFamily="34" charset="-34"/>
                  <a:cs typeface="Leelawadee UI" panose="020B0502040204020203" pitchFamily="34" charset="-34"/>
                </a:rPr>
                <a:t> in </a:t>
              </a:r>
              <a:r>
                <a:rPr lang="et-EE" sz="1000" b="1" dirty="0" err="1">
                  <a:solidFill>
                    <a:schemeClr val="bg1"/>
                  </a:solidFill>
                  <a:latin typeface="Leelawadee UI" panose="020B0502040204020203" pitchFamily="34" charset="-34"/>
                  <a:cs typeface="Leelawadee UI" panose="020B0502040204020203" pitchFamily="34" charset="-34"/>
                </a:rPr>
                <a:t>Skanste</a:t>
              </a:r>
              <a:r>
                <a:rPr lang="et-EE" sz="1000" b="1" dirty="0">
                  <a:solidFill>
                    <a:schemeClr val="bg1"/>
                  </a:solidFill>
                  <a:latin typeface="Leelawadee UI" panose="020B0502040204020203" pitchFamily="34" charset="-34"/>
                  <a:cs typeface="Leelawadee UI" panose="020B0502040204020203" pitchFamily="34" charset="-34"/>
                </a:rPr>
                <a:t> </a:t>
              </a:r>
              <a:r>
                <a:rPr lang="et-EE" sz="1000" b="1" dirty="0" err="1">
                  <a:solidFill>
                    <a:schemeClr val="bg1"/>
                  </a:solidFill>
                  <a:latin typeface="Leelawadee UI" panose="020B0502040204020203" pitchFamily="34" charset="-34"/>
                  <a:cs typeface="Leelawadee UI" panose="020B0502040204020203" pitchFamily="34" charset="-34"/>
                </a:rPr>
                <a:t>district</a:t>
              </a:r>
              <a:endParaRPr lang="et-EE" sz="1000" b="1" dirty="0">
                <a:solidFill>
                  <a:schemeClr val="bg1"/>
                </a:solidFill>
                <a:latin typeface="Leelawadee UI" panose="020B0502040204020203" pitchFamily="34" charset="-34"/>
                <a:cs typeface="Leelawadee UI" panose="020B0502040204020203" pitchFamily="34" charset="-34"/>
              </a:endParaRPr>
            </a:p>
            <a:p>
              <a:pPr marL="171450" indent="-171450">
                <a:buFont typeface="Arial" panose="020B0604020202020204" pitchFamily="34" charset="0"/>
                <a:buChar char="•"/>
              </a:pPr>
              <a:r>
                <a:rPr lang="lt-LT" sz="1000" b="1" dirty="0">
                  <a:solidFill>
                    <a:schemeClr val="bg1"/>
                  </a:solidFill>
                  <a:latin typeface="Leelawadee UI" panose="020B0502040204020203" pitchFamily="34" charset="-34"/>
                  <a:cs typeface="Leelawadee UI" panose="020B0502040204020203" pitchFamily="34" charset="-34"/>
                </a:rPr>
                <a:t>BREAAM </a:t>
              </a:r>
              <a:r>
                <a:rPr lang="lt-LT" sz="1000" b="1" dirty="0" err="1">
                  <a:solidFill>
                    <a:schemeClr val="bg1"/>
                  </a:solidFill>
                  <a:latin typeface="Leelawadee UI" panose="020B0502040204020203" pitchFamily="34" charset="-34"/>
                  <a:cs typeface="Leelawadee UI" panose="020B0502040204020203" pitchFamily="34" charset="-34"/>
                </a:rPr>
                <a:t>Excelent</a:t>
              </a:r>
              <a:r>
                <a:rPr lang="lt-LT" sz="1000" b="1" dirty="0">
                  <a:solidFill>
                    <a:schemeClr val="bg1"/>
                  </a:solidFill>
                  <a:latin typeface="Leelawadee UI" panose="020B0502040204020203" pitchFamily="34" charset="-34"/>
                  <a:cs typeface="Leelawadee UI" panose="020B0502040204020203" pitchFamily="34" charset="-34"/>
                </a:rPr>
                <a:t> </a:t>
              </a:r>
              <a:r>
                <a:rPr lang="lt-LT" sz="1000" b="1" dirty="0" err="1">
                  <a:solidFill>
                    <a:schemeClr val="bg1"/>
                  </a:solidFill>
                  <a:latin typeface="Leelawadee UI" panose="020B0502040204020203" pitchFamily="34" charset="-34"/>
                  <a:cs typeface="Leelawadee UI" panose="020B0502040204020203" pitchFamily="34" charset="-34"/>
                </a:rPr>
                <a:t>with</a:t>
              </a:r>
              <a:r>
                <a:rPr lang="lt-LT" sz="1000" b="1" dirty="0">
                  <a:solidFill>
                    <a:schemeClr val="bg1"/>
                  </a:solidFill>
                  <a:latin typeface="Leelawadee UI" panose="020B0502040204020203" pitchFamily="34" charset="-34"/>
                  <a:cs typeface="Leelawadee UI" panose="020B0502040204020203" pitchFamily="34" charset="-34"/>
                </a:rPr>
                <a:t> NZEB</a:t>
              </a:r>
              <a:endParaRPr lang="et-EE" sz="1000" b="1" dirty="0">
                <a:solidFill>
                  <a:schemeClr val="bg1"/>
                </a:solidFill>
                <a:latin typeface="Leelawadee UI" panose="020B0502040204020203" pitchFamily="34" charset="-34"/>
                <a:cs typeface="Leelawadee UI" panose="020B0502040204020203" pitchFamily="34" charset="-34"/>
              </a:endParaRPr>
            </a:p>
            <a:p>
              <a:pPr marL="171450" indent="-171450">
                <a:buFont typeface="Arial" panose="020B0604020202020204" pitchFamily="34" charset="0"/>
                <a:buChar char="•"/>
              </a:pPr>
              <a:r>
                <a:rPr lang="et-EE" sz="1000" b="1" dirty="0">
                  <a:solidFill>
                    <a:schemeClr val="bg1"/>
                  </a:solidFill>
                  <a:latin typeface="Leelawadee UI" panose="020B0502040204020203" pitchFamily="34" charset="-34"/>
                  <a:cs typeface="Leelawadee UI" panose="020B0502040204020203" pitchFamily="34" charset="-34"/>
                </a:rPr>
                <a:t>Modern </a:t>
              </a:r>
              <a:r>
                <a:rPr lang="et-EE" sz="1000" b="1" dirty="0" err="1">
                  <a:solidFill>
                    <a:schemeClr val="bg1"/>
                  </a:solidFill>
                  <a:latin typeface="Leelawadee UI" panose="020B0502040204020203" pitchFamily="34" charset="-34"/>
                  <a:cs typeface="Leelawadee UI" panose="020B0502040204020203" pitchFamily="34" charset="-34"/>
                </a:rPr>
                <a:t>interior</a:t>
              </a:r>
              <a:r>
                <a:rPr lang="et-EE" sz="1000" b="1" dirty="0">
                  <a:solidFill>
                    <a:schemeClr val="bg1"/>
                  </a:solidFill>
                  <a:latin typeface="Leelawadee UI" panose="020B0502040204020203" pitchFamily="34" charset="-34"/>
                  <a:cs typeface="Leelawadee UI" panose="020B0502040204020203" pitchFamily="34" charset="-34"/>
                </a:rPr>
                <a:t> and </a:t>
              </a:r>
              <a:r>
                <a:rPr lang="et-EE" sz="1000" b="1" dirty="0" err="1">
                  <a:solidFill>
                    <a:schemeClr val="bg1"/>
                  </a:solidFill>
                  <a:latin typeface="Leelawadee UI" panose="020B0502040204020203" pitchFamily="34" charset="-34"/>
                  <a:cs typeface="Leelawadee UI" panose="020B0502040204020203" pitchFamily="34" charset="-34"/>
                </a:rPr>
                <a:t>exterior</a:t>
              </a:r>
              <a:endParaRPr lang="et-EE" sz="1000" b="1" dirty="0">
                <a:solidFill>
                  <a:schemeClr val="bg1"/>
                </a:solidFill>
                <a:latin typeface="Leelawadee UI" panose="020B0502040204020203" pitchFamily="34" charset="-34"/>
                <a:cs typeface="Leelawadee UI" panose="020B0502040204020203" pitchFamily="34" charset="-34"/>
              </a:endParaRPr>
            </a:p>
          </p:txBody>
        </p:sp>
      </p:grpSp>
      <p:sp>
        <p:nvSpPr>
          <p:cNvPr id="98" name="TextBox 97">
            <a:extLst>
              <a:ext uri="{FF2B5EF4-FFF2-40B4-BE49-F238E27FC236}">
                <a16:creationId xmlns:a16="http://schemas.microsoft.com/office/drawing/2014/main" id="{54882A68-925D-4436-95DE-05498B92A1C4}"/>
              </a:ext>
            </a:extLst>
          </p:cNvPr>
          <p:cNvSpPr txBox="1"/>
          <p:nvPr/>
        </p:nvSpPr>
        <p:spPr>
          <a:xfrm>
            <a:off x="691092" y="1638445"/>
            <a:ext cx="1123655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Riga Verde - </a:t>
            </a:r>
            <a:r>
              <a:rPr lang="et-EE" sz="1400" dirty="0"/>
              <a:t>modern office </a:t>
            </a:r>
            <a:r>
              <a:rPr lang="en-US" sz="1400" dirty="0"/>
              <a:t>campus</a:t>
            </a:r>
            <a:r>
              <a:rPr lang="et-EE" sz="1400" dirty="0"/>
              <a:t> in the heart of Riga </a:t>
            </a:r>
            <a:endParaRPr lang="en-US" sz="1400" dirty="0"/>
          </a:p>
        </p:txBody>
      </p:sp>
      <p:grpSp>
        <p:nvGrpSpPr>
          <p:cNvPr id="5" name="Group 4">
            <a:extLst>
              <a:ext uri="{FF2B5EF4-FFF2-40B4-BE49-F238E27FC236}">
                <a16:creationId xmlns:a16="http://schemas.microsoft.com/office/drawing/2014/main" id="{8C79A904-8B50-41CE-BA1A-D3F0A86412D6}"/>
              </a:ext>
            </a:extLst>
          </p:cNvPr>
          <p:cNvGrpSpPr/>
          <p:nvPr/>
        </p:nvGrpSpPr>
        <p:grpSpPr>
          <a:xfrm>
            <a:off x="572563" y="3946920"/>
            <a:ext cx="11046874" cy="2094446"/>
            <a:chOff x="523007" y="4465292"/>
            <a:chExt cx="11046874" cy="2094446"/>
          </a:xfrm>
        </p:grpSpPr>
        <p:grpSp>
          <p:nvGrpSpPr>
            <p:cNvPr id="26" name="Group 25">
              <a:extLst>
                <a:ext uri="{FF2B5EF4-FFF2-40B4-BE49-F238E27FC236}">
                  <a16:creationId xmlns:a16="http://schemas.microsoft.com/office/drawing/2014/main" id="{E49D3D5F-C944-48BE-A47D-09A235C1F8B9}"/>
                </a:ext>
              </a:extLst>
            </p:cNvPr>
            <p:cNvGrpSpPr/>
            <p:nvPr/>
          </p:nvGrpSpPr>
          <p:grpSpPr>
            <a:xfrm>
              <a:off x="523007" y="4541519"/>
              <a:ext cx="11046874" cy="2018219"/>
              <a:chOff x="523007" y="4541519"/>
              <a:chExt cx="11046874" cy="2018219"/>
            </a:xfrm>
          </p:grpSpPr>
          <p:cxnSp>
            <p:nvCxnSpPr>
              <p:cNvPr id="9" name="Straight Connector 8">
                <a:extLst>
                  <a:ext uri="{FF2B5EF4-FFF2-40B4-BE49-F238E27FC236}">
                    <a16:creationId xmlns:a16="http://schemas.microsoft.com/office/drawing/2014/main" id="{638C560B-58B6-468D-ACB0-4C31E9A8CE8E}"/>
                  </a:ext>
                </a:extLst>
              </p:cNvPr>
              <p:cNvCxnSpPr>
                <a:cxnSpLocks/>
              </p:cNvCxnSpPr>
              <p:nvPr/>
            </p:nvCxnSpPr>
            <p:spPr>
              <a:xfrm>
                <a:off x="1600550" y="5620872"/>
                <a:ext cx="0" cy="48724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CEB7652-DFA9-4863-B1CF-097854FDEB46}"/>
                  </a:ext>
                </a:extLst>
              </p:cNvPr>
              <p:cNvSpPr txBox="1"/>
              <p:nvPr/>
            </p:nvSpPr>
            <p:spPr>
              <a:xfrm>
                <a:off x="815247" y="5299494"/>
                <a:ext cx="705997" cy="369332"/>
              </a:xfrm>
              <a:prstGeom prst="rect">
                <a:avLst/>
              </a:prstGeom>
              <a:noFill/>
            </p:spPr>
            <p:txBody>
              <a:bodyPr wrap="square" rtlCol="0">
                <a:spAutoFit/>
              </a:bodyPr>
              <a:lstStyle/>
              <a:p>
                <a:r>
                  <a:rPr lang="et-EE" b="1"/>
                  <a:t>2018</a:t>
                </a:r>
                <a:endParaRPr lang="en-GB" b="1" dirty="0"/>
              </a:p>
            </p:txBody>
          </p:sp>
          <p:sp>
            <p:nvSpPr>
              <p:cNvPr id="38" name="TextBox 37">
                <a:extLst>
                  <a:ext uri="{FF2B5EF4-FFF2-40B4-BE49-F238E27FC236}">
                    <a16:creationId xmlns:a16="http://schemas.microsoft.com/office/drawing/2014/main" id="{7BDDE466-C4D8-4988-88CA-1744FDD35FD9}"/>
                  </a:ext>
                </a:extLst>
              </p:cNvPr>
              <p:cNvSpPr txBox="1"/>
              <p:nvPr/>
            </p:nvSpPr>
            <p:spPr>
              <a:xfrm>
                <a:off x="956579" y="4545478"/>
                <a:ext cx="1802212" cy="261610"/>
              </a:xfrm>
              <a:prstGeom prst="rect">
                <a:avLst/>
              </a:prstGeom>
              <a:noFill/>
            </p:spPr>
            <p:txBody>
              <a:bodyPr wrap="square" rtlCol="0">
                <a:spAutoFit/>
              </a:bodyPr>
              <a:lstStyle/>
              <a:p>
                <a:r>
                  <a:rPr lang="et-EE" sz="1100" dirty="0"/>
                  <a:t>Land</a:t>
                </a:r>
                <a:r>
                  <a:rPr lang="et-EE" sz="1100" dirty="0">
                    <a:latin typeface="Leelawadee UI" panose="020B0502040204020203" pitchFamily="34" charset="-34"/>
                    <a:cs typeface="Leelawadee UI" panose="020B0502040204020203" pitchFamily="34" charset="-34"/>
                  </a:rPr>
                  <a:t> </a:t>
                </a:r>
                <a:r>
                  <a:rPr lang="en-GB" sz="1100" dirty="0"/>
                  <a:t>acquisition</a:t>
                </a:r>
              </a:p>
            </p:txBody>
          </p:sp>
          <p:cxnSp>
            <p:nvCxnSpPr>
              <p:cNvPr id="41" name="Straight Connector 40">
                <a:extLst>
                  <a:ext uri="{FF2B5EF4-FFF2-40B4-BE49-F238E27FC236}">
                    <a16:creationId xmlns:a16="http://schemas.microsoft.com/office/drawing/2014/main" id="{3208DF9C-632A-4CB3-8C97-81AAC037FAA0}"/>
                  </a:ext>
                </a:extLst>
              </p:cNvPr>
              <p:cNvCxnSpPr>
                <a:cxnSpLocks/>
              </p:cNvCxnSpPr>
              <p:nvPr/>
            </p:nvCxnSpPr>
            <p:spPr>
              <a:xfrm>
                <a:off x="1600550" y="4858981"/>
                <a:ext cx="0" cy="48724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ACE2D8C5-5157-409B-AFBE-2B134B70F41E}"/>
                  </a:ext>
                </a:extLst>
              </p:cNvPr>
              <p:cNvSpPr txBox="1"/>
              <p:nvPr/>
            </p:nvSpPr>
            <p:spPr>
              <a:xfrm>
                <a:off x="523007" y="6073299"/>
                <a:ext cx="2528662" cy="430887"/>
              </a:xfrm>
              <a:prstGeom prst="rect">
                <a:avLst/>
              </a:prstGeom>
              <a:noFill/>
            </p:spPr>
            <p:txBody>
              <a:bodyPr wrap="square" rtlCol="0">
                <a:spAutoFit/>
              </a:bodyPr>
              <a:lstStyle>
                <a:defPPr>
                  <a:defRPr lang="lv-LV"/>
                </a:defPPr>
                <a:lvl1pPr>
                  <a:defRPr sz="1600"/>
                </a:lvl1pPr>
              </a:lstStyle>
              <a:p>
                <a:pPr algn="ctr"/>
                <a:r>
                  <a:rPr lang="et-EE" sz="1100"/>
                  <a:t>SPV „SIA Hanza 14“ created,</a:t>
                </a:r>
              </a:p>
              <a:p>
                <a:pPr algn="ctr"/>
                <a:r>
                  <a:rPr lang="et-EE" sz="1100"/>
                  <a:t>VERDE concept approved</a:t>
                </a:r>
                <a:endParaRPr lang="en-GB" sz="1100" dirty="0"/>
              </a:p>
            </p:txBody>
          </p:sp>
          <p:grpSp>
            <p:nvGrpSpPr>
              <p:cNvPr id="45" name="Group 44">
                <a:extLst>
                  <a:ext uri="{FF2B5EF4-FFF2-40B4-BE49-F238E27FC236}">
                    <a16:creationId xmlns:a16="http://schemas.microsoft.com/office/drawing/2014/main" id="{2896CD10-5839-4E65-89B2-57715AF22597}"/>
                  </a:ext>
                </a:extLst>
              </p:cNvPr>
              <p:cNvGrpSpPr/>
              <p:nvPr/>
            </p:nvGrpSpPr>
            <p:grpSpPr>
              <a:xfrm>
                <a:off x="1472030" y="5365312"/>
                <a:ext cx="257041" cy="237698"/>
                <a:chOff x="7271800" y="2489200"/>
                <a:chExt cx="252000" cy="252000"/>
              </a:xfrm>
            </p:grpSpPr>
            <p:sp>
              <p:nvSpPr>
                <p:cNvPr id="46" name="Flowchart: Connector 45">
                  <a:extLst>
                    <a:ext uri="{FF2B5EF4-FFF2-40B4-BE49-F238E27FC236}">
                      <a16:creationId xmlns:a16="http://schemas.microsoft.com/office/drawing/2014/main" id="{9F794B29-559D-408E-A0F7-2F4468F9A99B}"/>
                    </a:ext>
                  </a:extLst>
                </p:cNvPr>
                <p:cNvSpPr/>
                <p:nvPr/>
              </p:nvSpPr>
              <p:spPr>
                <a:xfrm>
                  <a:off x="7271800" y="2489200"/>
                  <a:ext cx="252000" cy="252000"/>
                </a:xfrm>
                <a:prstGeom prst="flowChartConnector">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Flowchart: Connector 46">
                  <a:extLst>
                    <a:ext uri="{FF2B5EF4-FFF2-40B4-BE49-F238E27FC236}">
                      <a16:creationId xmlns:a16="http://schemas.microsoft.com/office/drawing/2014/main" id="{EC8B214A-C0BF-4086-9131-65240F03C2AB}"/>
                    </a:ext>
                  </a:extLst>
                </p:cNvPr>
                <p:cNvSpPr/>
                <p:nvPr/>
              </p:nvSpPr>
              <p:spPr>
                <a:xfrm>
                  <a:off x="7343800" y="2543200"/>
                  <a:ext cx="108000" cy="144000"/>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extBox 47">
                <a:extLst>
                  <a:ext uri="{FF2B5EF4-FFF2-40B4-BE49-F238E27FC236}">
                    <a16:creationId xmlns:a16="http://schemas.microsoft.com/office/drawing/2014/main" id="{1120162E-1EAD-4624-ACD1-14DFF2A10981}"/>
                  </a:ext>
                </a:extLst>
              </p:cNvPr>
              <p:cNvSpPr txBox="1"/>
              <p:nvPr/>
            </p:nvSpPr>
            <p:spPr>
              <a:xfrm>
                <a:off x="3128032" y="5299494"/>
                <a:ext cx="737347" cy="369332"/>
              </a:xfrm>
              <a:prstGeom prst="rect">
                <a:avLst/>
              </a:prstGeom>
              <a:noFill/>
            </p:spPr>
            <p:txBody>
              <a:bodyPr wrap="square" rtlCol="0">
                <a:spAutoFit/>
              </a:bodyPr>
              <a:lstStyle/>
              <a:p>
                <a:r>
                  <a:rPr lang="et-EE" b="1"/>
                  <a:t>2020</a:t>
                </a:r>
                <a:endParaRPr lang="en-GB" b="1" dirty="0"/>
              </a:p>
            </p:txBody>
          </p:sp>
          <p:cxnSp>
            <p:nvCxnSpPr>
              <p:cNvPr id="49" name="Straight Connector 48">
                <a:extLst>
                  <a:ext uri="{FF2B5EF4-FFF2-40B4-BE49-F238E27FC236}">
                    <a16:creationId xmlns:a16="http://schemas.microsoft.com/office/drawing/2014/main" id="{0DE5FDAE-F151-4DAD-A16A-2A630973D4D1}"/>
                  </a:ext>
                </a:extLst>
              </p:cNvPr>
              <p:cNvCxnSpPr>
                <a:cxnSpLocks/>
              </p:cNvCxnSpPr>
              <p:nvPr/>
            </p:nvCxnSpPr>
            <p:spPr>
              <a:xfrm>
                <a:off x="3851701" y="5620872"/>
                <a:ext cx="0" cy="48724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72779BD-B5FA-477F-BC4E-0B62B203135C}"/>
                  </a:ext>
                </a:extLst>
              </p:cNvPr>
              <p:cNvSpPr txBox="1"/>
              <p:nvPr/>
            </p:nvSpPr>
            <p:spPr>
              <a:xfrm>
                <a:off x="3005929" y="6073299"/>
                <a:ext cx="1801705" cy="430887"/>
              </a:xfrm>
              <a:prstGeom prst="rect">
                <a:avLst/>
              </a:prstGeom>
              <a:noFill/>
            </p:spPr>
            <p:txBody>
              <a:bodyPr wrap="square" rtlCol="0">
                <a:spAutoFit/>
              </a:bodyPr>
              <a:lstStyle>
                <a:defPPr>
                  <a:defRPr lang="lv-LV"/>
                </a:defPPr>
                <a:lvl1pPr>
                  <a:defRPr sz="1400"/>
                </a:lvl1pPr>
              </a:lstStyle>
              <a:p>
                <a:pPr algn="ctr"/>
                <a:r>
                  <a:rPr lang="et-EE" sz="1100"/>
                  <a:t>Start of construction of Stage I</a:t>
                </a:r>
                <a:endParaRPr lang="en-GB" sz="1100" dirty="0"/>
              </a:p>
            </p:txBody>
          </p:sp>
          <p:grpSp>
            <p:nvGrpSpPr>
              <p:cNvPr id="54" name="Group 53">
                <a:extLst>
                  <a:ext uri="{FF2B5EF4-FFF2-40B4-BE49-F238E27FC236}">
                    <a16:creationId xmlns:a16="http://schemas.microsoft.com/office/drawing/2014/main" id="{31818192-63B3-4209-AD2D-0B7199150161}"/>
                  </a:ext>
                </a:extLst>
              </p:cNvPr>
              <p:cNvGrpSpPr/>
              <p:nvPr/>
            </p:nvGrpSpPr>
            <p:grpSpPr>
              <a:xfrm>
                <a:off x="3723182" y="5370956"/>
                <a:ext cx="257041" cy="237698"/>
                <a:chOff x="7271800" y="2489200"/>
                <a:chExt cx="252000" cy="252000"/>
              </a:xfrm>
            </p:grpSpPr>
            <p:sp>
              <p:nvSpPr>
                <p:cNvPr id="55" name="Flowchart: Connector 54">
                  <a:extLst>
                    <a:ext uri="{FF2B5EF4-FFF2-40B4-BE49-F238E27FC236}">
                      <a16:creationId xmlns:a16="http://schemas.microsoft.com/office/drawing/2014/main" id="{CB7C0126-9658-4ED9-906B-43A898A909C5}"/>
                    </a:ext>
                  </a:extLst>
                </p:cNvPr>
                <p:cNvSpPr/>
                <p:nvPr/>
              </p:nvSpPr>
              <p:spPr>
                <a:xfrm>
                  <a:off x="7271800" y="2489200"/>
                  <a:ext cx="252000" cy="252000"/>
                </a:xfrm>
                <a:prstGeom prst="flowChartConnector">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lowchart: Connector 55">
                  <a:extLst>
                    <a:ext uri="{FF2B5EF4-FFF2-40B4-BE49-F238E27FC236}">
                      <a16:creationId xmlns:a16="http://schemas.microsoft.com/office/drawing/2014/main" id="{58BF890A-2BE0-45F9-A92A-4504293E51F9}"/>
                    </a:ext>
                  </a:extLst>
                </p:cNvPr>
                <p:cNvSpPr/>
                <p:nvPr/>
              </p:nvSpPr>
              <p:spPr>
                <a:xfrm>
                  <a:off x="7343800" y="2543200"/>
                  <a:ext cx="108000" cy="144000"/>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TextBox 56">
                <a:extLst>
                  <a:ext uri="{FF2B5EF4-FFF2-40B4-BE49-F238E27FC236}">
                    <a16:creationId xmlns:a16="http://schemas.microsoft.com/office/drawing/2014/main" id="{E3B70DF8-DB90-48C2-A06D-1E5E5F4B1BD9}"/>
                  </a:ext>
                </a:extLst>
              </p:cNvPr>
              <p:cNvSpPr txBox="1"/>
              <p:nvPr/>
            </p:nvSpPr>
            <p:spPr>
              <a:xfrm>
                <a:off x="5373383" y="5315753"/>
                <a:ext cx="826781" cy="369332"/>
              </a:xfrm>
              <a:prstGeom prst="rect">
                <a:avLst/>
              </a:prstGeom>
              <a:noFill/>
            </p:spPr>
            <p:txBody>
              <a:bodyPr wrap="square" rtlCol="0">
                <a:spAutoFit/>
              </a:bodyPr>
              <a:lstStyle/>
              <a:p>
                <a:r>
                  <a:rPr lang="et-EE" b="1"/>
                  <a:t>2021</a:t>
                </a:r>
                <a:endParaRPr lang="en-GB" sz="2000" b="1" dirty="0"/>
              </a:p>
            </p:txBody>
          </p:sp>
          <p:sp>
            <p:nvSpPr>
              <p:cNvPr id="59" name="TextBox 58">
                <a:extLst>
                  <a:ext uri="{FF2B5EF4-FFF2-40B4-BE49-F238E27FC236}">
                    <a16:creationId xmlns:a16="http://schemas.microsoft.com/office/drawing/2014/main" id="{43393300-4AE5-4C24-943D-15FEB792F040}"/>
                  </a:ext>
                </a:extLst>
              </p:cNvPr>
              <p:cNvSpPr txBox="1"/>
              <p:nvPr/>
            </p:nvSpPr>
            <p:spPr>
              <a:xfrm>
                <a:off x="5201990" y="6073299"/>
                <a:ext cx="1801723" cy="430887"/>
              </a:xfrm>
              <a:prstGeom prst="rect">
                <a:avLst/>
              </a:prstGeom>
              <a:noFill/>
            </p:spPr>
            <p:txBody>
              <a:bodyPr wrap="square" rtlCol="0">
                <a:spAutoFit/>
              </a:bodyPr>
              <a:lstStyle>
                <a:defPPr>
                  <a:defRPr lang="lv-LV"/>
                </a:defPPr>
                <a:lvl1pPr algn="ctr">
                  <a:defRPr sz="1400"/>
                </a:lvl1pPr>
              </a:lstStyle>
              <a:p>
                <a:r>
                  <a:rPr lang="et-EE" sz="1100" dirty="0"/>
                  <a:t>Start of construction of Stage II</a:t>
                </a:r>
                <a:endParaRPr lang="en-GB" sz="1100" dirty="0"/>
              </a:p>
            </p:txBody>
          </p:sp>
          <p:cxnSp>
            <p:nvCxnSpPr>
              <p:cNvPr id="60" name="Straight Connector 59">
                <a:extLst>
                  <a:ext uri="{FF2B5EF4-FFF2-40B4-BE49-F238E27FC236}">
                    <a16:creationId xmlns:a16="http://schemas.microsoft.com/office/drawing/2014/main" id="{FA5704F9-11DD-470F-B8AD-E16A99FA54EE}"/>
                  </a:ext>
                </a:extLst>
              </p:cNvPr>
              <p:cNvCxnSpPr>
                <a:cxnSpLocks/>
              </p:cNvCxnSpPr>
              <p:nvPr/>
            </p:nvCxnSpPr>
            <p:spPr>
              <a:xfrm>
                <a:off x="6075117" y="5627970"/>
                <a:ext cx="0" cy="48724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CE0C4450-9865-4B30-B73C-3CAA8AB07EDA}"/>
                  </a:ext>
                </a:extLst>
              </p:cNvPr>
              <p:cNvSpPr txBox="1"/>
              <p:nvPr/>
            </p:nvSpPr>
            <p:spPr>
              <a:xfrm>
                <a:off x="7607827" y="5324491"/>
                <a:ext cx="709079" cy="369332"/>
              </a:xfrm>
              <a:prstGeom prst="rect">
                <a:avLst/>
              </a:prstGeom>
              <a:noFill/>
            </p:spPr>
            <p:txBody>
              <a:bodyPr wrap="square" rtlCol="0">
                <a:spAutoFit/>
              </a:bodyPr>
              <a:lstStyle/>
              <a:p>
                <a:r>
                  <a:rPr lang="et-EE" b="1"/>
                  <a:t>2022</a:t>
                </a:r>
                <a:endParaRPr lang="en-GB" sz="2000" b="1" dirty="0"/>
              </a:p>
            </p:txBody>
          </p:sp>
          <p:grpSp>
            <p:nvGrpSpPr>
              <p:cNvPr id="32" name="Group 31">
                <a:extLst>
                  <a:ext uri="{FF2B5EF4-FFF2-40B4-BE49-F238E27FC236}">
                    <a16:creationId xmlns:a16="http://schemas.microsoft.com/office/drawing/2014/main" id="{BFF5556F-8903-4309-81C3-67FF88E6F79C}"/>
                  </a:ext>
                </a:extLst>
              </p:cNvPr>
              <p:cNvGrpSpPr/>
              <p:nvPr/>
            </p:nvGrpSpPr>
            <p:grpSpPr>
              <a:xfrm>
                <a:off x="8192014" y="5390272"/>
                <a:ext cx="257041" cy="237698"/>
                <a:chOff x="7271800" y="2489200"/>
                <a:chExt cx="252000" cy="252000"/>
              </a:xfrm>
            </p:grpSpPr>
            <p:sp>
              <p:nvSpPr>
                <p:cNvPr id="33" name="Flowchart: Connector 32">
                  <a:extLst>
                    <a:ext uri="{FF2B5EF4-FFF2-40B4-BE49-F238E27FC236}">
                      <a16:creationId xmlns:a16="http://schemas.microsoft.com/office/drawing/2014/main" id="{D5E88B4A-6928-420D-B1C4-B97C6EFD7BC4}"/>
                    </a:ext>
                  </a:extLst>
                </p:cNvPr>
                <p:cNvSpPr/>
                <p:nvPr/>
              </p:nvSpPr>
              <p:spPr>
                <a:xfrm>
                  <a:off x="7271800" y="2489200"/>
                  <a:ext cx="252000" cy="252000"/>
                </a:xfrm>
                <a:prstGeom prst="flowChartConnector">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a:extLst>
                    <a:ext uri="{FF2B5EF4-FFF2-40B4-BE49-F238E27FC236}">
                      <a16:creationId xmlns:a16="http://schemas.microsoft.com/office/drawing/2014/main" id="{6DD4B645-DC89-47FA-A5A0-8982693F1BCD}"/>
                    </a:ext>
                  </a:extLst>
                </p:cNvPr>
                <p:cNvSpPr/>
                <p:nvPr/>
              </p:nvSpPr>
              <p:spPr>
                <a:xfrm>
                  <a:off x="7343800" y="2543200"/>
                  <a:ext cx="108000" cy="144000"/>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a:extLst>
                  <a:ext uri="{FF2B5EF4-FFF2-40B4-BE49-F238E27FC236}">
                    <a16:creationId xmlns:a16="http://schemas.microsoft.com/office/drawing/2014/main" id="{F73B9D3E-6880-4542-800D-CD9AD1AA4D26}"/>
                  </a:ext>
                </a:extLst>
              </p:cNvPr>
              <p:cNvSpPr txBox="1"/>
              <p:nvPr/>
            </p:nvSpPr>
            <p:spPr>
              <a:xfrm>
                <a:off x="7332464" y="4551926"/>
                <a:ext cx="2023184" cy="261610"/>
              </a:xfrm>
              <a:prstGeom prst="rect">
                <a:avLst/>
              </a:prstGeom>
              <a:noFill/>
            </p:spPr>
            <p:txBody>
              <a:bodyPr wrap="square" rtlCol="0">
                <a:spAutoFit/>
              </a:bodyPr>
              <a:lstStyle>
                <a:defPPr>
                  <a:defRPr lang="lv-LV"/>
                </a:defPPr>
                <a:lvl1pPr algn="ctr">
                  <a:defRPr sz="1400"/>
                </a:lvl1pPr>
              </a:lstStyle>
              <a:p>
                <a:r>
                  <a:rPr lang="et-EE" sz="1100" dirty="0"/>
                  <a:t>Completion of Stage I</a:t>
                </a:r>
                <a:endParaRPr lang="en-GB" sz="1100" dirty="0"/>
              </a:p>
            </p:txBody>
          </p:sp>
          <p:cxnSp>
            <p:nvCxnSpPr>
              <p:cNvPr id="39" name="Straight Connector 38">
                <a:extLst>
                  <a:ext uri="{FF2B5EF4-FFF2-40B4-BE49-F238E27FC236}">
                    <a16:creationId xmlns:a16="http://schemas.microsoft.com/office/drawing/2014/main" id="{99DEC1E5-AFC8-4FF1-B295-047E0AC1FAAD}"/>
                  </a:ext>
                </a:extLst>
              </p:cNvPr>
              <p:cNvCxnSpPr>
                <a:cxnSpLocks/>
              </p:cNvCxnSpPr>
              <p:nvPr/>
            </p:nvCxnSpPr>
            <p:spPr>
              <a:xfrm>
                <a:off x="8316906" y="4878072"/>
                <a:ext cx="0" cy="48724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037636D-F4F3-41F8-90EE-135D2F6EC145}"/>
                  </a:ext>
                </a:extLst>
              </p:cNvPr>
              <p:cNvCxnSpPr>
                <a:cxnSpLocks/>
              </p:cNvCxnSpPr>
              <p:nvPr/>
            </p:nvCxnSpPr>
            <p:spPr>
              <a:xfrm>
                <a:off x="8449054" y="5502283"/>
                <a:ext cx="1474085" cy="6837"/>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AA3487D1-4F5C-406E-AB82-A0A8691C65BB}"/>
                  </a:ext>
                </a:extLst>
              </p:cNvPr>
              <p:cNvSpPr txBox="1"/>
              <p:nvPr/>
            </p:nvSpPr>
            <p:spPr>
              <a:xfrm>
                <a:off x="9837040" y="5315753"/>
                <a:ext cx="768021" cy="369332"/>
              </a:xfrm>
              <a:prstGeom prst="rect">
                <a:avLst/>
              </a:prstGeom>
              <a:noFill/>
            </p:spPr>
            <p:txBody>
              <a:bodyPr wrap="square" rtlCol="0">
                <a:spAutoFit/>
              </a:bodyPr>
              <a:lstStyle/>
              <a:p>
                <a:r>
                  <a:rPr lang="et-EE" b="1"/>
                  <a:t>2023</a:t>
                </a:r>
                <a:endParaRPr lang="en-GB" sz="2000" b="1" dirty="0"/>
              </a:p>
            </p:txBody>
          </p:sp>
          <p:grpSp>
            <p:nvGrpSpPr>
              <p:cNvPr id="52" name="Group 51">
                <a:extLst>
                  <a:ext uri="{FF2B5EF4-FFF2-40B4-BE49-F238E27FC236}">
                    <a16:creationId xmlns:a16="http://schemas.microsoft.com/office/drawing/2014/main" id="{7336A132-F17E-4224-871D-7730B362BDC2}"/>
                  </a:ext>
                </a:extLst>
              </p:cNvPr>
              <p:cNvGrpSpPr/>
              <p:nvPr/>
            </p:nvGrpSpPr>
            <p:grpSpPr>
              <a:xfrm>
                <a:off x="10412753" y="5390271"/>
                <a:ext cx="257041" cy="237698"/>
                <a:chOff x="7271800" y="2489200"/>
                <a:chExt cx="252000" cy="252000"/>
              </a:xfrm>
            </p:grpSpPr>
            <p:sp>
              <p:nvSpPr>
                <p:cNvPr id="53" name="Flowchart: Connector 52">
                  <a:extLst>
                    <a:ext uri="{FF2B5EF4-FFF2-40B4-BE49-F238E27FC236}">
                      <a16:creationId xmlns:a16="http://schemas.microsoft.com/office/drawing/2014/main" id="{C558A3CC-B45E-4ACA-A2E5-FA21ED03C9FC}"/>
                    </a:ext>
                  </a:extLst>
                </p:cNvPr>
                <p:cNvSpPr/>
                <p:nvPr/>
              </p:nvSpPr>
              <p:spPr>
                <a:xfrm>
                  <a:off x="7271800" y="2489200"/>
                  <a:ext cx="252000" cy="252000"/>
                </a:xfrm>
                <a:prstGeom prst="flowChartConnector">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Flowchart: Connector 65">
                  <a:extLst>
                    <a:ext uri="{FF2B5EF4-FFF2-40B4-BE49-F238E27FC236}">
                      <a16:creationId xmlns:a16="http://schemas.microsoft.com/office/drawing/2014/main" id="{9AB3EC74-E8EF-4649-820C-812552CAF9BD}"/>
                    </a:ext>
                  </a:extLst>
                </p:cNvPr>
                <p:cNvSpPr/>
                <p:nvPr/>
              </p:nvSpPr>
              <p:spPr>
                <a:xfrm>
                  <a:off x="7343800" y="2543200"/>
                  <a:ext cx="108000" cy="144000"/>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67" name="Straight Connector 66">
                <a:extLst>
                  <a:ext uri="{FF2B5EF4-FFF2-40B4-BE49-F238E27FC236}">
                    <a16:creationId xmlns:a16="http://schemas.microsoft.com/office/drawing/2014/main" id="{9D62252D-0B82-49F7-88EB-00F9F4E257C6}"/>
                  </a:ext>
                </a:extLst>
              </p:cNvPr>
              <p:cNvCxnSpPr>
                <a:cxnSpLocks/>
              </p:cNvCxnSpPr>
              <p:nvPr/>
            </p:nvCxnSpPr>
            <p:spPr>
              <a:xfrm>
                <a:off x="10541273" y="4884821"/>
                <a:ext cx="0" cy="48724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7E54310-D3E9-4546-B0E5-5273A8C0F0EA}"/>
                  </a:ext>
                </a:extLst>
              </p:cNvPr>
              <p:cNvSpPr txBox="1"/>
              <p:nvPr/>
            </p:nvSpPr>
            <p:spPr>
              <a:xfrm>
                <a:off x="9402504" y="4541519"/>
                <a:ext cx="2167377" cy="261610"/>
              </a:xfrm>
              <a:prstGeom prst="rect">
                <a:avLst/>
              </a:prstGeom>
              <a:noFill/>
            </p:spPr>
            <p:txBody>
              <a:bodyPr wrap="square" rtlCol="0">
                <a:spAutoFit/>
              </a:bodyPr>
              <a:lstStyle>
                <a:defPPr>
                  <a:defRPr lang="lv-LV"/>
                </a:defPPr>
                <a:lvl1pPr algn="ctr">
                  <a:defRPr sz="1400"/>
                </a:lvl1pPr>
              </a:lstStyle>
              <a:p>
                <a:r>
                  <a:rPr lang="et-EE" sz="1100" dirty="0"/>
                  <a:t>Completion of Stage II</a:t>
                </a:r>
                <a:endParaRPr lang="en-GB" sz="1100" dirty="0"/>
              </a:p>
            </p:txBody>
          </p:sp>
          <p:cxnSp>
            <p:nvCxnSpPr>
              <p:cNvPr id="89" name="Straight Connector 88">
                <a:extLst>
                  <a:ext uri="{FF2B5EF4-FFF2-40B4-BE49-F238E27FC236}">
                    <a16:creationId xmlns:a16="http://schemas.microsoft.com/office/drawing/2014/main" id="{172A96A4-6AB1-4A59-8900-A077D270220E}"/>
                  </a:ext>
                </a:extLst>
              </p:cNvPr>
              <p:cNvCxnSpPr>
                <a:cxnSpLocks/>
              </p:cNvCxnSpPr>
              <p:nvPr/>
            </p:nvCxnSpPr>
            <p:spPr>
              <a:xfrm>
                <a:off x="6207139" y="5505703"/>
                <a:ext cx="1474085" cy="6837"/>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126442B-CBFE-4ED1-B07F-1FFCD5C7B74C}"/>
                  </a:ext>
                </a:extLst>
              </p:cNvPr>
              <p:cNvCxnSpPr>
                <a:cxnSpLocks/>
              </p:cNvCxnSpPr>
              <p:nvPr/>
            </p:nvCxnSpPr>
            <p:spPr>
              <a:xfrm>
                <a:off x="3983519" y="5505714"/>
                <a:ext cx="1474085" cy="6837"/>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DCA25CCD-E0B1-4C2F-8008-BBBA275CC527}"/>
                  </a:ext>
                </a:extLst>
              </p:cNvPr>
              <p:cNvGrpSpPr/>
              <p:nvPr/>
            </p:nvGrpSpPr>
            <p:grpSpPr>
              <a:xfrm>
                <a:off x="5946668" y="5372061"/>
                <a:ext cx="257041" cy="237698"/>
                <a:chOff x="7271800" y="2489200"/>
                <a:chExt cx="252000" cy="252000"/>
              </a:xfrm>
            </p:grpSpPr>
            <p:sp>
              <p:nvSpPr>
                <p:cNvPr id="92" name="Flowchart: Connector 91">
                  <a:extLst>
                    <a:ext uri="{FF2B5EF4-FFF2-40B4-BE49-F238E27FC236}">
                      <a16:creationId xmlns:a16="http://schemas.microsoft.com/office/drawing/2014/main" id="{8C589B2D-E761-4B4C-9DF2-861B380BF8B3}"/>
                    </a:ext>
                  </a:extLst>
                </p:cNvPr>
                <p:cNvSpPr/>
                <p:nvPr/>
              </p:nvSpPr>
              <p:spPr>
                <a:xfrm>
                  <a:off x="7271800" y="2489200"/>
                  <a:ext cx="252000" cy="252000"/>
                </a:xfrm>
                <a:prstGeom prst="flowChartConnector">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Flowchart: Connector 92">
                  <a:extLst>
                    <a:ext uri="{FF2B5EF4-FFF2-40B4-BE49-F238E27FC236}">
                      <a16:creationId xmlns:a16="http://schemas.microsoft.com/office/drawing/2014/main" id="{80FD8056-6B4F-4FDA-AC29-C5F2985809A9}"/>
                    </a:ext>
                  </a:extLst>
                </p:cNvPr>
                <p:cNvSpPr/>
                <p:nvPr/>
              </p:nvSpPr>
              <p:spPr>
                <a:xfrm>
                  <a:off x="7343800" y="2543200"/>
                  <a:ext cx="108000" cy="144000"/>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94" name="Straight Connector 93">
                <a:extLst>
                  <a:ext uri="{FF2B5EF4-FFF2-40B4-BE49-F238E27FC236}">
                    <a16:creationId xmlns:a16="http://schemas.microsoft.com/office/drawing/2014/main" id="{2B22B5E3-5218-4CCE-A210-2B2CD9C7D06D}"/>
                  </a:ext>
                </a:extLst>
              </p:cNvPr>
              <p:cNvCxnSpPr>
                <a:cxnSpLocks/>
              </p:cNvCxnSpPr>
              <p:nvPr/>
            </p:nvCxnSpPr>
            <p:spPr>
              <a:xfrm>
                <a:off x="1732367" y="5493582"/>
                <a:ext cx="1474085" cy="6837"/>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0CB1F46-9A5C-41CF-8FFF-EEAE5F4415F0}"/>
                  </a:ext>
                </a:extLst>
              </p:cNvPr>
              <p:cNvCxnSpPr>
                <a:cxnSpLocks/>
              </p:cNvCxnSpPr>
              <p:nvPr/>
            </p:nvCxnSpPr>
            <p:spPr>
              <a:xfrm>
                <a:off x="10541273" y="5641611"/>
                <a:ext cx="0" cy="48724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176C3AFD-8819-499A-AAC6-8D3CC4B94A9B}"/>
                  </a:ext>
                </a:extLst>
              </p:cNvPr>
              <p:cNvSpPr txBox="1"/>
              <p:nvPr/>
            </p:nvSpPr>
            <p:spPr>
              <a:xfrm>
                <a:off x="9676742" y="6128851"/>
                <a:ext cx="1673334" cy="430887"/>
              </a:xfrm>
              <a:prstGeom prst="rect">
                <a:avLst/>
              </a:prstGeom>
              <a:noFill/>
            </p:spPr>
            <p:txBody>
              <a:bodyPr wrap="square" rtlCol="0">
                <a:spAutoFit/>
              </a:bodyPr>
              <a:lstStyle>
                <a:defPPr>
                  <a:defRPr lang="lv-LV"/>
                </a:defPPr>
                <a:lvl1pPr algn="ctr">
                  <a:defRPr sz="1400"/>
                </a:lvl1pPr>
              </a:lstStyle>
              <a:p>
                <a:r>
                  <a:rPr lang="et-EE" sz="1100" dirty="0"/>
                  <a:t>First full annualized income</a:t>
                </a:r>
                <a:endParaRPr lang="en-GB" sz="1100" dirty="0"/>
              </a:p>
            </p:txBody>
          </p:sp>
        </p:grpSp>
        <p:sp>
          <p:nvSpPr>
            <p:cNvPr id="99" name="TextBox 98">
              <a:extLst>
                <a:ext uri="{FF2B5EF4-FFF2-40B4-BE49-F238E27FC236}">
                  <a16:creationId xmlns:a16="http://schemas.microsoft.com/office/drawing/2014/main" id="{6146EFF1-9949-4B9F-8B46-0BE20D2B0177}"/>
                </a:ext>
              </a:extLst>
            </p:cNvPr>
            <p:cNvSpPr txBox="1"/>
            <p:nvPr/>
          </p:nvSpPr>
          <p:spPr>
            <a:xfrm>
              <a:off x="2964273" y="4465292"/>
              <a:ext cx="1802212" cy="430887"/>
            </a:xfrm>
            <a:prstGeom prst="rect">
              <a:avLst/>
            </a:prstGeom>
            <a:noFill/>
          </p:spPr>
          <p:txBody>
            <a:bodyPr wrap="square" rtlCol="0">
              <a:spAutoFit/>
            </a:bodyPr>
            <a:lstStyle>
              <a:defPPr>
                <a:defRPr lang="lv-LV"/>
              </a:defPPr>
              <a:lvl1pPr>
                <a:defRPr sz="1600"/>
              </a:lvl1pPr>
            </a:lstStyle>
            <a:p>
              <a:pPr algn="ctr"/>
              <a:r>
                <a:rPr lang="et-EE" sz="1100" dirty="0"/>
                <a:t>Approved financing by EIB and Luminor</a:t>
              </a:r>
              <a:endParaRPr lang="en-GB" sz="1100" dirty="0"/>
            </a:p>
          </p:txBody>
        </p:sp>
        <p:cxnSp>
          <p:nvCxnSpPr>
            <p:cNvPr id="100" name="Straight Connector 99">
              <a:extLst>
                <a:ext uri="{FF2B5EF4-FFF2-40B4-BE49-F238E27FC236}">
                  <a16:creationId xmlns:a16="http://schemas.microsoft.com/office/drawing/2014/main" id="{2E7AE8CC-F590-4B94-BF84-C514C6B39FC0}"/>
                </a:ext>
              </a:extLst>
            </p:cNvPr>
            <p:cNvCxnSpPr>
              <a:cxnSpLocks/>
            </p:cNvCxnSpPr>
            <p:nvPr/>
          </p:nvCxnSpPr>
          <p:spPr>
            <a:xfrm>
              <a:off x="3849272" y="4867246"/>
              <a:ext cx="0" cy="48724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id="{018BEC54-DC46-4314-8A3C-B890FD8DD242}"/>
              </a:ext>
            </a:extLst>
          </p:cNvPr>
          <p:cNvSpPr txBox="1"/>
          <p:nvPr/>
        </p:nvSpPr>
        <p:spPr>
          <a:xfrm>
            <a:off x="654271" y="5969860"/>
            <a:ext cx="11121165" cy="600164"/>
          </a:xfrm>
          <a:prstGeom prst="rect">
            <a:avLst/>
          </a:prstGeom>
          <a:noFill/>
          <a:ln>
            <a:noFill/>
          </a:ln>
        </p:spPr>
        <p:txBody>
          <a:bodyPr wrap="square" rtlCol="0">
            <a:spAutoFit/>
          </a:bodyPr>
          <a:lstStyle/>
          <a:p>
            <a:pPr algn="just"/>
            <a:r>
              <a:rPr lang="en-GB" sz="1100" dirty="0"/>
              <a:t>According initial project’s timeline, the development should be started in 2019Q4. However, due to pandemic and failed negotiation with general contractor </a:t>
            </a:r>
            <a:r>
              <a:rPr lang="lt-LT" sz="1100" dirty="0"/>
              <a:t>„Merks“ SIA</a:t>
            </a:r>
            <a:r>
              <a:rPr lang="en-GB" sz="1100" dirty="0"/>
              <a:t> timeline has changed. Now Company is under final negotiation with new general contractor and is anticipated to start development works in October/November. The deadline for completion of both stages of the project has not changed as Stage II is anticipated to be started before the completion of Stage I while previously some gap time in between was planned.</a:t>
            </a:r>
          </a:p>
        </p:txBody>
      </p:sp>
    </p:spTree>
    <p:extLst>
      <p:ext uri="{BB962C8B-B14F-4D97-AF65-F5344CB8AC3E}">
        <p14:creationId xmlns:p14="http://schemas.microsoft.com/office/powerpoint/2010/main" val="518861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3970318"/>
          </a:xfrm>
          <a:prstGeom prst="rect">
            <a:avLst/>
          </a:prstGeom>
        </p:spPr>
        <p:txBody>
          <a:bodyPr wrap="square">
            <a:spAutoFit/>
          </a:bodyPr>
          <a:lstStyle/>
          <a:p>
            <a:pPr algn="just"/>
            <a:r>
              <a:rPr lang="en-US" sz="1400" dirty="0"/>
              <a:t>2019 was a breakthrough year for </a:t>
            </a:r>
            <a:r>
              <a:rPr lang="en-US" sz="1400" dirty="0" err="1"/>
              <a:t>Capitalica</a:t>
            </a:r>
            <a:r>
              <a:rPr lang="en-US" sz="1400" dirty="0"/>
              <a:t>. We have successfully completed previously launched development projects, maximized the leased-out area of existing business and shopping centers and laid a solid foundation for development outside Lithuania, in Riga - the capital of Latvia. After the completion of the 2nd phase of the development of the modern A-class business center </a:t>
            </a:r>
            <a:r>
              <a:rPr lang="en-US" sz="1400" dirty="0" err="1"/>
              <a:t>Kauno</a:t>
            </a:r>
            <a:r>
              <a:rPr lang="en-US" sz="1400" dirty="0"/>
              <a:t> </a:t>
            </a:r>
            <a:r>
              <a:rPr lang="en-US" sz="1400" dirty="0" err="1"/>
              <a:t>Dokas</a:t>
            </a:r>
            <a:r>
              <a:rPr lang="en-US" sz="1400" dirty="0"/>
              <a:t> in the second quarter of 2019, the real estate area managed by </a:t>
            </a:r>
            <a:r>
              <a:rPr lang="en-US" sz="1400" dirty="0" err="1"/>
              <a:t>Capitalica</a:t>
            </a:r>
            <a:r>
              <a:rPr lang="en-US" sz="1400" dirty="0"/>
              <a:t> Baltic Real Estate Fund I increased by almost one fifth – from 28.5 thousand to 33.7 thousand square meters. </a:t>
            </a:r>
          </a:p>
          <a:p>
            <a:pPr marL="285750" indent="-285750" algn="just">
              <a:buFont typeface="Arial" panose="020B0604020202020204" pitchFamily="34" charset="0"/>
              <a:buChar char="•"/>
            </a:pPr>
            <a:endParaRPr lang="en-US" sz="1400" dirty="0"/>
          </a:p>
          <a:p>
            <a:pPr algn="just"/>
            <a:r>
              <a:rPr lang="en-US" sz="1400" dirty="0"/>
              <a:t>In 2019, CBREF I net profit increased by 136% compared to 2018 and amounted to EUR 4.4 million. The growth of net profit was mainly due to valuation gain of properties owned by CBREF I. According to independent property valuation, the value of real estate managed by the subsidiaries of </a:t>
            </a:r>
            <a:r>
              <a:rPr lang="en-US" sz="1400" dirty="0" err="1"/>
              <a:t>Capitalica</a:t>
            </a:r>
            <a:r>
              <a:rPr lang="en-US" sz="1400" dirty="0"/>
              <a:t> Baltic Real Estate Fund I grew by 19 percent year-on-year to EUR 59.22 million. During 2019, CBREF I successfully finished the development of </a:t>
            </a:r>
            <a:r>
              <a:rPr lang="en-US" sz="1400" dirty="0" err="1"/>
              <a:t>Kauno</a:t>
            </a:r>
            <a:r>
              <a:rPr lang="en-US" sz="1400" dirty="0"/>
              <a:t> </a:t>
            </a:r>
            <a:r>
              <a:rPr lang="en-US" sz="1400" dirty="0" err="1"/>
              <a:t>Dokas</a:t>
            </a:r>
            <a:r>
              <a:rPr lang="en-US" sz="1400" dirty="0"/>
              <a:t> second stage, which resulted in 2.8 million EUR unrealized revaluation gain.</a:t>
            </a:r>
          </a:p>
          <a:p>
            <a:pPr marL="285750" indent="-285750" algn="just">
              <a:buFont typeface="Arial" panose="020B0604020202020204" pitchFamily="34" charset="0"/>
              <a:buChar char="•"/>
            </a:pPr>
            <a:endParaRPr lang="en-US" sz="1400" dirty="0"/>
          </a:p>
          <a:p>
            <a:pPr algn="just"/>
            <a:r>
              <a:rPr lang="en-US" sz="1400" dirty="0"/>
              <a:t>As of June 30, 2020, the total Fund weighted LTV ratio decreased from 54.7% to 52.4%, compared to year end of 2019. Debts to credit institutions of SPVs owned by CBREF I, amounted to EUR 31.84 million. The average weighted occupancy of objects managed by CBREF I was 99%. The lease income of </a:t>
            </a:r>
            <a:r>
              <a:rPr lang="en-US" sz="1400" dirty="0" err="1"/>
              <a:t>Capitalica</a:t>
            </a:r>
            <a:r>
              <a:rPr lang="en-US" sz="1400" dirty="0"/>
              <a:t> Baltic Real Estate Fund I is diversified – almost half (47% of total income) comes from companies that are international and established outside of Lithuania. The biggest sector among our lessees is the information technology (29%), followed by companies in the trade sector (17%), financial service (14%), wholesale (8%), engineering (7%) and other sectors (25%).</a:t>
            </a:r>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a:p>
            <a:pPr marL="285750" indent="-285750" algn="just">
              <a:buFont typeface="Arial" panose="020B0604020202020204" pitchFamily="34" charset="0"/>
              <a:buChar char="•"/>
            </a:pPr>
            <a:endParaRPr lang="en-US" sz="1400" dirty="0"/>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kumimoji="0" lang="en-US" sz="2800" i="0" u="none" strike="noStrike" kern="1200" cap="none" spc="0" normalizeH="0" baseline="0" noProof="0" dirty="0">
                <a:ln>
                  <a:noFill/>
                </a:ln>
                <a:solidFill>
                  <a:sysClr val="windowText" lastClr="000000"/>
                </a:solidFill>
                <a:effectLst/>
                <a:uLnTx/>
                <a:uFillTx/>
                <a:ea typeface="+mj-ea"/>
                <a:cs typeface="+mj-cs"/>
              </a:rPr>
              <a:t>MANAGEMENT COMMENT ON FINANCIAL RESULTS</a:t>
            </a: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43</a:t>
            </a:fld>
            <a:endParaRPr lang="en-US" sz="1300" dirty="0">
              <a:solidFill>
                <a:schemeClr val="bg1">
                  <a:lumMod val="50000"/>
                </a:schemeClr>
              </a:solidFill>
            </a:endParaRPr>
          </a:p>
        </p:txBody>
      </p:sp>
    </p:spTree>
    <p:extLst>
      <p:ext uri="{BB962C8B-B14F-4D97-AF65-F5344CB8AC3E}">
        <p14:creationId xmlns:p14="http://schemas.microsoft.com/office/powerpoint/2010/main" val="1658721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307777"/>
          </a:xfrm>
          <a:prstGeom prst="rect">
            <a:avLst/>
          </a:prstGeom>
        </p:spPr>
        <p:txBody>
          <a:bodyPr wrap="square">
            <a:spAutoFit/>
          </a:bodyPr>
          <a:lstStyle/>
          <a:p>
            <a:pPr algn="just"/>
            <a:r>
              <a:rPr lang="en-US" sz="1400" b="1" dirty="0"/>
              <a:t>CBREF I PROFIT LOSS REPORT</a:t>
            </a:r>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HISTORICAL FINANCIAL INFORMATION (I/II)</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44</a:t>
            </a:fld>
            <a:endParaRPr lang="en-US" sz="1300" dirty="0">
              <a:solidFill>
                <a:schemeClr val="bg1">
                  <a:lumMod val="50000"/>
                </a:schemeClr>
              </a:solidFill>
            </a:endParaRPr>
          </a:p>
        </p:txBody>
      </p:sp>
      <p:sp>
        <p:nvSpPr>
          <p:cNvPr id="8" name="Rectangle 7">
            <a:extLst>
              <a:ext uri="{FF2B5EF4-FFF2-40B4-BE49-F238E27FC236}">
                <a16:creationId xmlns:a16="http://schemas.microsoft.com/office/drawing/2014/main" id="{5D1D08D5-5285-41A6-8851-B1B0A46DDD11}"/>
              </a:ext>
            </a:extLst>
          </p:cNvPr>
          <p:cNvSpPr/>
          <p:nvPr/>
        </p:nvSpPr>
        <p:spPr>
          <a:xfrm>
            <a:off x="546754" y="2064134"/>
            <a:ext cx="11319215" cy="1031051"/>
          </a:xfrm>
          <a:prstGeom prst="rect">
            <a:avLst/>
          </a:prstGeom>
        </p:spPr>
        <p:txBody>
          <a:bodyPr wrap="square">
            <a:spAutoFit/>
          </a:bodyPr>
          <a:lstStyle/>
          <a:p>
            <a:pPr algn="just"/>
            <a:r>
              <a:rPr lang="en-US" sz="1400" dirty="0"/>
              <a:t>The Issuer‘s financial statements are prepared in accordance with international accounting standards. Financial year: 1 January-31 December.</a:t>
            </a:r>
          </a:p>
          <a:p>
            <a:pPr algn="just">
              <a:spcAft>
                <a:spcPts val="600"/>
              </a:spcAft>
            </a:pPr>
            <a:r>
              <a:rPr lang="en-US" sz="1400" dirty="0"/>
              <a:t>Data for 2018 and 2019 is presented in accordance with the audited financial statements of the Company. Financial statements, together with the annual reports and the auditor‘s conclusions, can be accessed as described in slide 47. Data of 2019 H1 and 2020 H1 has not been audited.</a:t>
            </a:r>
          </a:p>
          <a:p>
            <a:pPr algn="just"/>
            <a:r>
              <a:rPr lang="en-US" sz="1400" b="1" dirty="0"/>
              <a:t>Auditor: </a:t>
            </a:r>
            <a:r>
              <a:rPr lang="en-US" sz="1400" dirty="0"/>
              <a:t>UAB ERNST &amp; YOUNG BALTICS</a:t>
            </a:r>
          </a:p>
        </p:txBody>
      </p:sp>
      <p:graphicFrame>
        <p:nvGraphicFramePr>
          <p:cNvPr id="10" name="Table 9">
            <a:extLst>
              <a:ext uri="{FF2B5EF4-FFF2-40B4-BE49-F238E27FC236}">
                <a16:creationId xmlns:a16="http://schemas.microsoft.com/office/drawing/2014/main" id="{FF3F9F0F-84A1-461E-9908-4796A5D2DC9A}"/>
              </a:ext>
            </a:extLst>
          </p:cNvPr>
          <p:cNvGraphicFramePr>
            <a:graphicFrameLocks noGrp="1"/>
          </p:cNvGraphicFramePr>
          <p:nvPr>
            <p:extLst>
              <p:ext uri="{D42A27DB-BD31-4B8C-83A1-F6EECF244321}">
                <p14:modId xmlns:p14="http://schemas.microsoft.com/office/powerpoint/2010/main" val="1735517720"/>
              </p:ext>
            </p:extLst>
          </p:nvPr>
        </p:nvGraphicFramePr>
        <p:xfrm>
          <a:off x="629692" y="3037055"/>
          <a:ext cx="9895469" cy="2187250"/>
        </p:xfrm>
        <a:graphic>
          <a:graphicData uri="http://schemas.openxmlformats.org/drawingml/2006/table">
            <a:tbl>
              <a:tblPr/>
              <a:tblGrid>
                <a:gridCol w="2658969">
                  <a:extLst>
                    <a:ext uri="{9D8B030D-6E8A-4147-A177-3AD203B41FA5}">
                      <a16:colId xmlns:a16="http://schemas.microsoft.com/office/drawing/2014/main" val="1702219768"/>
                    </a:ext>
                  </a:extLst>
                </a:gridCol>
                <a:gridCol w="1070710">
                  <a:extLst>
                    <a:ext uri="{9D8B030D-6E8A-4147-A177-3AD203B41FA5}">
                      <a16:colId xmlns:a16="http://schemas.microsoft.com/office/drawing/2014/main" val="3276116285"/>
                    </a:ext>
                  </a:extLst>
                </a:gridCol>
                <a:gridCol w="1070710">
                  <a:extLst>
                    <a:ext uri="{9D8B030D-6E8A-4147-A177-3AD203B41FA5}">
                      <a16:colId xmlns:a16="http://schemas.microsoft.com/office/drawing/2014/main" val="3019921564"/>
                    </a:ext>
                  </a:extLst>
                </a:gridCol>
                <a:gridCol w="1070710">
                  <a:extLst>
                    <a:ext uri="{9D8B030D-6E8A-4147-A177-3AD203B41FA5}">
                      <a16:colId xmlns:a16="http://schemas.microsoft.com/office/drawing/2014/main" val="74642270"/>
                    </a:ext>
                  </a:extLst>
                </a:gridCol>
                <a:gridCol w="1070710">
                  <a:extLst>
                    <a:ext uri="{9D8B030D-6E8A-4147-A177-3AD203B41FA5}">
                      <a16:colId xmlns:a16="http://schemas.microsoft.com/office/drawing/2014/main" val="1601002324"/>
                    </a:ext>
                  </a:extLst>
                </a:gridCol>
                <a:gridCol w="302441">
                  <a:extLst>
                    <a:ext uri="{9D8B030D-6E8A-4147-A177-3AD203B41FA5}">
                      <a16:colId xmlns:a16="http://schemas.microsoft.com/office/drawing/2014/main" val="4209376662"/>
                    </a:ext>
                  </a:extLst>
                </a:gridCol>
                <a:gridCol w="1305565">
                  <a:extLst>
                    <a:ext uri="{9D8B030D-6E8A-4147-A177-3AD203B41FA5}">
                      <a16:colId xmlns:a16="http://schemas.microsoft.com/office/drawing/2014/main" val="136474222"/>
                    </a:ext>
                  </a:extLst>
                </a:gridCol>
                <a:gridCol w="1345654">
                  <a:extLst>
                    <a:ext uri="{9D8B030D-6E8A-4147-A177-3AD203B41FA5}">
                      <a16:colId xmlns:a16="http://schemas.microsoft.com/office/drawing/2014/main" val="3222448971"/>
                    </a:ext>
                  </a:extLst>
                </a:gridCol>
              </a:tblGrid>
              <a:tr h="168250">
                <a:tc>
                  <a:txBody>
                    <a:bodyPr/>
                    <a:lstStyle/>
                    <a:p>
                      <a:pPr algn="l" fontAlgn="b"/>
                      <a:r>
                        <a:rPr lang="en-US" sz="900" b="1" i="0" u="none" strike="noStrike" dirty="0">
                          <a:solidFill>
                            <a:srgbClr val="000000"/>
                          </a:solidFill>
                          <a:effectLst/>
                          <a:latin typeface="+mj-lt"/>
                        </a:rPr>
                        <a:t>CBREF I, EUR</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2016</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mj-lt"/>
                        </a:rPr>
                        <a:t>2017</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2018</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2019</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2019 H1</a:t>
                      </a:r>
                    </a:p>
                  </a:txBody>
                  <a:tcPr marL="7010" marR="7010" marT="701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2020 H1</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850432"/>
                  </a:ext>
                </a:extLst>
              </a:tr>
              <a:tr h="168250">
                <a:tc>
                  <a:txBody>
                    <a:bodyPr/>
                    <a:lstStyle/>
                    <a:p>
                      <a:pPr algn="l" fontAlgn="b"/>
                      <a:r>
                        <a:rPr lang="en-US" sz="900" b="1" i="0" u="none" strike="noStrike" dirty="0">
                          <a:solidFill>
                            <a:srgbClr val="000000"/>
                          </a:solidFill>
                          <a:effectLst/>
                          <a:latin typeface="+mj-lt"/>
                        </a:rPr>
                        <a:t>OPERATING REVENUE</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2,440,859</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2,782,539</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lt-LT" sz="900" b="1" i="0" u="none" strike="noStrike" dirty="0">
                          <a:solidFill>
                            <a:srgbClr val="000000"/>
                          </a:solidFill>
                          <a:effectLst/>
                          <a:latin typeface="+mj-lt"/>
                        </a:rPr>
                        <a:t>14,567,094</a:t>
                      </a:r>
                      <a:endParaRPr lang="en-US" sz="900" b="1" i="0" u="none" strike="noStrike" dirty="0">
                        <a:solidFill>
                          <a:srgbClr val="000000"/>
                        </a:solidFill>
                        <a:effectLst/>
                        <a:latin typeface="+mj-lt"/>
                      </a:endParaRP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12,281,187</a:t>
                      </a:r>
                    </a:p>
                  </a:txBody>
                  <a:tcPr marL="7010" marR="7010" marT="701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2,191,182</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80814365"/>
                  </a:ext>
                </a:extLst>
              </a:tr>
              <a:tr h="168250">
                <a:tc>
                  <a:txBody>
                    <a:bodyPr/>
                    <a:lstStyle/>
                    <a:p>
                      <a:pPr algn="l" fontAlgn="b"/>
                      <a:r>
                        <a:rPr lang="en-US" sz="900" b="0" i="1" u="none" strike="noStrike" dirty="0">
                          <a:solidFill>
                            <a:srgbClr val="000000"/>
                          </a:solidFill>
                          <a:effectLst/>
                          <a:latin typeface="+mj-lt"/>
                        </a:rPr>
                        <a:t>Change</a:t>
                      </a:r>
                      <a:endParaRPr lang="lt-LT" sz="900" b="0" i="1" u="none" strike="noStrike" dirty="0">
                        <a:solidFill>
                          <a:srgbClr val="000000"/>
                        </a:solidFill>
                        <a:effectLst/>
                        <a:latin typeface="+mj-lt"/>
                      </a:endParaRPr>
                    </a:p>
                  </a:txBody>
                  <a:tcPr marL="7010" marR="7010" marT="7010" marB="0" anchor="b">
                    <a:lnL>
                      <a:noFill/>
                    </a:lnL>
                    <a:lnR>
                      <a:noFill/>
                    </a:lnR>
                    <a:lnT>
                      <a:noFill/>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a:noFill/>
                    </a:lnR>
                    <a:lnT>
                      <a:noFill/>
                    </a:lnT>
                    <a:lnB>
                      <a:noFill/>
                    </a:lnB>
                  </a:tcPr>
                </a:tc>
                <a:tc>
                  <a:txBody>
                    <a:bodyPr/>
                    <a:lstStyle/>
                    <a:p>
                      <a:pPr algn="r" fontAlgn="b"/>
                      <a:r>
                        <a:rPr lang="en-US" sz="900" b="0" i="1" u="none" strike="noStrike" dirty="0">
                          <a:solidFill>
                            <a:srgbClr val="000000"/>
                          </a:solidFill>
                          <a:effectLst/>
                          <a:latin typeface="+mj-lt"/>
                        </a:rPr>
                        <a:t>N/A</a:t>
                      </a:r>
                    </a:p>
                  </a:txBody>
                  <a:tcPr marL="7010" marR="7010" marT="7010" marB="0" anchor="b">
                    <a:lnL>
                      <a:noFill/>
                    </a:lnL>
                    <a:lnR>
                      <a:noFill/>
                    </a:lnR>
                    <a:lnT>
                      <a:noFill/>
                    </a:lnT>
                    <a:lnB>
                      <a:noFill/>
                    </a:lnB>
                  </a:tcPr>
                </a:tc>
                <a:tc>
                  <a:txBody>
                    <a:bodyPr/>
                    <a:lstStyle/>
                    <a:p>
                      <a:pPr algn="r" fontAlgn="b"/>
                      <a:r>
                        <a:rPr lang="en-US" sz="900" b="0" i="1" u="none" strike="noStrike" dirty="0">
                          <a:solidFill>
                            <a:srgbClr val="000000"/>
                          </a:solidFill>
                          <a:effectLst/>
                          <a:latin typeface="+mj-lt"/>
                        </a:rPr>
                        <a:t>14%</a:t>
                      </a:r>
                    </a:p>
                  </a:txBody>
                  <a:tcPr marL="7010" marR="7010" marT="7010" marB="0" anchor="b">
                    <a:lnL>
                      <a:noFill/>
                    </a:lnL>
                    <a:lnR>
                      <a:noFill/>
                    </a:lnR>
                    <a:lnT>
                      <a:noFill/>
                    </a:lnT>
                    <a:lnB>
                      <a:noFill/>
                    </a:lnB>
                  </a:tcPr>
                </a:tc>
                <a:tc>
                  <a:txBody>
                    <a:bodyPr/>
                    <a:lstStyle/>
                    <a:p>
                      <a:pPr algn="r" fontAlgn="b"/>
                      <a:r>
                        <a:rPr lang="en-US" sz="900" b="0" i="1" u="none" strike="noStrike" dirty="0">
                          <a:solidFill>
                            <a:srgbClr val="000000"/>
                          </a:solidFill>
                          <a:effectLst/>
                          <a:latin typeface="+mj-lt"/>
                        </a:rPr>
                        <a:t>4</a:t>
                      </a:r>
                      <a:r>
                        <a:rPr lang="lt-LT" sz="900" b="0" i="1" u="none" strike="noStrike" dirty="0">
                          <a:solidFill>
                            <a:srgbClr val="000000"/>
                          </a:solidFill>
                          <a:effectLst/>
                          <a:latin typeface="+mj-lt"/>
                        </a:rPr>
                        <a:t>24</a:t>
                      </a:r>
                      <a:r>
                        <a:rPr lang="en-US" sz="900" b="0" i="1" u="none" strike="noStrike" dirty="0">
                          <a:solidFill>
                            <a:srgbClr val="000000"/>
                          </a:solidFill>
                          <a:effectLst/>
                          <a:latin typeface="+mj-lt"/>
                        </a:rPr>
                        <a:t>%</a:t>
                      </a:r>
                    </a:p>
                  </a:txBody>
                  <a:tcPr marL="7010" marR="7010" marT="7010" marB="0" anchor="b">
                    <a:lnL>
                      <a:noFill/>
                    </a:lnL>
                    <a:lnR>
                      <a:noFill/>
                    </a:lnR>
                    <a:lnT>
                      <a:noFill/>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1" u="none" strike="noStrike" dirty="0">
                          <a:solidFill>
                            <a:srgbClr val="000000"/>
                          </a:solidFill>
                          <a:effectLst/>
                          <a:latin typeface="+mj-lt"/>
                        </a:rPr>
                        <a:t>-</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1" u="none" strike="noStrike" dirty="0">
                          <a:solidFill>
                            <a:srgbClr val="000000"/>
                          </a:solidFill>
                          <a:effectLst/>
                          <a:latin typeface="+mj-lt"/>
                        </a:rPr>
                        <a:t>-82%</a:t>
                      </a:r>
                    </a:p>
                  </a:txBody>
                  <a:tcPr marL="7010" marR="7010" marT="7010" marB="0" anchor="b">
                    <a:lnL>
                      <a:noFill/>
                    </a:lnL>
                    <a:lnR>
                      <a:noFill/>
                    </a:lnR>
                    <a:lnT>
                      <a:noFill/>
                    </a:lnT>
                    <a:lnB>
                      <a:noFill/>
                    </a:lnB>
                  </a:tcPr>
                </a:tc>
                <a:extLst>
                  <a:ext uri="{0D108BD9-81ED-4DB2-BD59-A6C34878D82A}">
                    <a16:rowId xmlns:a16="http://schemas.microsoft.com/office/drawing/2014/main" val="3765028081"/>
                  </a:ext>
                </a:extLst>
              </a:tr>
              <a:tr h="168250">
                <a:tc>
                  <a:txBody>
                    <a:bodyPr/>
                    <a:lstStyle/>
                    <a:p>
                      <a:pPr algn="l" fontAlgn="b"/>
                      <a:r>
                        <a:rPr lang="en-US" sz="900" b="1" i="0" u="none" strike="noStrike" dirty="0">
                          <a:solidFill>
                            <a:srgbClr val="000000"/>
                          </a:solidFill>
                          <a:effectLst/>
                          <a:latin typeface="+mj-lt"/>
                        </a:rPr>
                        <a:t>OPERATING EXPENSES</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491,130</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506,935</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9,200,094</a:t>
                      </a:r>
                    </a:p>
                  </a:txBody>
                  <a:tcPr marL="7010" marR="7010" marT="7010" marB="0" anchor="b">
                    <a:lnL>
                      <a:noFill/>
                    </a:lnL>
                    <a:lnR>
                      <a:noFill/>
                    </a:lnR>
                    <a:lnT>
                      <a:noFill/>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1" i="0" u="none" strike="noStrike" dirty="0">
                          <a:solidFill>
                            <a:srgbClr val="000000"/>
                          </a:solidFill>
                          <a:effectLst/>
                          <a:latin typeface="+mj-lt"/>
                        </a:rPr>
                        <a:t>8,756,890</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1" i="0" u="none" strike="noStrike" dirty="0">
                          <a:solidFill>
                            <a:srgbClr val="000000"/>
                          </a:solidFill>
                          <a:effectLst/>
                          <a:latin typeface="+mj-lt"/>
                        </a:rPr>
                        <a:t>840,028</a:t>
                      </a:r>
                    </a:p>
                  </a:txBody>
                  <a:tcPr marL="7010" marR="7010" marT="7010" marB="0" anchor="b">
                    <a:lnL>
                      <a:noFill/>
                    </a:lnL>
                    <a:lnR>
                      <a:noFill/>
                    </a:lnR>
                    <a:lnT>
                      <a:noFill/>
                    </a:lnT>
                    <a:lnB>
                      <a:noFill/>
                    </a:lnB>
                  </a:tcPr>
                </a:tc>
                <a:extLst>
                  <a:ext uri="{0D108BD9-81ED-4DB2-BD59-A6C34878D82A}">
                    <a16:rowId xmlns:a16="http://schemas.microsoft.com/office/drawing/2014/main" val="4200508812"/>
                  </a:ext>
                </a:extLst>
              </a:tr>
              <a:tr h="168250">
                <a:tc>
                  <a:txBody>
                    <a:bodyPr/>
                    <a:lstStyle/>
                    <a:p>
                      <a:pPr algn="l" fontAlgn="b"/>
                      <a:r>
                        <a:rPr lang="en-US" sz="900" b="0" i="1" u="none" strike="noStrike" dirty="0">
                          <a:solidFill>
                            <a:srgbClr val="000000"/>
                          </a:solidFill>
                          <a:effectLst/>
                          <a:latin typeface="+mj-lt"/>
                        </a:rPr>
                        <a:t>Change</a:t>
                      </a:r>
                      <a:endParaRPr lang="lt-LT" sz="900" b="0" i="1" u="none" strike="noStrike" dirty="0">
                        <a:solidFill>
                          <a:srgbClr val="000000"/>
                        </a:solidFill>
                        <a:effectLst/>
                        <a:latin typeface="+mj-lt"/>
                      </a:endParaRPr>
                    </a:p>
                  </a:txBody>
                  <a:tcPr marL="7010" marR="7010" marT="7010" marB="0" anchor="b">
                    <a:lnL>
                      <a:noFill/>
                    </a:lnL>
                    <a:lnR>
                      <a:noFill/>
                    </a:lnR>
                    <a:lnT>
                      <a:noFill/>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a:noFill/>
                    </a:lnR>
                    <a:lnT>
                      <a:noFill/>
                    </a:lnT>
                    <a:lnB>
                      <a:noFill/>
                    </a:lnB>
                  </a:tcPr>
                </a:tc>
                <a:tc>
                  <a:txBody>
                    <a:bodyPr/>
                    <a:lstStyle/>
                    <a:p>
                      <a:pPr algn="r" fontAlgn="b"/>
                      <a:r>
                        <a:rPr lang="en-US" sz="900" b="0" i="1" u="none" strike="noStrike" dirty="0">
                          <a:solidFill>
                            <a:srgbClr val="000000"/>
                          </a:solidFill>
                          <a:effectLst/>
                          <a:latin typeface="+mj-lt"/>
                        </a:rPr>
                        <a:t>N/A</a:t>
                      </a:r>
                    </a:p>
                  </a:txBody>
                  <a:tcPr marL="7010" marR="7010" marT="7010" marB="0" anchor="b">
                    <a:lnL>
                      <a:noFill/>
                    </a:lnL>
                    <a:lnR>
                      <a:noFill/>
                    </a:lnR>
                    <a:lnT>
                      <a:noFill/>
                    </a:lnT>
                    <a:lnB>
                      <a:noFill/>
                    </a:lnB>
                  </a:tcPr>
                </a:tc>
                <a:tc>
                  <a:txBody>
                    <a:bodyPr/>
                    <a:lstStyle/>
                    <a:p>
                      <a:pPr algn="r" fontAlgn="b"/>
                      <a:r>
                        <a:rPr lang="en-US" sz="900" b="0" i="1" u="none" strike="noStrike" dirty="0">
                          <a:solidFill>
                            <a:srgbClr val="000000"/>
                          </a:solidFill>
                          <a:effectLst/>
                          <a:latin typeface="+mj-lt"/>
                        </a:rPr>
                        <a:t>3%</a:t>
                      </a:r>
                    </a:p>
                  </a:txBody>
                  <a:tcPr marL="7010" marR="7010" marT="7010" marB="0" anchor="b">
                    <a:lnL>
                      <a:noFill/>
                    </a:lnL>
                    <a:lnR>
                      <a:noFill/>
                    </a:lnR>
                    <a:lnT>
                      <a:noFill/>
                    </a:lnT>
                    <a:lnB>
                      <a:noFill/>
                    </a:lnB>
                  </a:tcPr>
                </a:tc>
                <a:tc>
                  <a:txBody>
                    <a:bodyPr/>
                    <a:lstStyle/>
                    <a:p>
                      <a:pPr algn="r" fontAlgn="b"/>
                      <a:r>
                        <a:rPr lang="en-US" sz="900" b="0" i="1" u="none" strike="noStrike" dirty="0">
                          <a:solidFill>
                            <a:srgbClr val="000000"/>
                          </a:solidFill>
                          <a:effectLst/>
                          <a:latin typeface="+mj-lt"/>
                        </a:rPr>
                        <a:t>1715%</a:t>
                      </a:r>
                    </a:p>
                  </a:txBody>
                  <a:tcPr marL="7010" marR="7010" marT="7010" marB="0" anchor="b">
                    <a:lnL>
                      <a:noFill/>
                    </a:lnL>
                    <a:lnR>
                      <a:noFill/>
                    </a:lnR>
                    <a:lnT>
                      <a:noFill/>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1" u="none" strike="noStrike" dirty="0">
                          <a:solidFill>
                            <a:srgbClr val="000000"/>
                          </a:solidFill>
                          <a:effectLst/>
                          <a:latin typeface="+mj-lt"/>
                        </a:rPr>
                        <a:t>-</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1" u="none" strike="noStrike" dirty="0">
                          <a:solidFill>
                            <a:srgbClr val="000000"/>
                          </a:solidFill>
                          <a:effectLst/>
                          <a:latin typeface="+mj-lt"/>
                        </a:rPr>
                        <a:t>-90%</a:t>
                      </a:r>
                    </a:p>
                  </a:txBody>
                  <a:tcPr marL="7010" marR="7010" marT="7010" marB="0" anchor="b">
                    <a:lnL>
                      <a:noFill/>
                    </a:lnL>
                    <a:lnR>
                      <a:noFill/>
                    </a:lnR>
                    <a:lnT>
                      <a:noFill/>
                    </a:lnT>
                    <a:lnB>
                      <a:noFill/>
                    </a:lnB>
                  </a:tcPr>
                </a:tc>
                <a:extLst>
                  <a:ext uri="{0D108BD9-81ED-4DB2-BD59-A6C34878D82A}">
                    <a16:rowId xmlns:a16="http://schemas.microsoft.com/office/drawing/2014/main" val="1426296030"/>
                  </a:ext>
                </a:extLst>
              </a:tr>
              <a:tr h="168250">
                <a:tc>
                  <a:txBody>
                    <a:bodyPr/>
                    <a:lstStyle/>
                    <a:p>
                      <a:pPr algn="l" fontAlgn="b"/>
                      <a:r>
                        <a:rPr lang="en-US" sz="900" b="1" i="0" u="none" strike="noStrike">
                          <a:solidFill>
                            <a:srgbClr val="000000"/>
                          </a:solidFill>
                          <a:effectLst/>
                          <a:latin typeface="+mj-lt"/>
                        </a:rPr>
                        <a:t>GROSS PROFIT (LOSS)</a:t>
                      </a:r>
                    </a:p>
                  </a:txBody>
                  <a:tcPr marL="7010" marR="7010" marT="7010" marB="0" anchor="b">
                    <a:lnL>
                      <a:noFill/>
                    </a:lnL>
                    <a:lnR>
                      <a:noFill/>
                    </a:lnR>
                    <a:lnT>
                      <a:noFill/>
                    </a:lnT>
                    <a:lnB>
                      <a:noFill/>
                    </a:lnB>
                  </a:tcPr>
                </a:tc>
                <a:tc>
                  <a:txBody>
                    <a:bodyPr/>
                    <a:lstStyle/>
                    <a:p>
                      <a:pPr algn="r" fontAlgn="b"/>
                      <a:r>
                        <a:rPr lang="en-US" sz="900" b="1" i="0" u="none" strike="noStrike">
                          <a:solidFill>
                            <a:srgbClr val="000000"/>
                          </a:solidFill>
                          <a:effectLst/>
                          <a:latin typeface="+mj-lt"/>
                        </a:rPr>
                        <a:t>-</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1,949,729</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2,275,604</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5,367,000</a:t>
                      </a:r>
                    </a:p>
                  </a:txBody>
                  <a:tcPr marL="7010" marR="7010" marT="7010" marB="0" anchor="b">
                    <a:lnL>
                      <a:noFill/>
                    </a:lnL>
                    <a:lnR>
                      <a:noFill/>
                    </a:lnR>
                    <a:lnT>
                      <a:noFill/>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1" i="0" u="none" strike="noStrike" dirty="0">
                          <a:solidFill>
                            <a:srgbClr val="000000"/>
                          </a:solidFill>
                          <a:effectLst/>
                          <a:latin typeface="+mj-lt"/>
                        </a:rPr>
                        <a:t>3,512,790</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1" i="0" u="none" strike="noStrike" dirty="0">
                          <a:solidFill>
                            <a:srgbClr val="000000"/>
                          </a:solidFill>
                          <a:effectLst/>
                          <a:latin typeface="+mj-lt"/>
                        </a:rPr>
                        <a:t>1,351,154</a:t>
                      </a:r>
                    </a:p>
                  </a:txBody>
                  <a:tcPr marL="7010" marR="7010" marT="7010" marB="0" anchor="b">
                    <a:lnL>
                      <a:noFill/>
                    </a:lnL>
                    <a:lnR>
                      <a:noFill/>
                    </a:lnR>
                    <a:lnT>
                      <a:noFill/>
                    </a:lnT>
                    <a:lnB>
                      <a:noFill/>
                    </a:lnB>
                  </a:tcPr>
                </a:tc>
                <a:extLst>
                  <a:ext uri="{0D108BD9-81ED-4DB2-BD59-A6C34878D82A}">
                    <a16:rowId xmlns:a16="http://schemas.microsoft.com/office/drawing/2014/main" val="940854073"/>
                  </a:ext>
                </a:extLst>
              </a:tr>
              <a:tr h="168250">
                <a:tc>
                  <a:txBody>
                    <a:bodyPr/>
                    <a:lstStyle/>
                    <a:p>
                      <a:pPr algn="l" fontAlgn="b"/>
                      <a:r>
                        <a:rPr lang="en-US" sz="900" b="0" i="1" u="none" strike="noStrike" dirty="0">
                          <a:solidFill>
                            <a:srgbClr val="000000"/>
                          </a:solidFill>
                          <a:effectLst/>
                          <a:latin typeface="+mj-lt"/>
                        </a:rPr>
                        <a:t>Change</a:t>
                      </a:r>
                    </a:p>
                  </a:txBody>
                  <a:tcPr marL="7010" marR="7010" marT="7010" marB="0" anchor="b">
                    <a:lnL>
                      <a:noFill/>
                    </a:lnL>
                    <a:lnR>
                      <a:noFill/>
                    </a:lnR>
                    <a:lnT>
                      <a:noFill/>
                    </a:lnT>
                    <a:lnB>
                      <a:noFill/>
                    </a:lnB>
                  </a:tcPr>
                </a:tc>
                <a:tc>
                  <a:txBody>
                    <a:bodyPr/>
                    <a:lstStyle/>
                    <a:p>
                      <a:pPr algn="r" fontAlgn="b"/>
                      <a:endParaRPr lang="en-US" sz="900" b="1" i="0" u="none" strike="noStrike">
                        <a:solidFill>
                          <a:srgbClr val="000000"/>
                        </a:solidFill>
                        <a:effectLst/>
                        <a:latin typeface="+mj-lt"/>
                      </a:endParaRPr>
                    </a:p>
                  </a:txBody>
                  <a:tcPr marL="7010" marR="7010" marT="7010" marB="0" anchor="b">
                    <a:lnL>
                      <a:noFill/>
                    </a:lnL>
                    <a:lnR>
                      <a:noFill/>
                    </a:lnR>
                    <a:lnT>
                      <a:noFill/>
                    </a:lnT>
                    <a:lnB>
                      <a:noFill/>
                    </a:lnB>
                  </a:tcPr>
                </a:tc>
                <a:tc>
                  <a:txBody>
                    <a:bodyPr/>
                    <a:lstStyle/>
                    <a:p>
                      <a:pPr algn="r" fontAlgn="b"/>
                      <a:r>
                        <a:rPr lang="en-US" sz="900" b="0" i="1" u="none" strike="noStrike">
                          <a:solidFill>
                            <a:srgbClr val="000000"/>
                          </a:solidFill>
                          <a:effectLst/>
                          <a:latin typeface="+mj-lt"/>
                        </a:rPr>
                        <a:t>100%</a:t>
                      </a:r>
                    </a:p>
                  </a:txBody>
                  <a:tcPr marL="7010" marR="7010" marT="7010" marB="0" anchor="b">
                    <a:lnL>
                      <a:noFill/>
                    </a:lnL>
                    <a:lnR>
                      <a:noFill/>
                    </a:lnR>
                    <a:lnT>
                      <a:noFill/>
                    </a:lnT>
                    <a:lnB>
                      <a:noFill/>
                    </a:lnB>
                  </a:tcPr>
                </a:tc>
                <a:tc>
                  <a:txBody>
                    <a:bodyPr/>
                    <a:lstStyle/>
                    <a:p>
                      <a:pPr algn="r" fontAlgn="b"/>
                      <a:r>
                        <a:rPr lang="en-US" sz="900" b="0" i="1" u="none" strike="noStrike" dirty="0">
                          <a:solidFill>
                            <a:srgbClr val="000000"/>
                          </a:solidFill>
                          <a:effectLst/>
                          <a:latin typeface="+mj-lt"/>
                        </a:rPr>
                        <a:t>17%</a:t>
                      </a:r>
                    </a:p>
                  </a:txBody>
                  <a:tcPr marL="7010" marR="7010" marT="7010" marB="0" anchor="b">
                    <a:lnL>
                      <a:noFill/>
                    </a:lnL>
                    <a:lnR>
                      <a:noFill/>
                    </a:lnR>
                    <a:lnT>
                      <a:noFill/>
                    </a:lnT>
                    <a:lnB>
                      <a:noFill/>
                    </a:lnB>
                  </a:tcPr>
                </a:tc>
                <a:tc>
                  <a:txBody>
                    <a:bodyPr/>
                    <a:lstStyle/>
                    <a:p>
                      <a:pPr algn="r" fontAlgn="b"/>
                      <a:r>
                        <a:rPr lang="en-US" sz="900" b="0" i="1" u="none" strike="noStrike" dirty="0">
                          <a:solidFill>
                            <a:srgbClr val="000000"/>
                          </a:solidFill>
                          <a:effectLst/>
                          <a:latin typeface="+mj-lt"/>
                        </a:rPr>
                        <a:t>136%</a:t>
                      </a:r>
                    </a:p>
                  </a:txBody>
                  <a:tcPr marL="7010" marR="7010" marT="7010" marB="0" anchor="b">
                    <a:lnL>
                      <a:noFill/>
                    </a:lnL>
                    <a:lnR>
                      <a:noFill/>
                    </a:lnR>
                    <a:lnT>
                      <a:noFill/>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1" u="none" strike="noStrike" dirty="0">
                          <a:solidFill>
                            <a:srgbClr val="000000"/>
                          </a:solidFill>
                          <a:effectLst/>
                          <a:latin typeface="+mj-lt"/>
                        </a:rPr>
                        <a:t>-</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1" u="none" strike="noStrike" dirty="0">
                          <a:solidFill>
                            <a:srgbClr val="000000"/>
                          </a:solidFill>
                          <a:effectLst/>
                          <a:latin typeface="+mj-lt"/>
                        </a:rPr>
                        <a:t>-62%</a:t>
                      </a:r>
                    </a:p>
                  </a:txBody>
                  <a:tcPr marL="7010" marR="7010" marT="7010" marB="0" anchor="b">
                    <a:lnL>
                      <a:noFill/>
                    </a:lnL>
                    <a:lnR>
                      <a:noFill/>
                    </a:lnR>
                    <a:lnT>
                      <a:noFill/>
                    </a:lnT>
                    <a:lnB>
                      <a:noFill/>
                    </a:lnB>
                  </a:tcPr>
                </a:tc>
                <a:extLst>
                  <a:ext uri="{0D108BD9-81ED-4DB2-BD59-A6C34878D82A}">
                    <a16:rowId xmlns:a16="http://schemas.microsoft.com/office/drawing/2014/main" val="2431098637"/>
                  </a:ext>
                </a:extLst>
              </a:tr>
              <a:tr h="168250">
                <a:tc>
                  <a:txBody>
                    <a:bodyPr/>
                    <a:lstStyle/>
                    <a:p>
                      <a:pPr algn="l" fontAlgn="b"/>
                      <a:r>
                        <a:rPr lang="en-US" sz="900" b="0" i="1" u="none" strike="noStrike">
                          <a:solidFill>
                            <a:srgbClr val="000000"/>
                          </a:solidFill>
                          <a:effectLst/>
                          <a:latin typeface="+mj-lt"/>
                        </a:rPr>
                        <a:t>Gross profit margin</a:t>
                      </a:r>
                    </a:p>
                  </a:txBody>
                  <a:tcPr marL="7010" marR="7010" marT="7010" marB="0" anchor="b">
                    <a:lnL>
                      <a:noFill/>
                    </a:lnL>
                    <a:lnR>
                      <a:noFill/>
                    </a:lnR>
                    <a:lnT>
                      <a:noFill/>
                    </a:lnT>
                    <a:lnB>
                      <a:noFill/>
                    </a:lnB>
                  </a:tcPr>
                </a:tc>
                <a:tc>
                  <a:txBody>
                    <a:bodyPr/>
                    <a:lstStyle/>
                    <a:p>
                      <a:pPr algn="r" fontAlgn="b"/>
                      <a:r>
                        <a:rPr lang="en-US" sz="900" b="1" i="0" u="none" strike="noStrike">
                          <a:solidFill>
                            <a:srgbClr val="000000"/>
                          </a:solidFill>
                          <a:effectLst/>
                          <a:latin typeface="+mj-lt"/>
                        </a:rPr>
                        <a:t>-</a:t>
                      </a:r>
                    </a:p>
                  </a:txBody>
                  <a:tcPr marL="7010" marR="7010" marT="7010" marB="0" anchor="b">
                    <a:lnL>
                      <a:noFill/>
                    </a:lnL>
                    <a:lnR>
                      <a:noFill/>
                    </a:lnR>
                    <a:lnT>
                      <a:noFill/>
                    </a:lnT>
                    <a:lnB>
                      <a:noFill/>
                    </a:lnB>
                  </a:tcPr>
                </a:tc>
                <a:tc>
                  <a:txBody>
                    <a:bodyPr/>
                    <a:lstStyle/>
                    <a:p>
                      <a:pPr algn="r" fontAlgn="b"/>
                      <a:r>
                        <a:rPr lang="en-US" sz="900" b="0" i="1" u="none" strike="noStrike" dirty="0">
                          <a:solidFill>
                            <a:srgbClr val="000000"/>
                          </a:solidFill>
                          <a:effectLst/>
                          <a:latin typeface="+mj-lt"/>
                        </a:rPr>
                        <a:t>80%</a:t>
                      </a:r>
                    </a:p>
                  </a:txBody>
                  <a:tcPr marL="7010" marR="7010" marT="7010" marB="0" anchor="b">
                    <a:lnL>
                      <a:noFill/>
                    </a:lnL>
                    <a:lnR>
                      <a:noFill/>
                    </a:lnR>
                    <a:lnT>
                      <a:noFill/>
                    </a:lnT>
                    <a:lnB>
                      <a:noFill/>
                    </a:lnB>
                  </a:tcPr>
                </a:tc>
                <a:tc>
                  <a:txBody>
                    <a:bodyPr/>
                    <a:lstStyle/>
                    <a:p>
                      <a:pPr algn="r" fontAlgn="b"/>
                      <a:r>
                        <a:rPr lang="en-US" sz="900" b="0" i="1" u="none" strike="noStrike" dirty="0">
                          <a:solidFill>
                            <a:srgbClr val="000000"/>
                          </a:solidFill>
                          <a:effectLst/>
                          <a:latin typeface="+mj-lt"/>
                        </a:rPr>
                        <a:t>82%</a:t>
                      </a:r>
                    </a:p>
                  </a:txBody>
                  <a:tcPr marL="7010" marR="7010" marT="7010" marB="0" anchor="b">
                    <a:lnL>
                      <a:noFill/>
                    </a:lnL>
                    <a:lnR>
                      <a:noFill/>
                    </a:lnR>
                    <a:lnT>
                      <a:noFill/>
                    </a:lnT>
                    <a:lnB>
                      <a:noFill/>
                    </a:lnB>
                  </a:tcPr>
                </a:tc>
                <a:tc>
                  <a:txBody>
                    <a:bodyPr/>
                    <a:lstStyle/>
                    <a:p>
                      <a:pPr algn="r" fontAlgn="b"/>
                      <a:r>
                        <a:rPr lang="en-US" sz="900" b="0" i="1" u="none" strike="noStrike" dirty="0">
                          <a:solidFill>
                            <a:srgbClr val="000000"/>
                          </a:solidFill>
                          <a:effectLst/>
                          <a:latin typeface="+mj-lt"/>
                        </a:rPr>
                        <a:t>37%</a:t>
                      </a:r>
                    </a:p>
                  </a:txBody>
                  <a:tcPr marL="7010" marR="7010" marT="7010" marB="0" anchor="b">
                    <a:lnL>
                      <a:noFill/>
                    </a:lnL>
                    <a:lnR>
                      <a:noFill/>
                    </a:lnR>
                    <a:lnT>
                      <a:noFill/>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1" u="none" strike="noStrike" dirty="0">
                          <a:solidFill>
                            <a:srgbClr val="000000"/>
                          </a:solidFill>
                          <a:effectLst/>
                          <a:latin typeface="+mj-lt"/>
                        </a:rPr>
                        <a:t>29%</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1" u="none" strike="noStrike" dirty="0">
                          <a:solidFill>
                            <a:srgbClr val="000000"/>
                          </a:solidFill>
                          <a:effectLst/>
                          <a:latin typeface="+mj-lt"/>
                        </a:rPr>
                        <a:t>62%</a:t>
                      </a:r>
                    </a:p>
                  </a:txBody>
                  <a:tcPr marL="7010" marR="7010" marT="7010" marB="0" anchor="b">
                    <a:lnL>
                      <a:noFill/>
                    </a:lnL>
                    <a:lnR>
                      <a:noFill/>
                    </a:lnR>
                    <a:lnT>
                      <a:noFill/>
                    </a:lnT>
                    <a:lnB>
                      <a:noFill/>
                    </a:lnB>
                  </a:tcPr>
                </a:tc>
                <a:extLst>
                  <a:ext uri="{0D108BD9-81ED-4DB2-BD59-A6C34878D82A}">
                    <a16:rowId xmlns:a16="http://schemas.microsoft.com/office/drawing/2014/main" val="2628032795"/>
                  </a:ext>
                </a:extLst>
              </a:tr>
              <a:tr h="168250">
                <a:tc>
                  <a:txBody>
                    <a:bodyPr/>
                    <a:lstStyle/>
                    <a:p>
                      <a:pPr algn="l" fontAlgn="b"/>
                      <a:r>
                        <a:rPr lang="en-US" sz="900" b="1" i="0" u="none" strike="noStrike" dirty="0">
                          <a:solidFill>
                            <a:srgbClr val="000000"/>
                          </a:solidFill>
                          <a:effectLst/>
                          <a:latin typeface="+mj-lt"/>
                        </a:rPr>
                        <a:t>GENERAL AND ADMINISTRATIVE EXPENSES</a:t>
                      </a:r>
                    </a:p>
                  </a:txBody>
                  <a:tcPr marL="7010" marR="7010" marT="7010" marB="0" anchor="b">
                    <a:lnL>
                      <a:noFill/>
                    </a:lnL>
                    <a:lnR>
                      <a:noFill/>
                    </a:lnR>
                    <a:lnT>
                      <a:noFill/>
                    </a:lnT>
                    <a:lnB>
                      <a:noFill/>
                    </a:lnB>
                  </a:tcPr>
                </a:tc>
                <a:tc>
                  <a:txBody>
                    <a:bodyPr/>
                    <a:lstStyle/>
                    <a:p>
                      <a:pPr algn="r" fontAlgn="b"/>
                      <a:r>
                        <a:rPr lang="en-US" sz="900" b="1" i="0" u="none" strike="noStrike">
                          <a:solidFill>
                            <a:srgbClr val="000000"/>
                          </a:solidFill>
                          <a:effectLst/>
                          <a:latin typeface="+mj-lt"/>
                        </a:rPr>
                        <a:t>1,525</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325,692</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398,550</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808,655</a:t>
                      </a:r>
                    </a:p>
                  </a:txBody>
                  <a:tcPr marL="7010" marR="7010" marT="7010" marB="0" anchor="b">
                    <a:lnL>
                      <a:noFill/>
                    </a:lnL>
                    <a:lnR>
                      <a:noFill/>
                    </a:lnR>
                    <a:lnT>
                      <a:noFill/>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1" i="0" u="none" strike="noStrike" dirty="0">
                          <a:solidFill>
                            <a:srgbClr val="000000"/>
                          </a:solidFill>
                          <a:effectLst/>
                          <a:latin typeface="+mj-lt"/>
                        </a:rPr>
                        <a:t>539,901</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1" i="0" u="none" strike="noStrike" dirty="0">
                          <a:solidFill>
                            <a:srgbClr val="000000"/>
                          </a:solidFill>
                          <a:effectLst/>
                          <a:latin typeface="+mj-lt"/>
                        </a:rPr>
                        <a:t>205,176</a:t>
                      </a:r>
                    </a:p>
                  </a:txBody>
                  <a:tcPr marL="7010" marR="7010" marT="7010" marB="0" anchor="b">
                    <a:lnL>
                      <a:noFill/>
                    </a:lnL>
                    <a:lnR>
                      <a:noFill/>
                    </a:lnR>
                    <a:lnT>
                      <a:noFill/>
                    </a:lnT>
                    <a:lnB>
                      <a:noFill/>
                    </a:lnB>
                  </a:tcPr>
                </a:tc>
                <a:extLst>
                  <a:ext uri="{0D108BD9-81ED-4DB2-BD59-A6C34878D82A}">
                    <a16:rowId xmlns:a16="http://schemas.microsoft.com/office/drawing/2014/main" val="2843353233"/>
                  </a:ext>
                </a:extLst>
              </a:tr>
              <a:tr h="168250">
                <a:tc>
                  <a:txBody>
                    <a:bodyPr/>
                    <a:lstStyle/>
                    <a:p>
                      <a:pPr algn="l" fontAlgn="b"/>
                      <a:r>
                        <a:rPr lang="en-US" sz="900" b="0" i="1" u="none" strike="noStrike" dirty="0">
                          <a:solidFill>
                            <a:srgbClr val="000000"/>
                          </a:solidFill>
                          <a:effectLst/>
                          <a:latin typeface="+mj-lt"/>
                        </a:rPr>
                        <a:t>Change</a:t>
                      </a:r>
                    </a:p>
                  </a:txBody>
                  <a:tcPr marL="7010" marR="7010" marT="7010" marB="0" anchor="b">
                    <a:lnL>
                      <a:noFill/>
                    </a:lnL>
                    <a:lnR>
                      <a:noFill/>
                    </a:lnR>
                    <a:lnT>
                      <a:noFill/>
                    </a:lnT>
                    <a:lnB>
                      <a:noFill/>
                    </a:lnB>
                  </a:tcPr>
                </a:tc>
                <a:tc>
                  <a:txBody>
                    <a:bodyPr/>
                    <a:lstStyle/>
                    <a:p>
                      <a:pPr algn="l" fontAlgn="b"/>
                      <a:endParaRPr lang="en-US" sz="900" b="0" i="1" u="none" strike="noStrike">
                        <a:solidFill>
                          <a:srgbClr val="000000"/>
                        </a:solidFill>
                        <a:effectLst/>
                        <a:latin typeface="+mj-lt"/>
                      </a:endParaRPr>
                    </a:p>
                  </a:txBody>
                  <a:tcPr marL="7010" marR="7010" marT="7010" marB="0" anchor="b">
                    <a:lnL>
                      <a:noFill/>
                    </a:lnL>
                    <a:lnR>
                      <a:noFill/>
                    </a:lnR>
                    <a:lnT>
                      <a:noFill/>
                    </a:lnT>
                    <a:lnB>
                      <a:noFill/>
                    </a:lnB>
                  </a:tcPr>
                </a:tc>
                <a:tc>
                  <a:txBody>
                    <a:bodyPr/>
                    <a:lstStyle/>
                    <a:p>
                      <a:pPr algn="r" fontAlgn="b"/>
                      <a:r>
                        <a:rPr lang="en-US" sz="900" b="0" i="1" u="none" strike="noStrike">
                          <a:solidFill>
                            <a:srgbClr val="000000"/>
                          </a:solidFill>
                          <a:effectLst/>
                          <a:latin typeface="+mj-lt"/>
                        </a:rPr>
                        <a:t>21,257%</a:t>
                      </a:r>
                    </a:p>
                  </a:txBody>
                  <a:tcPr marL="7010" marR="7010" marT="7010" marB="0" anchor="b">
                    <a:lnL>
                      <a:noFill/>
                    </a:lnL>
                    <a:lnR>
                      <a:noFill/>
                    </a:lnR>
                    <a:lnT>
                      <a:noFill/>
                    </a:lnT>
                    <a:lnB>
                      <a:noFill/>
                    </a:lnB>
                  </a:tcPr>
                </a:tc>
                <a:tc>
                  <a:txBody>
                    <a:bodyPr/>
                    <a:lstStyle/>
                    <a:p>
                      <a:pPr algn="r" fontAlgn="b"/>
                      <a:r>
                        <a:rPr lang="en-US" sz="900" b="0" i="1" u="none" strike="noStrike" dirty="0">
                          <a:solidFill>
                            <a:srgbClr val="000000"/>
                          </a:solidFill>
                          <a:effectLst/>
                          <a:latin typeface="+mj-lt"/>
                        </a:rPr>
                        <a:t>22%</a:t>
                      </a:r>
                    </a:p>
                  </a:txBody>
                  <a:tcPr marL="7010" marR="7010" marT="7010" marB="0" anchor="b">
                    <a:lnL>
                      <a:noFill/>
                    </a:lnL>
                    <a:lnR>
                      <a:noFill/>
                    </a:lnR>
                    <a:lnT>
                      <a:noFill/>
                    </a:lnT>
                    <a:lnB>
                      <a:noFill/>
                    </a:lnB>
                  </a:tcPr>
                </a:tc>
                <a:tc>
                  <a:txBody>
                    <a:bodyPr/>
                    <a:lstStyle/>
                    <a:p>
                      <a:pPr algn="r" fontAlgn="b"/>
                      <a:r>
                        <a:rPr lang="en-US" sz="900" b="0" i="1" u="none" strike="noStrike" dirty="0">
                          <a:solidFill>
                            <a:srgbClr val="000000"/>
                          </a:solidFill>
                          <a:effectLst/>
                          <a:latin typeface="+mj-lt"/>
                        </a:rPr>
                        <a:t>103%</a:t>
                      </a:r>
                    </a:p>
                  </a:txBody>
                  <a:tcPr marL="7010" marR="7010" marT="7010" marB="0" anchor="b">
                    <a:lnL>
                      <a:noFill/>
                    </a:lnL>
                    <a:lnR>
                      <a:noFill/>
                    </a:lnR>
                    <a:lnT>
                      <a:noFill/>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1" u="none" strike="noStrike" dirty="0">
                          <a:solidFill>
                            <a:srgbClr val="000000"/>
                          </a:solidFill>
                          <a:effectLst/>
                          <a:latin typeface="+mj-lt"/>
                        </a:rPr>
                        <a:t>-</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1" u="none" strike="noStrike" dirty="0">
                          <a:solidFill>
                            <a:srgbClr val="000000"/>
                          </a:solidFill>
                          <a:effectLst/>
                          <a:latin typeface="+mj-lt"/>
                        </a:rPr>
                        <a:t>-</a:t>
                      </a:r>
                    </a:p>
                  </a:txBody>
                  <a:tcPr marL="7010" marR="7010" marT="7010" marB="0" anchor="b">
                    <a:lnL>
                      <a:noFill/>
                    </a:lnL>
                    <a:lnR>
                      <a:noFill/>
                    </a:lnR>
                    <a:lnT>
                      <a:noFill/>
                    </a:lnT>
                    <a:lnB>
                      <a:noFill/>
                    </a:lnB>
                  </a:tcPr>
                </a:tc>
                <a:extLst>
                  <a:ext uri="{0D108BD9-81ED-4DB2-BD59-A6C34878D82A}">
                    <a16:rowId xmlns:a16="http://schemas.microsoft.com/office/drawing/2014/main" val="2157761904"/>
                  </a:ext>
                </a:extLst>
              </a:tr>
              <a:tr h="168250">
                <a:tc>
                  <a:txBody>
                    <a:bodyPr/>
                    <a:lstStyle/>
                    <a:p>
                      <a:pPr algn="l" fontAlgn="b"/>
                      <a:r>
                        <a:rPr lang="en-US" sz="900" b="1" i="0" u="none" strike="noStrike" dirty="0">
                          <a:solidFill>
                            <a:srgbClr val="000000"/>
                          </a:solidFill>
                          <a:effectLst/>
                          <a:latin typeface="+mj-lt"/>
                        </a:rPr>
                        <a:t>PROFIT (LOSS) BEFORE TAX</a:t>
                      </a:r>
                    </a:p>
                  </a:txBody>
                  <a:tcPr marL="7010" marR="7010" marT="7010" marB="0" anchor="b">
                    <a:lnL>
                      <a:noFill/>
                    </a:lnL>
                    <a:lnR>
                      <a:noFill/>
                    </a:lnR>
                    <a:lnT>
                      <a:noFill/>
                    </a:lnT>
                    <a:lnB>
                      <a:noFill/>
                    </a:lnB>
                  </a:tcPr>
                </a:tc>
                <a:tc>
                  <a:txBody>
                    <a:bodyPr/>
                    <a:lstStyle/>
                    <a:p>
                      <a:pPr algn="r" fontAlgn="b"/>
                      <a:r>
                        <a:rPr lang="en-US" sz="900" b="1" i="0" u="none" strike="noStrike">
                          <a:solidFill>
                            <a:srgbClr val="000000"/>
                          </a:solidFill>
                          <a:effectLst/>
                          <a:latin typeface="+mj-lt"/>
                        </a:rPr>
                        <a:t>(1,525)</a:t>
                      </a:r>
                    </a:p>
                  </a:txBody>
                  <a:tcPr marL="7010" marR="7010" marT="7010" marB="0" anchor="b">
                    <a:lnL>
                      <a:noFill/>
                    </a:lnL>
                    <a:lnR>
                      <a:noFill/>
                    </a:lnR>
                    <a:lnT>
                      <a:noFill/>
                    </a:lnT>
                    <a:lnB>
                      <a:noFill/>
                    </a:lnB>
                  </a:tcPr>
                </a:tc>
                <a:tc>
                  <a:txBody>
                    <a:bodyPr/>
                    <a:lstStyle/>
                    <a:p>
                      <a:pPr algn="r" fontAlgn="b"/>
                      <a:r>
                        <a:rPr lang="en-US" sz="900" b="1" i="0" u="none" strike="noStrike">
                          <a:solidFill>
                            <a:srgbClr val="000000"/>
                          </a:solidFill>
                          <a:effectLst/>
                          <a:latin typeface="+mj-lt"/>
                        </a:rPr>
                        <a:t>1,624,037</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1,877,054</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4,438,370</a:t>
                      </a:r>
                    </a:p>
                  </a:txBody>
                  <a:tcPr marL="7010" marR="7010" marT="7010" marB="0" anchor="b">
                    <a:lnL>
                      <a:noFill/>
                    </a:lnL>
                    <a:lnR>
                      <a:noFill/>
                    </a:lnR>
                    <a:lnT>
                      <a:noFill/>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1" i="0" u="none" strike="noStrike" dirty="0">
                          <a:solidFill>
                            <a:srgbClr val="000000"/>
                          </a:solidFill>
                          <a:effectLst/>
                          <a:latin typeface="+mj-lt"/>
                        </a:rPr>
                        <a:t>2,972,889</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1" i="0" u="none" strike="noStrike" dirty="0">
                          <a:solidFill>
                            <a:srgbClr val="000000"/>
                          </a:solidFill>
                          <a:effectLst/>
                          <a:latin typeface="+mj-lt"/>
                        </a:rPr>
                        <a:t>1,021,727</a:t>
                      </a:r>
                    </a:p>
                  </a:txBody>
                  <a:tcPr marL="7010" marR="7010" marT="7010" marB="0" anchor="b">
                    <a:lnL>
                      <a:noFill/>
                    </a:lnL>
                    <a:lnR>
                      <a:noFill/>
                    </a:lnR>
                    <a:lnT>
                      <a:noFill/>
                    </a:lnT>
                    <a:lnB>
                      <a:noFill/>
                    </a:lnB>
                  </a:tcPr>
                </a:tc>
                <a:extLst>
                  <a:ext uri="{0D108BD9-81ED-4DB2-BD59-A6C34878D82A}">
                    <a16:rowId xmlns:a16="http://schemas.microsoft.com/office/drawing/2014/main" val="239844938"/>
                  </a:ext>
                </a:extLst>
              </a:tr>
              <a:tr h="168250">
                <a:tc>
                  <a:txBody>
                    <a:bodyPr/>
                    <a:lstStyle/>
                    <a:p>
                      <a:pPr algn="l" fontAlgn="b"/>
                      <a:r>
                        <a:rPr lang="en-US" sz="900" b="0" i="1" u="none" strike="noStrike" dirty="0">
                          <a:solidFill>
                            <a:srgbClr val="000000"/>
                          </a:solidFill>
                          <a:effectLst/>
                          <a:latin typeface="+mj-lt"/>
                        </a:rPr>
                        <a:t>Change</a:t>
                      </a:r>
                    </a:p>
                  </a:txBody>
                  <a:tcPr marL="7010" marR="7010" marT="7010" marB="0" anchor="b">
                    <a:lnL>
                      <a:noFill/>
                    </a:lnL>
                    <a:lnR>
                      <a:noFill/>
                    </a:lnR>
                    <a:lnT>
                      <a:noFill/>
                    </a:lnT>
                    <a:lnB>
                      <a:noFill/>
                    </a:lnB>
                  </a:tcPr>
                </a:tc>
                <a:tc>
                  <a:txBody>
                    <a:bodyPr/>
                    <a:lstStyle/>
                    <a:p>
                      <a:pPr algn="l" fontAlgn="b"/>
                      <a:endParaRPr lang="en-US" sz="900" b="0" i="1" u="none" strike="noStrike">
                        <a:solidFill>
                          <a:srgbClr val="000000"/>
                        </a:solidFill>
                        <a:effectLst/>
                        <a:latin typeface="+mj-lt"/>
                      </a:endParaRPr>
                    </a:p>
                  </a:txBody>
                  <a:tcPr marL="7010" marR="7010" marT="7010" marB="0" anchor="b">
                    <a:lnL>
                      <a:noFill/>
                    </a:lnL>
                    <a:lnR>
                      <a:noFill/>
                    </a:lnR>
                    <a:lnT>
                      <a:noFill/>
                    </a:lnT>
                    <a:lnB>
                      <a:noFill/>
                    </a:lnB>
                  </a:tcPr>
                </a:tc>
                <a:tc>
                  <a:txBody>
                    <a:bodyPr/>
                    <a:lstStyle/>
                    <a:p>
                      <a:pPr algn="r" fontAlgn="b"/>
                      <a:r>
                        <a:rPr lang="en-US" sz="900" b="0" i="1" u="none" strike="noStrike">
                          <a:solidFill>
                            <a:srgbClr val="000000"/>
                          </a:solidFill>
                          <a:effectLst/>
                          <a:latin typeface="+mj-lt"/>
                        </a:rPr>
                        <a:t>106,594%</a:t>
                      </a:r>
                    </a:p>
                  </a:txBody>
                  <a:tcPr marL="7010" marR="7010" marT="7010" marB="0" anchor="b">
                    <a:lnL>
                      <a:noFill/>
                    </a:lnL>
                    <a:lnR>
                      <a:noFill/>
                    </a:lnR>
                    <a:lnT>
                      <a:noFill/>
                    </a:lnT>
                    <a:lnB>
                      <a:noFill/>
                    </a:lnB>
                  </a:tcPr>
                </a:tc>
                <a:tc>
                  <a:txBody>
                    <a:bodyPr/>
                    <a:lstStyle/>
                    <a:p>
                      <a:pPr algn="r" fontAlgn="b"/>
                      <a:r>
                        <a:rPr lang="en-US" sz="900" b="0" i="1" u="none" strike="noStrike" dirty="0">
                          <a:solidFill>
                            <a:srgbClr val="000000"/>
                          </a:solidFill>
                          <a:effectLst/>
                          <a:latin typeface="+mj-lt"/>
                        </a:rPr>
                        <a:t>16%</a:t>
                      </a:r>
                    </a:p>
                  </a:txBody>
                  <a:tcPr marL="7010" marR="7010" marT="7010" marB="0" anchor="b">
                    <a:lnL>
                      <a:noFill/>
                    </a:lnL>
                    <a:lnR>
                      <a:noFill/>
                    </a:lnR>
                    <a:lnT>
                      <a:noFill/>
                    </a:lnT>
                    <a:lnB>
                      <a:noFill/>
                    </a:lnB>
                  </a:tcPr>
                </a:tc>
                <a:tc>
                  <a:txBody>
                    <a:bodyPr/>
                    <a:lstStyle/>
                    <a:p>
                      <a:pPr algn="r" fontAlgn="b"/>
                      <a:r>
                        <a:rPr lang="en-US" sz="900" b="0" i="1" u="none" strike="noStrike" dirty="0">
                          <a:solidFill>
                            <a:srgbClr val="000000"/>
                          </a:solidFill>
                          <a:effectLst/>
                          <a:latin typeface="+mj-lt"/>
                        </a:rPr>
                        <a:t>136%</a:t>
                      </a:r>
                    </a:p>
                  </a:txBody>
                  <a:tcPr marL="7010" marR="7010" marT="7010" marB="0" anchor="b">
                    <a:lnL>
                      <a:noFill/>
                    </a:lnL>
                    <a:lnR>
                      <a:noFill/>
                    </a:lnR>
                    <a:lnT>
                      <a:noFill/>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1" u="none" strike="noStrike" dirty="0">
                          <a:solidFill>
                            <a:srgbClr val="000000"/>
                          </a:solidFill>
                          <a:effectLst/>
                          <a:latin typeface="+mj-lt"/>
                        </a:rPr>
                        <a:t>-</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1" u="none" strike="noStrike" dirty="0">
                          <a:solidFill>
                            <a:srgbClr val="000000"/>
                          </a:solidFill>
                          <a:effectLst/>
                          <a:latin typeface="+mj-lt"/>
                        </a:rPr>
                        <a:t>-66%</a:t>
                      </a:r>
                    </a:p>
                  </a:txBody>
                  <a:tcPr marL="7010" marR="7010" marT="7010" marB="0" anchor="b">
                    <a:lnL>
                      <a:noFill/>
                    </a:lnL>
                    <a:lnR>
                      <a:noFill/>
                    </a:lnR>
                    <a:lnT>
                      <a:noFill/>
                    </a:lnT>
                    <a:lnB>
                      <a:noFill/>
                    </a:lnB>
                  </a:tcPr>
                </a:tc>
                <a:extLst>
                  <a:ext uri="{0D108BD9-81ED-4DB2-BD59-A6C34878D82A}">
                    <a16:rowId xmlns:a16="http://schemas.microsoft.com/office/drawing/2014/main" val="1926465350"/>
                  </a:ext>
                </a:extLst>
              </a:tr>
              <a:tr h="168250">
                <a:tc>
                  <a:txBody>
                    <a:bodyPr/>
                    <a:lstStyle/>
                    <a:p>
                      <a:pPr algn="l" fontAlgn="b"/>
                      <a:r>
                        <a:rPr lang="en-US" sz="900" b="1" i="0" u="none" strike="noStrike" dirty="0">
                          <a:solidFill>
                            <a:srgbClr val="000000"/>
                          </a:solidFill>
                          <a:effectLst/>
                          <a:latin typeface="+mj-lt"/>
                        </a:rPr>
                        <a:t>NET PROFIT (LOSS)</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(1,525)</a:t>
                      </a:r>
                    </a:p>
                  </a:txBody>
                  <a:tcPr marL="7010" marR="7010" marT="7010" marB="0" anchor="b">
                    <a:lnL>
                      <a:noFill/>
                    </a:lnL>
                    <a:lnR>
                      <a:noFill/>
                    </a:lnR>
                    <a:lnT>
                      <a:noFill/>
                    </a:lnT>
                    <a:lnB>
                      <a:noFill/>
                    </a:lnB>
                  </a:tcPr>
                </a:tc>
                <a:tc>
                  <a:txBody>
                    <a:bodyPr/>
                    <a:lstStyle/>
                    <a:p>
                      <a:pPr algn="r" fontAlgn="b"/>
                      <a:r>
                        <a:rPr lang="en-US" sz="900" b="1" i="0" u="none" strike="noStrike">
                          <a:solidFill>
                            <a:srgbClr val="000000"/>
                          </a:solidFill>
                          <a:effectLst/>
                          <a:latin typeface="+mj-lt"/>
                        </a:rPr>
                        <a:t>1,624,037</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1,877,054</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4,438,370</a:t>
                      </a:r>
                    </a:p>
                  </a:txBody>
                  <a:tcPr marL="7010" marR="7010" marT="7010" marB="0" anchor="b">
                    <a:lnL>
                      <a:noFill/>
                    </a:lnL>
                    <a:lnR>
                      <a:noFill/>
                    </a:lnR>
                    <a:lnT>
                      <a:noFill/>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1" i="0" u="none" strike="noStrike" dirty="0">
                          <a:solidFill>
                            <a:srgbClr val="000000"/>
                          </a:solidFill>
                          <a:effectLst/>
                          <a:latin typeface="+mj-lt"/>
                        </a:rPr>
                        <a:t>2,972,889</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1" i="0" u="none" strike="noStrike" dirty="0">
                          <a:solidFill>
                            <a:srgbClr val="000000"/>
                          </a:solidFill>
                          <a:effectLst/>
                          <a:latin typeface="+mj-lt"/>
                        </a:rPr>
                        <a:t>1,021,727</a:t>
                      </a:r>
                    </a:p>
                  </a:txBody>
                  <a:tcPr marL="7010" marR="7010" marT="7010" marB="0" anchor="b">
                    <a:lnL>
                      <a:noFill/>
                    </a:lnL>
                    <a:lnR>
                      <a:noFill/>
                    </a:lnR>
                    <a:lnT>
                      <a:noFill/>
                    </a:lnT>
                    <a:lnB>
                      <a:noFill/>
                    </a:lnB>
                  </a:tcPr>
                </a:tc>
                <a:extLst>
                  <a:ext uri="{0D108BD9-81ED-4DB2-BD59-A6C34878D82A}">
                    <a16:rowId xmlns:a16="http://schemas.microsoft.com/office/drawing/2014/main" val="1465027374"/>
                  </a:ext>
                </a:extLst>
              </a:tr>
            </a:tbl>
          </a:graphicData>
        </a:graphic>
      </p:graphicFrame>
      <p:sp>
        <p:nvSpPr>
          <p:cNvPr id="12" name="Rectangle 11">
            <a:extLst>
              <a:ext uri="{FF2B5EF4-FFF2-40B4-BE49-F238E27FC236}">
                <a16:creationId xmlns:a16="http://schemas.microsoft.com/office/drawing/2014/main" id="{2D55230E-B251-4408-88FB-625E0819C151}"/>
              </a:ext>
            </a:extLst>
          </p:cNvPr>
          <p:cNvSpPr/>
          <p:nvPr/>
        </p:nvSpPr>
        <p:spPr>
          <a:xfrm>
            <a:off x="546753" y="5339214"/>
            <a:ext cx="11319215" cy="1169551"/>
          </a:xfrm>
          <a:prstGeom prst="rect">
            <a:avLst/>
          </a:prstGeom>
        </p:spPr>
        <p:txBody>
          <a:bodyPr wrap="square">
            <a:spAutoFit/>
          </a:bodyPr>
          <a:lstStyle/>
          <a:p>
            <a:pPr algn="just"/>
            <a:r>
              <a:rPr lang="en-US" sz="1400" dirty="0"/>
              <a:t>In 2019, CBREF I gross profit increased by 136%, mainly due to the impact of </a:t>
            </a:r>
            <a:r>
              <a:rPr lang="en-US" sz="1400" dirty="0" err="1"/>
              <a:t>Kauno</a:t>
            </a:r>
            <a:r>
              <a:rPr lang="en-US" sz="1400" dirty="0"/>
              <a:t> </a:t>
            </a:r>
            <a:r>
              <a:rPr lang="en-US" sz="1400" dirty="0" err="1"/>
              <a:t>Dokas</a:t>
            </a:r>
            <a:r>
              <a:rPr lang="en-US" sz="1400" dirty="0"/>
              <a:t> asset revaluation. During 2019, CBREF I successfully completed the development of </a:t>
            </a:r>
            <a:r>
              <a:rPr lang="en-US" sz="1400" dirty="0" err="1"/>
              <a:t>Kauno</a:t>
            </a:r>
            <a:r>
              <a:rPr lang="en-US" sz="1400" dirty="0"/>
              <a:t> </a:t>
            </a:r>
            <a:r>
              <a:rPr lang="en-US" sz="1400" dirty="0" err="1"/>
              <a:t>Dokas</a:t>
            </a:r>
            <a:r>
              <a:rPr lang="en-US" sz="1400" dirty="0"/>
              <a:t> second stage, which resulted in 2.8 million EUR gain. </a:t>
            </a:r>
          </a:p>
          <a:p>
            <a:pPr algn="just"/>
            <a:r>
              <a:rPr lang="en-US" sz="1400" dirty="0"/>
              <a:t>The noticeable disparity between 2019 and 2020 results appears due to </a:t>
            </a:r>
            <a:r>
              <a:rPr lang="en-US" sz="1400" dirty="0" err="1"/>
              <a:t>Kauno</a:t>
            </a:r>
            <a:r>
              <a:rPr lang="en-US" sz="1400" dirty="0"/>
              <a:t> </a:t>
            </a:r>
            <a:r>
              <a:rPr lang="en-US" sz="1400" dirty="0" err="1"/>
              <a:t>dokas</a:t>
            </a:r>
            <a:r>
              <a:rPr lang="en-US" sz="1400" dirty="0"/>
              <a:t> project completion and recognition of revaluation gain in 2019. Consequently gross profit in 2020 H1 compared to 2019 H1 deteriorated by 62%. Furthermore, 280 thousand EUR</a:t>
            </a:r>
            <a:r>
              <a:rPr lang="lt-LT" sz="1400" dirty="0"/>
              <a:t> </a:t>
            </a:r>
            <a:r>
              <a:rPr lang="en-US" sz="1400" dirty="0"/>
              <a:t>decrease in PC </a:t>
            </a:r>
            <a:r>
              <a:rPr lang="en-US" sz="1400" dirty="0" err="1"/>
              <a:t>Luize</a:t>
            </a:r>
            <a:r>
              <a:rPr lang="en-US" sz="1400" dirty="0"/>
              <a:t> valuation was accounted due to </a:t>
            </a:r>
            <a:r>
              <a:rPr lang="lt-LT" sz="1400" dirty="0"/>
              <a:t> </a:t>
            </a:r>
            <a:r>
              <a:rPr lang="en-US" sz="1400" dirty="0"/>
              <a:t>COVID-19 in</a:t>
            </a:r>
            <a:r>
              <a:rPr lang="lt-LT" sz="1400" dirty="0"/>
              <a:t> H1 2020</a:t>
            </a:r>
            <a:r>
              <a:rPr lang="en-US" sz="1400" dirty="0"/>
              <a:t>.</a:t>
            </a:r>
          </a:p>
        </p:txBody>
      </p:sp>
    </p:spTree>
    <p:extLst>
      <p:ext uri="{BB962C8B-B14F-4D97-AF65-F5344CB8AC3E}">
        <p14:creationId xmlns:p14="http://schemas.microsoft.com/office/powerpoint/2010/main" val="2299301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307777"/>
          </a:xfrm>
          <a:prstGeom prst="rect">
            <a:avLst/>
          </a:prstGeom>
        </p:spPr>
        <p:txBody>
          <a:bodyPr wrap="square">
            <a:spAutoFit/>
          </a:bodyPr>
          <a:lstStyle/>
          <a:p>
            <a:pPr algn="just"/>
            <a:r>
              <a:rPr lang="en-US" sz="1400" b="1" dirty="0"/>
              <a:t>CBREF I BALANCE SHEET</a:t>
            </a:r>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HISTORICAL FINANCIAL INFORMATION (II/II)</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45</a:t>
            </a:fld>
            <a:endParaRPr lang="en-US" sz="1300" dirty="0">
              <a:solidFill>
                <a:schemeClr val="bg1">
                  <a:lumMod val="50000"/>
                </a:schemeClr>
              </a:solidFill>
            </a:endParaRPr>
          </a:p>
        </p:txBody>
      </p:sp>
      <p:graphicFrame>
        <p:nvGraphicFramePr>
          <p:cNvPr id="8" name="Table 7">
            <a:extLst>
              <a:ext uri="{FF2B5EF4-FFF2-40B4-BE49-F238E27FC236}">
                <a16:creationId xmlns:a16="http://schemas.microsoft.com/office/drawing/2014/main" id="{8A38F182-200E-4EBF-8811-7795517E1050}"/>
              </a:ext>
            </a:extLst>
          </p:cNvPr>
          <p:cNvGraphicFramePr>
            <a:graphicFrameLocks noGrp="1"/>
          </p:cNvGraphicFramePr>
          <p:nvPr>
            <p:extLst>
              <p:ext uri="{D42A27DB-BD31-4B8C-83A1-F6EECF244321}">
                <p14:modId xmlns:p14="http://schemas.microsoft.com/office/powerpoint/2010/main" val="3256212563"/>
              </p:ext>
            </p:extLst>
          </p:nvPr>
        </p:nvGraphicFramePr>
        <p:xfrm>
          <a:off x="627694" y="2027322"/>
          <a:ext cx="9843110" cy="2018999"/>
        </p:xfrm>
        <a:graphic>
          <a:graphicData uri="http://schemas.openxmlformats.org/drawingml/2006/table">
            <a:tbl>
              <a:tblPr/>
              <a:tblGrid>
                <a:gridCol w="2662197">
                  <a:extLst>
                    <a:ext uri="{9D8B030D-6E8A-4147-A177-3AD203B41FA5}">
                      <a16:colId xmlns:a16="http://schemas.microsoft.com/office/drawing/2014/main" val="1593349276"/>
                    </a:ext>
                  </a:extLst>
                </a:gridCol>
                <a:gridCol w="1072010">
                  <a:extLst>
                    <a:ext uri="{9D8B030D-6E8A-4147-A177-3AD203B41FA5}">
                      <a16:colId xmlns:a16="http://schemas.microsoft.com/office/drawing/2014/main" val="3463155788"/>
                    </a:ext>
                  </a:extLst>
                </a:gridCol>
                <a:gridCol w="1072010">
                  <a:extLst>
                    <a:ext uri="{9D8B030D-6E8A-4147-A177-3AD203B41FA5}">
                      <a16:colId xmlns:a16="http://schemas.microsoft.com/office/drawing/2014/main" val="2785042279"/>
                    </a:ext>
                  </a:extLst>
                </a:gridCol>
                <a:gridCol w="1072010">
                  <a:extLst>
                    <a:ext uri="{9D8B030D-6E8A-4147-A177-3AD203B41FA5}">
                      <a16:colId xmlns:a16="http://schemas.microsoft.com/office/drawing/2014/main" val="1815240808"/>
                    </a:ext>
                  </a:extLst>
                </a:gridCol>
                <a:gridCol w="1072010">
                  <a:extLst>
                    <a:ext uri="{9D8B030D-6E8A-4147-A177-3AD203B41FA5}">
                      <a16:colId xmlns:a16="http://schemas.microsoft.com/office/drawing/2014/main" val="1019953191"/>
                    </a:ext>
                  </a:extLst>
                </a:gridCol>
                <a:gridCol w="359438">
                  <a:extLst>
                    <a:ext uri="{9D8B030D-6E8A-4147-A177-3AD203B41FA5}">
                      <a16:colId xmlns:a16="http://schemas.microsoft.com/office/drawing/2014/main" val="4179488370"/>
                    </a:ext>
                  </a:extLst>
                </a:gridCol>
                <a:gridCol w="1288112">
                  <a:extLst>
                    <a:ext uri="{9D8B030D-6E8A-4147-A177-3AD203B41FA5}">
                      <a16:colId xmlns:a16="http://schemas.microsoft.com/office/drawing/2014/main" val="4257689827"/>
                    </a:ext>
                  </a:extLst>
                </a:gridCol>
                <a:gridCol w="1245323">
                  <a:extLst>
                    <a:ext uri="{9D8B030D-6E8A-4147-A177-3AD203B41FA5}">
                      <a16:colId xmlns:a16="http://schemas.microsoft.com/office/drawing/2014/main" val="4001999662"/>
                    </a:ext>
                  </a:extLst>
                </a:gridCol>
              </a:tblGrid>
              <a:tr h="168250">
                <a:tc>
                  <a:txBody>
                    <a:bodyPr/>
                    <a:lstStyle/>
                    <a:p>
                      <a:pPr algn="l" fontAlgn="b"/>
                      <a:r>
                        <a:rPr lang="en-US" sz="900" b="1" i="0" u="none" strike="noStrike" dirty="0">
                          <a:solidFill>
                            <a:srgbClr val="000000"/>
                          </a:solidFill>
                          <a:effectLst/>
                          <a:latin typeface="+mj-lt"/>
                        </a:rPr>
                        <a:t>CBREF I, EUR</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2016</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2017</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2018</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2019</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2019 H1</a:t>
                      </a:r>
                    </a:p>
                  </a:txBody>
                  <a:tcPr marL="7010" marR="7010" marT="701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2020 H1</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7738948"/>
                  </a:ext>
                </a:extLst>
              </a:tr>
              <a:tr h="168250">
                <a:tc>
                  <a:txBody>
                    <a:bodyPr/>
                    <a:lstStyle/>
                    <a:p>
                      <a:pPr algn="l" fontAlgn="b"/>
                      <a:r>
                        <a:rPr lang="en-US" sz="900" b="1" i="0" u="none" strike="noStrike" noProof="0">
                          <a:solidFill>
                            <a:srgbClr val="000000"/>
                          </a:solidFill>
                          <a:effectLst/>
                          <a:latin typeface="+mj-lt"/>
                        </a:rPr>
                        <a:t>A. NON-CURRENT ASSETS</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14,943,533</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22,572,461</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28,300,461</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21,931,758</a:t>
                      </a:r>
                    </a:p>
                  </a:txBody>
                  <a:tcPr marL="7010" marR="7010" marT="701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29,501,615</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17880015"/>
                  </a:ext>
                </a:extLst>
              </a:tr>
              <a:tr h="168250">
                <a:tc>
                  <a:txBody>
                    <a:bodyPr/>
                    <a:lstStyle/>
                    <a:p>
                      <a:pPr algn="l" fontAlgn="b"/>
                      <a:r>
                        <a:rPr lang="en-US" sz="900" b="0" i="0" u="none" strike="noStrike" noProof="0">
                          <a:solidFill>
                            <a:srgbClr val="000000"/>
                          </a:solidFill>
                          <a:effectLst/>
                          <a:latin typeface="+mj-lt"/>
                        </a:rPr>
                        <a:t>FINANCIAL ASSETS</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14,943,533</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22,572,461</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28,300,461</a:t>
                      </a:r>
                    </a:p>
                  </a:txBody>
                  <a:tcPr marL="7010" marR="7010" marT="701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effectLst/>
                          <a:latin typeface="+mj-lt"/>
                        </a:rPr>
                        <a:t>21,931,758</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0" u="none" strike="noStrike" dirty="0">
                          <a:solidFill>
                            <a:srgbClr val="000000"/>
                          </a:solidFill>
                          <a:effectLst/>
                          <a:latin typeface="+mj-lt"/>
                        </a:rPr>
                        <a:t>29,501,615</a:t>
                      </a:r>
                    </a:p>
                  </a:txBody>
                  <a:tcPr marL="7010" marR="7010" marT="7010" marB="0" anchor="b">
                    <a:lnL>
                      <a:noFill/>
                    </a:lnL>
                    <a:lnR>
                      <a:noFill/>
                    </a:lnR>
                    <a:lnT>
                      <a:noFill/>
                    </a:lnT>
                    <a:lnB>
                      <a:noFill/>
                    </a:lnB>
                  </a:tcPr>
                </a:tc>
                <a:extLst>
                  <a:ext uri="{0D108BD9-81ED-4DB2-BD59-A6C34878D82A}">
                    <a16:rowId xmlns:a16="http://schemas.microsoft.com/office/drawing/2014/main" val="4186969598"/>
                  </a:ext>
                </a:extLst>
              </a:tr>
              <a:tr h="168250">
                <a:tc>
                  <a:txBody>
                    <a:bodyPr/>
                    <a:lstStyle/>
                    <a:p>
                      <a:pPr algn="l" fontAlgn="b"/>
                      <a:r>
                        <a:rPr lang="en-US" sz="900" b="0" i="0" u="none" strike="noStrike" noProof="0" dirty="0">
                          <a:solidFill>
                            <a:srgbClr val="000000"/>
                          </a:solidFill>
                          <a:effectLst/>
                          <a:latin typeface="+mj-lt"/>
                        </a:rPr>
                        <a:t>Investments in group companies</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13,230,000</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16,937,709</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11,421,334</a:t>
                      </a:r>
                    </a:p>
                  </a:txBody>
                  <a:tcPr marL="7010" marR="7010" marT="701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effectLst/>
                          <a:latin typeface="+mj-lt"/>
                        </a:rPr>
                        <a:t>9,858,412</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0" u="none" strike="noStrike" dirty="0">
                          <a:solidFill>
                            <a:srgbClr val="000000"/>
                          </a:solidFill>
                          <a:effectLst/>
                          <a:latin typeface="+mj-lt"/>
                        </a:rPr>
                        <a:t>11,693,288</a:t>
                      </a:r>
                    </a:p>
                  </a:txBody>
                  <a:tcPr marL="7010" marR="7010" marT="7010" marB="0" anchor="b">
                    <a:lnL>
                      <a:noFill/>
                    </a:lnL>
                    <a:lnR>
                      <a:noFill/>
                    </a:lnR>
                    <a:lnT>
                      <a:noFill/>
                    </a:lnT>
                    <a:lnB>
                      <a:noFill/>
                    </a:lnB>
                  </a:tcPr>
                </a:tc>
                <a:extLst>
                  <a:ext uri="{0D108BD9-81ED-4DB2-BD59-A6C34878D82A}">
                    <a16:rowId xmlns:a16="http://schemas.microsoft.com/office/drawing/2014/main" val="528620816"/>
                  </a:ext>
                </a:extLst>
              </a:tr>
              <a:tr h="168250">
                <a:tc>
                  <a:txBody>
                    <a:bodyPr/>
                    <a:lstStyle/>
                    <a:p>
                      <a:pPr algn="l" fontAlgn="b"/>
                      <a:r>
                        <a:rPr lang="en-US" sz="900" b="0" i="0" u="none" strike="noStrike" noProof="0" dirty="0">
                          <a:solidFill>
                            <a:srgbClr val="000000"/>
                          </a:solidFill>
                          <a:effectLst/>
                          <a:latin typeface="+mj-lt"/>
                        </a:rPr>
                        <a:t>Loans to group companies</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1,655,904</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5,495,684</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16,396,684</a:t>
                      </a:r>
                    </a:p>
                  </a:txBody>
                  <a:tcPr marL="7010" marR="7010" marT="701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effectLst/>
                          <a:latin typeface="+mj-lt"/>
                        </a:rPr>
                        <a:t>11,870,684</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0" u="none" strike="noStrike" dirty="0">
                          <a:solidFill>
                            <a:srgbClr val="000000"/>
                          </a:solidFill>
                          <a:effectLst/>
                          <a:latin typeface="+mj-lt"/>
                        </a:rPr>
                        <a:t>17,056,684</a:t>
                      </a:r>
                    </a:p>
                  </a:txBody>
                  <a:tcPr marL="7010" marR="7010" marT="7010" marB="0" anchor="b">
                    <a:lnL>
                      <a:noFill/>
                    </a:lnL>
                    <a:lnR>
                      <a:noFill/>
                    </a:lnR>
                    <a:lnT>
                      <a:noFill/>
                    </a:lnT>
                    <a:lnB>
                      <a:noFill/>
                    </a:lnB>
                  </a:tcPr>
                </a:tc>
                <a:extLst>
                  <a:ext uri="{0D108BD9-81ED-4DB2-BD59-A6C34878D82A}">
                    <a16:rowId xmlns:a16="http://schemas.microsoft.com/office/drawing/2014/main" val="2616446462"/>
                  </a:ext>
                </a:extLst>
              </a:tr>
              <a:tr h="168250">
                <a:tc>
                  <a:txBody>
                    <a:bodyPr/>
                    <a:lstStyle/>
                    <a:p>
                      <a:pPr algn="l" fontAlgn="b"/>
                      <a:r>
                        <a:rPr lang="en-US" sz="900" b="0" i="0" u="none" strike="noStrike" noProof="0" dirty="0">
                          <a:solidFill>
                            <a:srgbClr val="000000"/>
                          </a:solidFill>
                          <a:effectLst/>
                          <a:latin typeface="+mj-lt"/>
                        </a:rPr>
                        <a:t>Receivables from group companies</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57,629</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139,068</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482,443</a:t>
                      </a:r>
                    </a:p>
                  </a:txBody>
                  <a:tcPr marL="7010" marR="7010" marT="701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effectLst/>
                          <a:latin typeface="+mj-lt"/>
                        </a:rPr>
                        <a:t>202.662</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0" u="none" strike="noStrike" dirty="0">
                          <a:solidFill>
                            <a:srgbClr val="000000"/>
                          </a:solidFill>
                          <a:effectLst/>
                          <a:latin typeface="+mj-lt"/>
                        </a:rPr>
                        <a:t>751,643</a:t>
                      </a:r>
                    </a:p>
                  </a:txBody>
                  <a:tcPr marL="7010" marR="7010" marT="7010" marB="0" anchor="b">
                    <a:lnL>
                      <a:noFill/>
                    </a:lnL>
                    <a:lnR>
                      <a:noFill/>
                    </a:lnR>
                    <a:lnT>
                      <a:noFill/>
                    </a:lnT>
                    <a:lnB>
                      <a:noFill/>
                    </a:lnB>
                  </a:tcPr>
                </a:tc>
                <a:extLst>
                  <a:ext uri="{0D108BD9-81ED-4DB2-BD59-A6C34878D82A}">
                    <a16:rowId xmlns:a16="http://schemas.microsoft.com/office/drawing/2014/main" val="2553976979"/>
                  </a:ext>
                </a:extLst>
              </a:tr>
              <a:tr h="168250">
                <a:tc>
                  <a:txBody>
                    <a:bodyPr/>
                    <a:lstStyle/>
                    <a:p>
                      <a:pPr algn="l" fontAlgn="b"/>
                      <a:r>
                        <a:rPr lang="en-US" sz="900" b="1" i="0" u="none" strike="noStrike" dirty="0">
                          <a:solidFill>
                            <a:srgbClr val="000000"/>
                          </a:solidFill>
                          <a:effectLst/>
                          <a:latin typeface="+mj-lt"/>
                        </a:rPr>
                        <a:t>B. CURRENT ASSETS</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1,306</a:t>
                      </a:r>
                    </a:p>
                  </a:txBody>
                  <a:tcPr marL="7010" marR="7010" marT="7010" marB="0" anchor="b">
                    <a:lnL>
                      <a:noFill/>
                    </a:lnL>
                    <a:lnR>
                      <a:noFill/>
                    </a:lnR>
                    <a:lnT>
                      <a:noFill/>
                    </a:lnT>
                    <a:lnB>
                      <a:noFill/>
                    </a:lnB>
                  </a:tcPr>
                </a:tc>
                <a:tc>
                  <a:txBody>
                    <a:bodyPr/>
                    <a:lstStyle/>
                    <a:p>
                      <a:pPr algn="r" fontAlgn="b"/>
                      <a:r>
                        <a:rPr lang="en-US" sz="900" b="1" i="0" u="none" strike="noStrike">
                          <a:solidFill>
                            <a:srgbClr val="000000"/>
                          </a:solidFill>
                          <a:effectLst/>
                          <a:latin typeface="+mj-lt"/>
                        </a:rPr>
                        <a:t>782,800</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886,362</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4,969,324</a:t>
                      </a:r>
                    </a:p>
                  </a:txBody>
                  <a:tcPr marL="7010" marR="7010" marT="7010" marB="0" anchor="b">
                    <a:lnL>
                      <a:noFill/>
                    </a:lnL>
                    <a:lnR>
                      <a:noFill/>
                    </a:lnR>
                    <a:lnT>
                      <a:noFill/>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1" i="0" u="none" strike="noStrike" dirty="0">
                          <a:solidFill>
                            <a:srgbClr val="000000"/>
                          </a:solidFill>
                          <a:effectLst/>
                          <a:latin typeface="+mj-lt"/>
                        </a:rPr>
                        <a:t>7.838.150</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1" i="0" u="none" strike="noStrike" dirty="0">
                          <a:solidFill>
                            <a:srgbClr val="000000"/>
                          </a:solidFill>
                          <a:effectLst/>
                          <a:latin typeface="+mj-lt"/>
                        </a:rPr>
                        <a:t>4,473,904</a:t>
                      </a:r>
                    </a:p>
                  </a:txBody>
                  <a:tcPr marL="7010" marR="7010" marT="7010" marB="0" anchor="b">
                    <a:lnL>
                      <a:noFill/>
                    </a:lnL>
                    <a:lnR>
                      <a:noFill/>
                    </a:lnR>
                    <a:lnT>
                      <a:noFill/>
                    </a:lnT>
                    <a:lnB>
                      <a:noFill/>
                    </a:lnB>
                  </a:tcPr>
                </a:tc>
                <a:extLst>
                  <a:ext uri="{0D108BD9-81ED-4DB2-BD59-A6C34878D82A}">
                    <a16:rowId xmlns:a16="http://schemas.microsoft.com/office/drawing/2014/main" val="496459163"/>
                  </a:ext>
                </a:extLst>
              </a:tr>
              <a:tr h="168250">
                <a:tc>
                  <a:txBody>
                    <a:bodyPr/>
                    <a:lstStyle/>
                    <a:p>
                      <a:pPr algn="l" fontAlgn="b"/>
                      <a:r>
                        <a:rPr lang="en-US" sz="900" b="0" i="0" u="none" strike="noStrike" dirty="0">
                          <a:solidFill>
                            <a:srgbClr val="000000"/>
                          </a:solidFill>
                          <a:effectLst/>
                          <a:latin typeface="+mj-lt"/>
                        </a:rPr>
                        <a:t>Other receivables within a year </a:t>
                      </a:r>
                    </a:p>
                  </a:txBody>
                  <a:tcPr marL="7010" marR="7010" marT="701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mj-lt"/>
                      </a:endParaRPr>
                    </a:p>
                  </a:txBody>
                  <a:tcPr marL="7010" marR="7010" marT="701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mj-lt"/>
                      </a:endParaRPr>
                    </a:p>
                  </a:txBody>
                  <a:tcPr marL="7010" marR="7010" marT="701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mj-lt"/>
                      </a:endParaRPr>
                    </a:p>
                  </a:txBody>
                  <a:tcPr marL="7010" marR="7010" marT="701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mj-lt"/>
                      </a:endParaRPr>
                    </a:p>
                  </a:txBody>
                  <a:tcPr marL="7010" marR="7010" marT="701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effectLst/>
                          <a:latin typeface="+mj-lt"/>
                        </a:rPr>
                        <a:t>4,410,000</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0" u="none" strike="noStrike" dirty="0">
                          <a:solidFill>
                            <a:srgbClr val="000000"/>
                          </a:solidFill>
                          <a:effectLst/>
                          <a:latin typeface="+mj-lt"/>
                        </a:rPr>
                        <a:t>410,000</a:t>
                      </a:r>
                    </a:p>
                  </a:txBody>
                  <a:tcPr marL="7010" marR="7010" marT="7010" marB="0" anchor="b">
                    <a:lnL>
                      <a:noFill/>
                    </a:lnL>
                    <a:lnR>
                      <a:noFill/>
                    </a:lnR>
                    <a:lnT>
                      <a:noFill/>
                    </a:lnT>
                    <a:lnB>
                      <a:noFill/>
                    </a:lnB>
                  </a:tcPr>
                </a:tc>
                <a:extLst>
                  <a:ext uri="{0D108BD9-81ED-4DB2-BD59-A6C34878D82A}">
                    <a16:rowId xmlns:a16="http://schemas.microsoft.com/office/drawing/2014/main" val="1533703580"/>
                  </a:ext>
                </a:extLst>
              </a:tr>
              <a:tr h="168250">
                <a:tc>
                  <a:txBody>
                    <a:bodyPr/>
                    <a:lstStyle/>
                    <a:p>
                      <a:pPr algn="l" fontAlgn="b"/>
                      <a:r>
                        <a:rPr lang="en-US" sz="900" b="0" i="0" u="none" strike="noStrike" dirty="0">
                          <a:solidFill>
                            <a:srgbClr val="000000"/>
                          </a:solidFill>
                          <a:effectLst/>
                          <a:latin typeface="+mj-lt"/>
                        </a:rPr>
                        <a:t>CASH</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1,306</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782,800</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886,362</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4,969,324</a:t>
                      </a:r>
                    </a:p>
                  </a:txBody>
                  <a:tcPr marL="7010" marR="7010" marT="701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effectLst/>
                          <a:latin typeface="+mj-lt"/>
                        </a:rPr>
                        <a:t>3,428,150</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0" u="none" strike="noStrike" dirty="0">
                          <a:solidFill>
                            <a:srgbClr val="000000"/>
                          </a:solidFill>
                          <a:effectLst/>
                          <a:latin typeface="+mj-lt"/>
                        </a:rPr>
                        <a:t>4,063,904</a:t>
                      </a:r>
                    </a:p>
                  </a:txBody>
                  <a:tcPr marL="7010" marR="7010" marT="7010" marB="0" anchor="b">
                    <a:lnL>
                      <a:noFill/>
                    </a:lnL>
                    <a:lnR>
                      <a:noFill/>
                    </a:lnR>
                    <a:lnT>
                      <a:noFill/>
                    </a:lnT>
                    <a:lnB>
                      <a:noFill/>
                    </a:lnB>
                  </a:tcPr>
                </a:tc>
                <a:extLst>
                  <a:ext uri="{0D108BD9-81ED-4DB2-BD59-A6C34878D82A}">
                    <a16:rowId xmlns:a16="http://schemas.microsoft.com/office/drawing/2014/main" val="4048899402"/>
                  </a:ext>
                </a:extLst>
              </a:tr>
              <a:tr h="336499">
                <a:tc>
                  <a:txBody>
                    <a:bodyPr/>
                    <a:lstStyle/>
                    <a:p>
                      <a:pPr algn="l" fontAlgn="b"/>
                      <a:r>
                        <a:rPr lang="en-US" sz="900" b="1" i="0" u="none" strike="noStrike" dirty="0">
                          <a:solidFill>
                            <a:srgbClr val="000000"/>
                          </a:solidFill>
                          <a:effectLst/>
                          <a:latin typeface="+mj-lt"/>
                        </a:rPr>
                        <a:t>C. DEFERRED EXPENSES AND ACCRUED INCOME</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a:t>
                      </a:r>
                    </a:p>
                  </a:txBody>
                  <a:tcPr marL="7010" marR="7010" marT="701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2,000</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0986276"/>
                  </a:ext>
                </a:extLst>
              </a:tr>
              <a:tr h="168250">
                <a:tc>
                  <a:txBody>
                    <a:bodyPr/>
                    <a:lstStyle/>
                    <a:p>
                      <a:pPr algn="l" fontAlgn="b"/>
                      <a:r>
                        <a:rPr lang="en-US" sz="900" b="1" i="0" u="none" strike="noStrike" dirty="0">
                          <a:solidFill>
                            <a:srgbClr val="000000"/>
                          </a:solidFill>
                          <a:effectLst/>
                          <a:latin typeface="+mj-lt"/>
                        </a:rPr>
                        <a:t>TOTAL ASSETS</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000000"/>
                          </a:solidFill>
                          <a:effectLst/>
                          <a:latin typeface="+mj-lt"/>
                        </a:rPr>
                        <a:t>1,306</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000000"/>
                          </a:solidFill>
                          <a:effectLst/>
                          <a:latin typeface="+mj-lt"/>
                        </a:rPr>
                        <a:t>15,726,333</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23,458,823</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33,269,785</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29,769,908</a:t>
                      </a:r>
                    </a:p>
                  </a:txBody>
                  <a:tcPr marL="7010" marR="7010" marT="701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33,977,519</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98433040"/>
                  </a:ext>
                </a:extLst>
              </a:tr>
            </a:tbl>
          </a:graphicData>
        </a:graphic>
      </p:graphicFrame>
      <p:graphicFrame>
        <p:nvGraphicFramePr>
          <p:cNvPr id="10" name="Table 9">
            <a:extLst>
              <a:ext uri="{FF2B5EF4-FFF2-40B4-BE49-F238E27FC236}">
                <a16:creationId xmlns:a16="http://schemas.microsoft.com/office/drawing/2014/main" id="{A3F1C307-9549-4428-AA00-30947148FB15}"/>
              </a:ext>
            </a:extLst>
          </p:cNvPr>
          <p:cNvGraphicFramePr>
            <a:graphicFrameLocks noGrp="1"/>
          </p:cNvGraphicFramePr>
          <p:nvPr>
            <p:extLst>
              <p:ext uri="{D42A27DB-BD31-4B8C-83A1-F6EECF244321}">
                <p14:modId xmlns:p14="http://schemas.microsoft.com/office/powerpoint/2010/main" val="3048774812"/>
              </p:ext>
            </p:extLst>
          </p:nvPr>
        </p:nvGraphicFramePr>
        <p:xfrm>
          <a:off x="627694" y="4081338"/>
          <a:ext cx="9824255" cy="1897310"/>
        </p:xfrm>
        <a:graphic>
          <a:graphicData uri="http://schemas.openxmlformats.org/drawingml/2006/table">
            <a:tbl>
              <a:tblPr/>
              <a:tblGrid>
                <a:gridCol w="2888504">
                  <a:extLst>
                    <a:ext uri="{9D8B030D-6E8A-4147-A177-3AD203B41FA5}">
                      <a16:colId xmlns:a16="http://schemas.microsoft.com/office/drawing/2014/main" val="1781871977"/>
                    </a:ext>
                  </a:extLst>
                </a:gridCol>
                <a:gridCol w="845702">
                  <a:extLst>
                    <a:ext uri="{9D8B030D-6E8A-4147-A177-3AD203B41FA5}">
                      <a16:colId xmlns:a16="http://schemas.microsoft.com/office/drawing/2014/main" val="1740175097"/>
                    </a:ext>
                  </a:extLst>
                </a:gridCol>
                <a:gridCol w="1072010">
                  <a:extLst>
                    <a:ext uri="{9D8B030D-6E8A-4147-A177-3AD203B41FA5}">
                      <a16:colId xmlns:a16="http://schemas.microsoft.com/office/drawing/2014/main" val="235972417"/>
                    </a:ext>
                  </a:extLst>
                </a:gridCol>
                <a:gridCol w="1072010">
                  <a:extLst>
                    <a:ext uri="{9D8B030D-6E8A-4147-A177-3AD203B41FA5}">
                      <a16:colId xmlns:a16="http://schemas.microsoft.com/office/drawing/2014/main" val="406819308"/>
                    </a:ext>
                  </a:extLst>
                </a:gridCol>
                <a:gridCol w="1072010">
                  <a:extLst>
                    <a:ext uri="{9D8B030D-6E8A-4147-A177-3AD203B41FA5}">
                      <a16:colId xmlns:a16="http://schemas.microsoft.com/office/drawing/2014/main" val="2211459526"/>
                    </a:ext>
                  </a:extLst>
                </a:gridCol>
                <a:gridCol w="359439">
                  <a:extLst>
                    <a:ext uri="{9D8B030D-6E8A-4147-A177-3AD203B41FA5}">
                      <a16:colId xmlns:a16="http://schemas.microsoft.com/office/drawing/2014/main" val="1869359950"/>
                    </a:ext>
                  </a:extLst>
                </a:gridCol>
                <a:gridCol w="1348033">
                  <a:extLst>
                    <a:ext uri="{9D8B030D-6E8A-4147-A177-3AD203B41FA5}">
                      <a16:colId xmlns:a16="http://schemas.microsoft.com/office/drawing/2014/main" val="3577377240"/>
                    </a:ext>
                  </a:extLst>
                </a:gridCol>
                <a:gridCol w="1166547">
                  <a:extLst>
                    <a:ext uri="{9D8B030D-6E8A-4147-A177-3AD203B41FA5}">
                      <a16:colId xmlns:a16="http://schemas.microsoft.com/office/drawing/2014/main" val="2849234684"/>
                    </a:ext>
                  </a:extLst>
                </a:gridCol>
              </a:tblGrid>
              <a:tr h="168250">
                <a:tc>
                  <a:txBody>
                    <a:bodyPr/>
                    <a:lstStyle/>
                    <a:p>
                      <a:pPr algn="l" fontAlgn="b"/>
                      <a:r>
                        <a:rPr lang="en-US" sz="900" b="1" i="0" u="none" strike="noStrike" dirty="0">
                          <a:solidFill>
                            <a:srgbClr val="000000"/>
                          </a:solidFill>
                          <a:effectLst/>
                          <a:latin typeface="+mj-lt"/>
                        </a:rPr>
                        <a:t>D. EQUITY</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975</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000000"/>
                          </a:solidFill>
                          <a:effectLst/>
                          <a:latin typeface="+mj-lt"/>
                        </a:rPr>
                        <a:t>15,514,513</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23,236,578</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27,674,948</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26,209,467</a:t>
                      </a:r>
                    </a:p>
                  </a:txBody>
                  <a:tcPr marL="7010" marR="7010" marT="701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28,696,675</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44003434"/>
                  </a:ext>
                </a:extLst>
              </a:tr>
              <a:tr h="168250">
                <a:tc>
                  <a:txBody>
                    <a:bodyPr/>
                    <a:lstStyle/>
                    <a:p>
                      <a:pPr algn="l" fontAlgn="b"/>
                      <a:r>
                        <a:rPr lang="en-US" sz="900" b="0" i="0" u="none" strike="noStrike" dirty="0">
                          <a:solidFill>
                            <a:srgbClr val="000000"/>
                          </a:solidFill>
                          <a:effectLst/>
                          <a:latin typeface="+mj-lt"/>
                        </a:rPr>
                        <a:t>CAPITAL</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2,500</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13,416,537</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18,362,432</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18,362,432</a:t>
                      </a:r>
                    </a:p>
                  </a:txBody>
                  <a:tcPr marL="7010" marR="7010" marT="701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effectLst/>
                          <a:latin typeface="+mj-lt"/>
                        </a:rPr>
                        <a:t>18,362,432</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0" u="none" strike="noStrike" dirty="0">
                          <a:solidFill>
                            <a:srgbClr val="000000"/>
                          </a:solidFill>
                          <a:effectLst/>
                          <a:latin typeface="+mj-lt"/>
                        </a:rPr>
                        <a:t>18,362,432</a:t>
                      </a:r>
                    </a:p>
                  </a:txBody>
                  <a:tcPr marL="7010" marR="7010" marT="7010" marB="0" anchor="b">
                    <a:lnL>
                      <a:noFill/>
                    </a:lnL>
                    <a:lnR>
                      <a:noFill/>
                    </a:lnR>
                    <a:lnT>
                      <a:noFill/>
                    </a:lnT>
                    <a:lnB>
                      <a:noFill/>
                    </a:lnB>
                  </a:tcPr>
                </a:tc>
                <a:extLst>
                  <a:ext uri="{0D108BD9-81ED-4DB2-BD59-A6C34878D82A}">
                    <a16:rowId xmlns:a16="http://schemas.microsoft.com/office/drawing/2014/main" val="3790819815"/>
                  </a:ext>
                </a:extLst>
              </a:tr>
              <a:tr h="168250">
                <a:tc>
                  <a:txBody>
                    <a:bodyPr/>
                    <a:lstStyle/>
                    <a:p>
                      <a:pPr algn="l" fontAlgn="b"/>
                      <a:r>
                        <a:rPr lang="en-US" sz="900" b="0" i="0" u="none" strike="noStrike" dirty="0">
                          <a:solidFill>
                            <a:srgbClr val="000000"/>
                          </a:solidFill>
                          <a:effectLst/>
                          <a:latin typeface="+mj-lt"/>
                        </a:rPr>
                        <a:t>SHARE PREMIUM</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2,500</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475,464</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1,374,580</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1,374,5880</a:t>
                      </a:r>
                    </a:p>
                  </a:txBody>
                  <a:tcPr marL="7010" marR="7010" marT="701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effectLst/>
                          <a:latin typeface="+mj-lt"/>
                        </a:rPr>
                        <a:t>1,374,580</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0" u="none" strike="noStrike" dirty="0">
                          <a:solidFill>
                            <a:srgbClr val="000000"/>
                          </a:solidFill>
                          <a:effectLst/>
                          <a:latin typeface="+mj-lt"/>
                        </a:rPr>
                        <a:t>1,374,580</a:t>
                      </a:r>
                    </a:p>
                  </a:txBody>
                  <a:tcPr marL="7010" marR="7010" marT="7010" marB="0" anchor="b">
                    <a:lnL>
                      <a:noFill/>
                    </a:lnL>
                    <a:lnR>
                      <a:noFill/>
                    </a:lnR>
                    <a:lnT>
                      <a:noFill/>
                    </a:lnT>
                    <a:lnB>
                      <a:noFill/>
                    </a:lnB>
                  </a:tcPr>
                </a:tc>
                <a:extLst>
                  <a:ext uri="{0D108BD9-81ED-4DB2-BD59-A6C34878D82A}">
                    <a16:rowId xmlns:a16="http://schemas.microsoft.com/office/drawing/2014/main" val="1844854077"/>
                  </a:ext>
                </a:extLst>
              </a:tr>
              <a:tr h="168250">
                <a:tc>
                  <a:txBody>
                    <a:bodyPr/>
                    <a:lstStyle/>
                    <a:p>
                      <a:pPr algn="l" fontAlgn="b"/>
                      <a:r>
                        <a:rPr lang="en-US" sz="900" b="0" i="0" u="none" strike="noStrike" dirty="0">
                          <a:solidFill>
                            <a:srgbClr val="000000"/>
                          </a:solidFill>
                          <a:effectLst/>
                          <a:latin typeface="+mj-lt"/>
                        </a:rPr>
                        <a:t>RESERVES</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175,055</a:t>
                      </a:r>
                    </a:p>
                  </a:txBody>
                  <a:tcPr marL="7010" marR="7010" marT="701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effectLst/>
                          <a:latin typeface="+mj-lt"/>
                        </a:rPr>
                        <a:t>175,055</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0" u="none" strike="noStrike" dirty="0">
                          <a:solidFill>
                            <a:srgbClr val="000000"/>
                          </a:solidFill>
                          <a:effectLst/>
                          <a:latin typeface="+mj-lt"/>
                        </a:rPr>
                        <a:t>396,974</a:t>
                      </a:r>
                    </a:p>
                  </a:txBody>
                  <a:tcPr marL="7010" marR="7010" marT="7010" marB="0" anchor="b">
                    <a:lnL>
                      <a:noFill/>
                    </a:lnL>
                    <a:lnR>
                      <a:noFill/>
                    </a:lnR>
                    <a:lnT>
                      <a:noFill/>
                    </a:lnT>
                    <a:lnB>
                      <a:noFill/>
                    </a:lnB>
                  </a:tcPr>
                </a:tc>
                <a:extLst>
                  <a:ext uri="{0D108BD9-81ED-4DB2-BD59-A6C34878D82A}">
                    <a16:rowId xmlns:a16="http://schemas.microsoft.com/office/drawing/2014/main" val="2106803993"/>
                  </a:ext>
                </a:extLst>
              </a:tr>
              <a:tr h="168250">
                <a:tc>
                  <a:txBody>
                    <a:bodyPr/>
                    <a:lstStyle/>
                    <a:p>
                      <a:pPr algn="l" fontAlgn="b"/>
                      <a:r>
                        <a:rPr lang="en-US" sz="900" b="0" i="0" u="none" strike="noStrike" dirty="0">
                          <a:solidFill>
                            <a:srgbClr val="000000"/>
                          </a:solidFill>
                          <a:effectLst/>
                          <a:latin typeface="+mj-lt"/>
                        </a:rPr>
                        <a:t>RETAINED EARNINGS (LOSS)</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(1,525)</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1,622,512</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3,499,566</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7,762,881</a:t>
                      </a:r>
                    </a:p>
                  </a:txBody>
                  <a:tcPr marL="7010" marR="7010" marT="701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effectLst/>
                          <a:latin typeface="+mj-lt"/>
                        </a:rPr>
                        <a:t>6,297,400</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0" u="none" strike="noStrike" dirty="0">
                          <a:solidFill>
                            <a:srgbClr val="000000"/>
                          </a:solidFill>
                          <a:effectLst/>
                          <a:latin typeface="+mj-lt"/>
                        </a:rPr>
                        <a:t>8,562,689</a:t>
                      </a:r>
                    </a:p>
                  </a:txBody>
                  <a:tcPr marL="7010" marR="7010" marT="7010" marB="0" anchor="b">
                    <a:lnL>
                      <a:noFill/>
                    </a:lnL>
                    <a:lnR>
                      <a:noFill/>
                    </a:lnR>
                    <a:lnT>
                      <a:noFill/>
                    </a:lnT>
                    <a:lnB>
                      <a:noFill/>
                    </a:lnB>
                  </a:tcPr>
                </a:tc>
                <a:extLst>
                  <a:ext uri="{0D108BD9-81ED-4DB2-BD59-A6C34878D82A}">
                    <a16:rowId xmlns:a16="http://schemas.microsoft.com/office/drawing/2014/main" val="1381811970"/>
                  </a:ext>
                </a:extLst>
              </a:tr>
              <a:tr h="168250">
                <a:tc>
                  <a:txBody>
                    <a:bodyPr/>
                    <a:lstStyle/>
                    <a:p>
                      <a:pPr algn="l" fontAlgn="b"/>
                      <a:r>
                        <a:rPr lang="pt-BR" sz="900" b="1" i="0" u="none" strike="noStrike" dirty="0">
                          <a:solidFill>
                            <a:srgbClr val="000000"/>
                          </a:solidFill>
                          <a:effectLst/>
                          <a:latin typeface="+mj-lt"/>
                        </a:rPr>
                        <a:t>F. PAYABLES AND OTHER LIABILITIES</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331</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211,820</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222,245</a:t>
                      </a:r>
                    </a:p>
                  </a:txBody>
                  <a:tcPr marL="7010" marR="7010" marT="7010" marB="0" anchor="b">
                    <a:lnL>
                      <a:noFill/>
                    </a:lnL>
                    <a:lnR>
                      <a:noFill/>
                    </a:lnR>
                    <a:lnT>
                      <a:noFill/>
                    </a:lnT>
                    <a:lnB>
                      <a:noFill/>
                    </a:lnB>
                  </a:tcPr>
                </a:tc>
                <a:tc>
                  <a:txBody>
                    <a:bodyPr/>
                    <a:lstStyle/>
                    <a:p>
                      <a:pPr algn="r" fontAlgn="b"/>
                      <a:r>
                        <a:rPr lang="en-US" sz="900" b="1" i="0" u="none" strike="noStrike" dirty="0">
                          <a:solidFill>
                            <a:srgbClr val="000000"/>
                          </a:solidFill>
                          <a:effectLst/>
                          <a:latin typeface="+mj-lt"/>
                        </a:rPr>
                        <a:t>5,580,317</a:t>
                      </a:r>
                    </a:p>
                  </a:txBody>
                  <a:tcPr marL="7010" marR="7010" marT="7010" marB="0" anchor="b">
                    <a:lnL>
                      <a:noFill/>
                    </a:lnL>
                    <a:lnR>
                      <a:noFill/>
                    </a:lnR>
                    <a:lnT>
                      <a:noFill/>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1" i="0" u="none" strike="noStrike" dirty="0">
                          <a:solidFill>
                            <a:srgbClr val="000000"/>
                          </a:solidFill>
                          <a:effectLst/>
                          <a:latin typeface="+mj-lt"/>
                        </a:rPr>
                        <a:t>3,560,441</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1" i="0" u="none" strike="noStrike" dirty="0">
                          <a:solidFill>
                            <a:srgbClr val="000000"/>
                          </a:solidFill>
                          <a:effectLst/>
                          <a:latin typeface="+mj-lt"/>
                        </a:rPr>
                        <a:t>5,280,844</a:t>
                      </a:r>
                    </a:p>
                  </a:txBody>
                  <a:tcPr marL="7010" marR="7010" marT="7010" marB="0" anchor="b">
                    <a:lnL>
                      <a:noFill/>
                    </a:lnL>
                    <a:lnR>
                      <a:noFill/>
                    </a:lnR>
                    <a:lnT>
                      <a:noFill/>
                    </a:lnT>
                    <a:lnB>
                      <a:noFill/>
                    </a:lnB>
                  </a:tcPr>
                </a:tc>
                <a:extLst>
                  <a:ext uri="{0D108BD9-81ED-4DB2-BD59-A6C34878D82A}">
                    <a16:rowId xmlns:a16="http://schemas.microsoft.com/office/drawing/2014/main" val="2793490802"/>
                  </a:ext>
                </a:extLst>
              </a:tr>
              <a:tr h="194525">
                <a:tc>
                  <a:txBody>
                    <a:bodyPr/>
                    <a:lstStyle/>
                    <a:p>
                      <a:pPr algn="l" fontAlgn="b"/>
                      <a:r>
                        <a:rPr lang="en-US" sz="900" b="0" i="0" u="none" strike="noStrike" dirty="0">
                          <a:solidFill>
                            <a:srgbClr val="000000"/>
                          </a:solidFill>
                          <a:effectLst/>
                          <a:latin typeface="+mj-lt"/>
                        </a:rPr>
                        <a:t>PAYABLES AFTER ONE YEAR AND OTHER LIABILITIES</a:t>
                      </a:r>
                    </a:p>
                  </a:txBody>
                  <a:tcPr marL="7010" marR="7010" marT="7010" marB="0" anchor="b">
                    <a:lnL>
                      <a:noFill/>
                    </a:lnL>
                    <a:lnR>
                      <a:noFill/>
                    </a:lnR>
                    <a:lnT>
                      <a:noFill/>
                    </a:lnT>
                    <a:lnB>
                      <a:noFill/>
                    </a:lnB>
                  </a:tcPr>
                </a:tc>
                <a:tc>
                  <a:txBody>
                    <a:bodyPr/>
                    <a:lstStyle/>
                    <a:p>
                      <a:pPr algn="l" fontAlgn="b"/>
                      <a:endParaRPr lang="en-US" sz="900" b="0" i="0" u="none" strike="noStrike">
                        <a:solidFill>
                          <a:srgbClr val="000000"/>
                        </a:solidFill>
                        <a:effectLst/>
                        <a:latin typeface="+mj-lt"/>
                      </a:endParaRPr>
                    </a:p>
                  </a:txBody>
                  <a:tcPr marL="7010" marR="7010" marT="7010" marB="0" anchor="b">
                    <a:lnL>
                      <a:noFill/>
                    </a:lnL>
                    <a:lnR>
                      <a:noFill/>
                    </a:lnR>
                    <a:lnT>
                      <a:noFill/>
                    </a:lnT>
                    <a:lnB>
                      <a:noFill/>
                    </a:lnB>
                  </a:tcPr>
                </a:tc>
                <a:tc>
                  <a:txBody>
                    <a:bodyPr/>
                    <a:lstStyle/>
                    <a:p>
                      <a:pPr algn="r" fontAlgn="b"/>
                      <a:r>
                        <a:rPr lang="en-US" sz="900" b="0" i="0" u="none" strike="noStrike">
                          <a:solidFill>
                            <a:srgbClr val="000000"/>
                          </a:solidFill>
                          <a:effectLst/>
                          <a:latin typeface="+mj-lt"/>
                        </a:rPr>
                        <a:t>191,051</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184,335</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5,525,185</a:t>
                      </a:r>
                    </a:p>
                  </a:txBody>
                  <a:tcPr marL="7010" marR="7010" marT="701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effectLst/>
                          <a:latin typeface="+mj-lt"/>
                        </a:rPr>
                        <a:t>3,513,948</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0" u="none" strike="noStrike" dirty="0">
                          <a:solidFill>
                            <a:srgbClr val="000000"/>
                          </a:solidFill>
                          <a:effectLst/>
                          <a:latin typeface="+mj-lt"/>
                        </a:rPr>
                        <a:t>5,222,531</a:t>
                      </a:r>
                    </a:p>
                  </a:txBody>
                  <a:tcPr marL="7010" marR="7010" marT="7010" marB="0" anchor="b">
                    <a:lnL>
                      <a:noFill/>
                    </a:lnL>
                    <a:lnR>
                      <a:noFill/>
                    </a:lnR>
                    <a:lnT>
                      <a:noFill/>
                    </a:lnT>
                    <a:lnB>
                      <a:noFill/>
                    </a:lnB>
                  </a:tcPr>
                </a:tc>
                <a:extLst>
                  <a:ext uri="{0D108BD9-81ED-4DB2-BD59-A6C34878D82A}">
                    <a16:rowId xmlns:a16="http://schemas.microsoft.com/office/drawing/2014/main" val="2757492213"/>
                  </a:ext>
                </a:extLst>
              </a:tr>
              <a:tr h="188536">
                <a:tc>
                  <a:txBody>
                    <a:bodyPr/>
                    <a:lstStyle/>
                    <a:p>
                      <a:pPr algn="l" fontAlgn="b"/>
                      <a:r>
                        <a:rPr lang="en-US" sz="900" b="0" i="0" u="none" strike="noStrike" dirty="0">
                          <a:solidFill>
                            <a:srgbClr val="000000"/>
                          </a:solidFill>
                          <a:effectLst/>
                          <a:latin typeface="+mj-lt"/>
                        </a:rPr>
                        <a:t>PAYABLES WITHIN ONE YEAR AND OTHER LIABILITIES</a:t>
                      </a:r>
                    </a:p>
                  </a:txBody>
                  <a:tcPr marL="7010" marR="7010" marT="7010" marB="0" anchor="b">
                    <a:lnL>
                      <a:noFill/>
                    </a:lnL>
                    <a:lnR>
                      <a:noFill/>
                    </a:lnR>
                    <a:lnT>
                      <a:noFill/>
                    </a:lnT>
                    <a:lnB>
                      <a:noFill/>
                    </a:lnB>
                  </a:tcPr>
                </a:tc>
                <a:tc>
                  <a:txBody>
                    <a:bodyPr/>
                    <a:lstStyle/>
                    <a:p>
                      <a:pPr algn="r" fontAlgn="b"/>
                      <a:r>
                        <a:rPr lang="en-US" sz="900" b="0" i="0" u="none" strike="noStrike">
                          <a:solidFill>
                            <a:srgbClr val="000000"/>
                          </a:solidFill>
                          <a:effectLst/>
                          <a:latin typeface="+mj-lt"/>
                        </a:rPr>
                        <a:t>331</a:t>
                      </a:r>
                    </a:p>
                  </a:txBody>
                  <a:tcPr marL="7010" marR="7010" marT="7010" marB="0" anchor="b">
                    <a:lnL>
                      <a:noFill/>
                    </a:lnL>
                    <a:lnR>
                      <a:noFill/>
                    </a:lnR>
                    <a:lnT>
                      <a:noFill/>
                    </a:lnT>
                    <a:lnB>
                      <a:noFill/>
                    </a:lnB>
                  </a:tcPr>
                </a:tc>
                <a:tc>
                  <a:txBody>
                    <a:bodyPr/>
                    <a:lstStyle/>
                    <a:p>
                      <a:pPr algn="r" fontAlgn="b"/>
                      <a:r>
                        <a:rPr lang="en-US" sz="900" b="0" i="0" u="none" strike="noStrike">
                          <a:solidFill>
                            <a:srgbClr val="000000"/>
                          </a:solidFill>
                          <a:effectLst/>
                          <a:latin typeface="+mj-lt"/>
                        </a:rPr>
                        <a:t>20,769</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37,910</a:t>
                      </a:r>
                    </a:p>
                  </a:txBody>
                  <a:tcPr marL="7010" marR="7010" marT="7010" marB="0" anchor="b">
                    <a:lnL>
                      <a:noFill/>
                    </a:lnL>
                    <a:lnR>
                      <a:noFill/>
                    </a:lnR>
                    <a:lnT>
                      <a:noFill/>
                    </a:lnT>
                    <a:lnB>
                      <a:noFill/>
                    </a:lnB>
                  </a:tcPr>
                </a:tc>
                <a:tc>
                  <a:txBody>
                    <a:bodyPr/>
                    <a:lstStyle/>
                    <a:p>
                      <a:pPr algn="r" fontAlgn="b"/>
                      <a:r>
                        <a:rPr lang="en-US" sz="900" b="0" i="0" u="none" strike="noStrike" dirty="0">
                          <a:solidFill>
                            <a:srgbClr val="000000"/>
                          </a:solidFill>
                          <a:effectLst/>
                          <a:latin typeface="+mj-lt"/>
                        </a:rPr>
                        <a:t>55,132</a:t>
                      </a:r>
                    </a:p>
                  </a:txBody>
                  <a:tcPr marL="7010" marR="7010" marT="7010" marB="0" anchor="b">
                    <a:lnL>
                      <a:noFill/>
                    </a:lnL>
                    <a:lnR>
                      <a:noFill/>
                    </a:lnR>
                    <a:lnT>
                      <a:noFill/>
                    </a:lnT>
                    <a:lnB>
                      <a:noFill/>
                    </a:lnB>
                  </a:tcPr>
                </a:tc>
                <a:tc>
                  <a:txBody>
                    <a:bodyPr/>
                    <a:lstStyle/>
                    <a:p>
                      <a:pPr algn="r" fontAlgn="b"/>
                      <a:endParaRPr lang="en-US" sz="900" b="0"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900" b="0" i="0" u="none" strike="noStrike" dirty="0">
                          <a:solidFill>
                            <a:srgbClr val="000000"/>
                          </a:solidFill>
                          <a:effectLst/>
                          <a:latin typeface="+mj-lt"/>
                        </a:rPr>
                        <a:t>46,493</a:t>
                      </a:r>
                    </a:p>
                  </a:txBody>
                  <a:tcPr marL="7010" marR="7010" marT="701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900" b="0" i="0" u="none" strike="noStrike" dirty="0">
                          <a:solidFill>
                            <a:srgbClr val="000000"/>
                          </a:solidFill>
                          <a:effectLst/>
                          <a:latin typeface="+mj-lt"/>
                        </a:rPr>
                        <a:t>58,313</a:t>
                      </a:r>
                    </a:p>
                  </a:txBody>
                  <a:tcPr marL="7010" marR="7010" marT="7010" marB="0" anchor="b">
                    <a:lnL>
                      <a:noFill/>
                    </a:lnL>
                    <a:lnR>
                      <a:noFill/>
                    </a:lnR>
                    <a:lnT>
                      <a:noFill/>
                    </a:lnT>
                    <a:lnB>
                      <a:noFill/>
                    </a:lnB>
                  </a:tcPr>
                </a:tc>
                <a:extLst>
                  <a:ext uri="{0D108BD9-81ED-4DB2-BD59-A6C34878D82A}">
                    <a16:rowId xmlns:a16="http://schemas.microsoft.com/office/drawing/2014/main" val="2195401099"/>
                  </a:ext>
                </a:extLst>
              </a:tr>
              <a:tr h="336499">
                <a:tc>
                  <a:txBody>
                    <a:bodyPr/>
                    <a:lstStyle/>
                    <a:p>
                      <a:pPr algn="l" fontAlgn="b"/>
                      <a:r>
                        <a:rPr lang="en-US" sz="900" b="1" i="0" u="none" strike="noStrike" dirty="0">
                          <a:solidFill>
                            <a:srgbClr val="000000"/>
                          </a:solidFill>
                          <a:effectLst/>
                          <a:latin typeface="+mj-lt"/>
                        </a:rPr>
                        <a:t>G. ACCRUED EXPENSES AND DEFERRED INCOME </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mj-lt"/>
                        </a:rPr>
                        <a:t> </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a:solidFill>
                            <a:srgbClr val="000000"/>
                          </a:solidFill>
                          <a:effectLst/>
                          <a:latin typeface="+mj-lt"/>
                        </a:rPr>
                        <a:t>4,235</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7,037</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14,520</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a:t>
                      </a:r>
                    </a:p>
                  </a:txBody>
                  <a:tcPr marL="7010" marR="7010" marT="701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mj-lt"/>
                        </a:rPr>
                        <a:t>-</a:t>
                      </a:r>
                    </a:p>
                  </a:txBody>
                  <a:tcPr marL="7010" marR="7010" marT="701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8173047"/>
                  </a:ext>
                </a:extLst>
              </a:tr>
              <a:tr h="168250">
                <a:tc>
                  <a:txBody>
                    <a:bodyPr/>
                    <a:lstStyle/>
                    <a:p>
                      <a:pPr algn="l" fontAlgn="b"/>
                      <a:r>
                        <a:rPr lang="en-US" sz="900" b="1" i="0" u="none" strike="noStrike" dirty="0">
                          <a:solidFill>
                            <a:srgbClr val="000000"/>
                          </a:solidFill>
                          <a:effectLst/>
                          <a:latin typeface="+mj-lt"/>
                        </a:rPr>
                        <a:t>TOTAL EQUITY AND LIABILITIES</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000000"/>
                          </a:solidFill>
                          <a:effectLst/>
                          <a:latin typeface="+mj-lt"/>
                        </a:rPr>
                        <a:t>1,306</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a:solidFill>
                            <a:srgbClr val="000000"/>
                          </a:solidFill>
                          <a:effectLst/>
                          <a:latin typeface="+mj-lt"/>
                        </a:rPr>
                        <a:t>15,726,333</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23,458,823</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33,269,785</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en-US" sz="900" b="1" i="0" u="none" strike="noStrike" dirty="0">
                        <a:solidFill>
                          <a:srgbClr val="000000"/>
                        </a:solidFill>
                        <a:effectLst/>
                        <a:latin typeface="+mj-lt"/>
                      </a:endParaRPr>
                    </a:p>
                  </a:txBody>
                  <a:tcPr marL="7010" marR="7010" marT="701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29,769,908</a:t>
                      </a:r>
                    </a:p>
                  </a:txBody>
                  <a:tcPr marL="7010" marR="7010" marT="701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900" b="1" i="0" u="none" strike="noStrike" dirty="0">
                          <a:solidFill>
                            <a:srgbClr val="000000"/>
                          </a:solidFill>
                          <a:effectLst/>
                          <a:latin typeface="+mj-lt"/>
                        </a:rPr>
                        <a:t>33,977,519</a:t>
                      </a:r>
                    </a:p>
                  </a:txBody>
                  <a:tcPr marL="7010" marR="7010" marT="701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830884119"/>
                  </a:ext>
                </a:extLst>
              </a:tr>
            </a:tbl>
          </a:graphicData>
        </a:graphic>
      </p:graphicFrame>
      <p:sp>
        <p:nvSpPr>
          <p:cNvPr id="12" name="Subtitle 2">
            <a:extLst>
              <a:ext uri="{FF2B5EF4-FFF2-40B4-BE49-F238E27FC236}">
                <a16:creationId xmlns:a16="http://schemas.microsoft.com/office/drawing/2014/main" id="{56518F89-E4C7-41B8-BF8D-A06A0F2A7E7B}"/>
              </a:ext>
            </a:extLst>
          </p:cNvPr>
          <p:cNvSpPr txBox="1">
            <a:spLocks/>
          </p:cNvSpPr>
          <p:nvPr/>
        </p:nvSpPr>
        <p:spPr>
          <a:xfrm>
            <a:off x="546755" y="6049733"/>
            <a:ext cx="11048214" cy="927350"/>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en-US" sz="1200" dirty="0"/>
              <a:t>Financial assets consists of: 1) investments in group companies (SPVs), 2) loans to group companies (SPVs) and 3) receivables from group companies (SPVs);</a:t>
            </a:r>
          </a:p>
          <a:p>
            <a:pPr marL="0" indent="0" algn="just">
              <a:lnSpc>
                <a:spcPct val="100000"/>
              </a:lnSpc>
              <a:spcBef>
                <a:spcPts val="0"/>
              </a:spcBef>
              <a:buNone/>
            </a:pPr>
            <a:endParaRPr lang="lt-LT" sz="700" dirty="0"/>
          </a:p>
          <a:p>
            <a:pPr marL="0" indent="0" algn="just">
              <a:lnSpc>
                <a:spcPct val="100000"/>
              </a:lnSpc>
              <a:spcBef>
                <a:spcPts val="0"/>
              </a:spcBef>
              <a:buNone/>
            </a:pPr>
            <a:r>
              <a:rPr lang="en-US" sz="1200" dirty="0"/>
              <a:t>Payable after one year consists of: accrued success fee. The success fee is paid at the end of the Company's period of activity.</a:t>
            </a:r>
          </a:p>
        </p:txBody>
      </p:sp>
    </p:spTree>
    <p:extLst>
      <p:ext uri="{BB962C8B-B14F-4D97-AF65-F5344CB8AC3E}">
        <p14:creationId xmlns:p14="http://schemas.microsoft.com/office/powerpoint/2010/main" val="1471050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4" y="3213549"/>
            <a:ext cx="11319215" cy="307777"/>
          </a:xfrm>
          <a:prstGeom prst="rect">
            <a:avLst/>
          </a:prstGeom>
        </p:spPr>
        <p:txBody>
          <a:bodyPr wrap="square">
            <a:spAutoFit/>
          </a:bodyPr>
          <a:lstStyle/>
          <a:p>
            <a:pPr algn="just"/>
            <a:r>
              <a:rPr lang="en-US" sz="1400" dirty="0"/>
              <a:t>Financial debt of CBREF I (aggregating all financial debts of SPVs) at the end of 2020 H1 amounted to EUR 31.84 million EUR;</a:t>
            </a:r>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KEY PERFORMANCE INDICATORS</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46</a:t>
            </a:fld>
            <a:endParaRPr lang="en-US" sz="1300" dirty="0">
              <a:solidFill>
                <a:schemeClr val="bg1">
                  <a:lumMod val="50000"/>
                </a:schemeClr>
              </a:solidFill>
            </a:endParaRPr>
          </a:p>
        </p:txBody>
      </p:sp>
      <p:graphicFrame>
        <p:nvGraphicFramePr>
          <p:cNvPr id="8" name="Table 7">
            <a:extLst>
              <a:ext uri="{FF2B5EF4-FFF2-40B4-BE49-F238E27FC236}">
                <a16:creationId xmlns:a16="http://schemas.microsoft.com/office/drawing/2014/main" id="{4E9965B4-9FD1-4C0E-98D7-F47972328B05}"/>
              </a:ext>
            </a:extLst>
          </p:cNvPr>
          <p:cNvGraphicFramePr>
            <a:graphicFrameLocks noGrp="1"/>
          </p:cNvGraphicFramePr>
          <p:nvPr>
            <p:extLst>
              <p:ext uri="{D42A27DB-BD31-4B8C-83A1-F6EECF244321}">
                <p14:modId xmlns:p14="http://schemas.microsoft.com/office/powerpoint/2010/main" val="2457017705"/>
              </p:ext>
            </p:extLst>
          </p:nvPr>
        </p:nvGraphicFramePr>
        <p:xfrm>
          <a:off x="621047" y="2135847"/>
          <a:ext cx="7891746" cy="909152"/>
        </p:xfrm>
        <a:graphic>
          <a:graphicData uri="http://schemas.openxmlformats.org/drawingml/2006/table">
            <a:tbl>
              <a:tblPr/>
              <a:tblGrid>
                <a:gridCol w="2574826">
                  <a:extLst>
                    <a:ext uri="{9D8B030D-6E8A-4147-A177-3AD203B41FA5}">
                      <a16:colId xmlns:a16="http://schemas.microsoft.com/office/drawing/2014/main" val="1261159188"/>
                    </a:ext>
                  </a:extLst>
                </a:gridCol>
                <a:gridCol w="712872">
                  <a:extLst>
                    <a:ext uri="{9D8B030D-6E8A-4147-A177-3AD203B41FA5}">
                      <a16:colId xmlns:a16="http://schemas.microsoft.com/office/drawing/2014/main" val="3900559274"/>
                    </a:ext>
                  </a:extLst>
                </a:gridCol>
                <a:gridCol w="1151012">
                  <a:extLst>
                    <a:ext uri="{9D8B030D-6E8A-4147-A177-3AD203B41FA5}">
                      <a16:colId xmlns:a16="http://schemas.microsoft.com/office/drawing/2014/main" val="593545464"/>
                    </a:ext>
                  </a:extLst>
                </a:gridCol>
                <a:gridCol w="1151012">
                  <a:extLst>
                    <a:ext uri="{9D8B030D-6E8A-4147-A177-3AD203B41FA5}">
                      <a16:colId xmlns:a16="http://schemas.microsoft.com/office/drawing/2014/main" val="1302235352"/>
                    </a:ext>
                  </a:extLst>
                </a:gridCol>
                <a:gridCol w="1151012">
                  <a:extLst>
                    <a:ext uri="{9D8B030D-6E8A-4147-A177-3AD203B41FA5}">
                      <a16:colId xmlns:a16="http://schemas.microsoft.com/office/drawing/2014/main" val="1050901312"/>
                    </a:ext>
                  </a:extLst>
                </a:gridCol>
                <a:gridCol w="1151012">
                  <a:extLst>
                    <a:ext uri="{9D8B030D-6E8A-4147-A177-3AD203B41FA5}">
                      <a16:colId xmlns:a16="http://schemas.microsoft.com/office/drawing/2014/main" val="4246686377"/>
                    </a:ext>
                  </a:extLst>
                </a:gridCol>
              </a:tblGrid>
              <a:tr h="182880">
                <a:tc>
                  <a:txBody>
                    <a:bodyPr/>
                    <a:lstStyle/>
                    <a:p>
                      <a:pPr algn="l" fontAlgn="b"/>
                      <a:r>
                        <a:rPr lang="en-US" sz="1000" b="1" i="0" u="none" strike="noStrike" dirty="0">
                          <a:solidFill>
                            <a:srgbClr val="000000"/>
                          </a:solidFill>
                          <a:effectLst/>
                          <a:latin typeface="+mj-lt"/>
                        </a:rPr>
                        <a:t>CBREF I indicators (on a consolidated level)*</a:t>
                      </a:r>
                      <a:endParaRPr lang="lt-LT" sz="1000" b="1" i="0" u="none" strike="noStrike" dirty="0">
                        <a:solidFill>
                          <a:srgbClr val="000000"/>
                        </a:solidFill>
                        <a:effectLst/>
                        <a:latin typeface="+mj-lt"/>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2017</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2018</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2019</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2019 H1</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2020 H1</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24502"/>
                  </a:ext>
                </a:extLst>
              </a:tr>
              <a:tr h="182880">
                <a:tc>
                  <a:txBody>
                    <a:bodyPr/>
                    <a:lstStyle/>
                    <a:p>
                      <a:pPr marL="0" algn="l" defTabSz="914400" rtl="0" eaLnBrk="1" fontAlgn="b" latinLnBrk="0" hangingPunct="1"/>
                      <a:r>
                        <a:rPr lang="en-US" sz="1000" b="0" i="0" u="none" strike="noStrike" kern="1200" noProof="0" dirty="0">
                          <a:solidFill>
                            <a:srgbClr val="000000"/>
                          </a:solidFill>
                          <a:effectLst/>
                          <a:latin typeface="+mj-lt"/>
                          <a:ea typeface="+mn-ea"/>
                          <a:cs typeface="+mn-cs"/>
                        </a:rPr>
                        <a:t>Consolidated property value, million EUR</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algn="r" defTabSz="914400" rtl="0" eaLnBrk="1" fontAlgn="b" latinLnBrk="0" hangingPunct="1"/>
                      <a:r>
                        <a:rPr lang="en-US" sz="1000" b="0" i="0" u="none" strike="noStrike" kern="1200" dirty="0">
                          <a:solidFill>
                            <a:srgbClr val="000000"/>
                          </a:solidFill>
                          <a:effectLst/>
                          <a:latin typeface="+mj-lt"/>
                          <a:ea typeface="+mn-ea"/>
                          <a:cs typeface="+mn-cs"/>
                        </a:rPr>
                        <a:t>38.83</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algn="r" defTabSz="914400" rtl="0" eaLnBrk="1" fontAlgn="b" latinLnBrk="0" hangingPunct="1"/>
                      <a:r>
                        <a:rPr lang="en-US" sz="1000" b="0" i="0" u="none" strike="noStrike" kern="1200" dirty="0">
                          <a:solidFill>
                            <a:srgbClr val="000000"/>
                          </a:solidFill>
                          <a:effectLst/>
                          <a:latin typeface="+mj-lt"/>
                          <a:ea typeface="+mn-ea"/>
                          <a:cs typeface="+mn-cs"/>
                        </a:rPr>
                        <a:t>49.87</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algn="r" defTabSz="914400" rtl="0" eaLnBrk="1" fontAlgn="b" latinLnBrk="0" hangingPunct="1"/>
                      <a:r>
                        <a:rPr lang="en-US" sz="1000" b="0" i="0" u="none" strike="noStrike" kern="1200" dirty="0">
                          <a:solidFill>
                            <a:srgbClr val="000000"/>
                          </a:solidFill>
                          <a:effectLst/>
                          <a:latin typeface="+mj-lt"/>
                          <a:ea typeface="+mn-ea"/>
                          <a:cs typeface="+mn-cs"/>
                        </a:rPr>
                        <a:t>59.22</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algn="r" defTabSz="914400" rtl="0" eaLnBrk="1" fontAlgn="b" latinLnBrk="0" hangingPunct="1"/>
                      <a:r>
                        <a:rPr lang="en-US" sz="1000" b="0" i="0" u="none" strike="noStrike" kern="1200" dirty="0">
                          <a:solidFill>
                            <a:srgbClr val="000000"/>
                          </a:solidFill>
                          <a:effectLst/>
                          <a:latin typeface="+mj-lt"/>
                          <a:ea typeface="+mn-ea"/>
                          <a:cs typeface="+mn-cs"/>
                        </a:rPr>
                        <a:t>55.06</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marL="0" algn="r" defTabSz="914400" rtl="0" eaLnBrk="1" fontAlgn="b" latinLnBrk="0" hangingPunct="1"/>
                      <a:r>
                        <a:rPr lang="en-US" sz="1000" b="0" i="0" u="none" strike="noStrike" kern="1200" dirty="0">
                          <a:solidFill>
                            <a:srgbClr val="000000"/>
                          </a:solidFill>
                          <a:effectLst/>
                          <a:latin typeface="+mj-lt"/>
                          <a:ea typeface="+mn-ea"/>
                          <a:cs typeface="+mn-cs"/>
                        </a:rPr>
                        <a:t>60.36</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768700578"/>
                  </a:ext>
                </a:extLst>
              </a:tr>
              <a:tr h="182880">
                <a:tc>
                  <a:txBody>
                    <a:bodyPr/>
                    <a:lstStyle/>
                    <a:p>
                      <a:pPr marL="0" algn="l" defTabSz="914400" rtl="0" eaLnBrk="1" fontAlgn="b" latinLnBrk="0" hangingPunct="1"/>
                      <a:r>
                        <a:rPr lang="en-US" sz="1000" b="0" i="0" u="none" strike="noStrike" kern="1200" noProof="0" dirty="0">
                          <a:solidFill>
                            <a:srgbClr val="000000"/>
                          </a:solidFill>
                          <a:effectLst/>
                          <a:latin typeface="+mj-lt"/>
                          <a:ea typeface="+mn-ea"/>
                          <a:cs typeface="+mn-cs"/>
                        </a:rPr>
                        <a:t>Financial debt, million EUR</a:t>
                      </a:r>
                    </a:p>
                  </a:txBody>
                  <a:tcPr marL="7620" marR="7620" marT="762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000" b="0" i="0" u="none" strike="noStrike" kern="1200" dirty="0">
                          <a:solidFill>
                            <a:srgbClr val="000000"/>
                          </a:solidFill>
                          <a:effectLst/>
                          <a:latin typeface="+mj-lt"/>
                          <a:ea typeface="+mn-ea"/>
                          <a:cs typeface="+mn-cs"/>
                        </a:rPr>
                        <a:t>20</a:t>
                      </a:r>
                      <a:r>
                        <a:rPr lang="lt-LT" sz="1000" b="0" i="0" u="none" strike="noStrike" kern="1200" dirty="0">
                          <a:solidFill>
                            <a:srgbClr val="000000"/>
                          </a:solidFill>
                          <a:effectLst/>
                          <a:latin typeface="+mj-lt"/>
                          <a:ea typeface="+mn-ea"/>
                          <a:cs typeface="+mn-cs"/>
                        </a:rPr>
                        <a:t>.</a:t>
                      </a:r>
                      <a:r>
                        <a:rPr lang="en-US" sz="1000" b="0" i="0" u="none" strike="noStrike" kern="1200" dirty="0">
                          <a:solidFill>
                            <a:srgbClr val="000000"/>
                          </a:solidFill>
                          <a:effectLst/>
                          <a:latin typeface="+mj-lt"/>
                          <a:ea typeface="+mn-ea"/>
                          <a:cs typeface="+mn-cs"/>
                        </a:rPr>
                        <a:t>48</a:t>
                      </a:r>
                    </a:p>
                  </a:txBody>
                  <a:tcPr marL="7620" marR="7620" marT="762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000" b="0" i="0" u="none" strike="noStrike" kern="1200" dirty="0">
                          <a:solidFill>
                            <a:srgbClr val="000000"/>
                          </a:solidFill>
                          <a:effectLst/>
                          <a:latin typeface="+mj-lt"/>
                          <a:ea typeface="+mn-ea"/>
                          <a:cs typeface="+mn-cs"/>
                        </a:rPr>
                        <a:t>23</a:t>
                      </a:r>
                      <a:r>
                        <a:rPr lang="lt-LT" sz="1000" b="0" i="0" u="none" strike="noStrike" kern="1200" dirty="0">
                          <a:solidFill>
                            <a:srgbClr val="000000"/>
                          </a:solidFill>
                          <a:effectLst/>
                          <a:latin typeface="+mj-lt"/>
                          <a:ea typeface="+mn-ea"/>
                          <a:cs typeface="+mn-cs"/>
                        </a:rPr>
                        <a:t>.</a:t>
                      </a:r>
                      <a:r>
                        <a:rPr lang="en-US" sz="1000" b="0" i="0" u="none" strike="noStrike" kern="1200" dirty="0">
                          <a:solidFill>
                            <a:srgbClr val="000000"/>
                          </a:solidFill>
                          <a:effectLst/>
                          <a:latin typeface="+mj-lt"/>
                          <a:ea typeface="+mn-ea"/>
                          <a:cs typeface="+mn-cs"/>
                        </a:rPr>
                        <a:t>22</a:t>
                      </a:r>
                    </a:p>
                  </a:txBody>
                  <a:tcPr marL="7620" marR="7620" marT="762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000" b="0" i="0" u="none" strike="noStrike" kern="1200" dirty="0">
                          <a:solidFill>
                            <a:srgbClr val="000000"/>
                          </a:solidFill>
                          <a:effectLst/>
                          <a:latin typeface="+mj-lt"/>
                          <a:ea typeface="+mn-ea"/>
                          <a:cs typeface="+mn-cs"/>
                        </a:rPr>
                        <a:t>32.39</a:t>
                      </a:r>
                    </a:p>
                  </a:txBody>
                  <a:tcPr marL="7620" marR="7620" marT="762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000" b="0" i="0" u="none" strike="noStrike" kern="1200" dirty="0">
                          <a:solidFill>
                            <a:srgbClr val="000000"/>
                          </a:solidFill>
                          <a:effectLst/>
                          <a:latin typeface="+mj-lt"/>
                          <a:ea typeface="+mn-ea"/>
                          <a:cs typeface="+mn-cs"/>
                        </a:rPr>
                        <a:t>28</a:t>
                      </a:r>
                      <a:r>
                        <a:rPr lang="lt-LT" sz="1000" b="0" i="0" u="none" strike="noStrike" kern="1200" dirty="0">
                          <a:solidFill>
                            <a:srgbClr val="000000"/>
                          </a:solidFill>
                          <a:effectLst/>
                          <a:latin typeface="+mj-lt"/>
                          <a:ea typeface="+mn-ea"/>
                          <a:cs typeface="+mn-cs"/>
                        </a:rPr>
                        <a:t>.</a:t>
                      </a:r>
                      <a:r>
                        <a:rPr lang="en-US" sz="1000" b="0" i="0" u="none" strike="noStrike" kern="1200" dirty="0">
                          <a:solidFill>
                            <a:srgbClr val="000000"/>
                          </a:solidFill>
                          <a:effectLst/>
                          <a:latin typeface="+mj-lt"/>
                          <a:ea typeface="+mn-ea"/>
                          <a:cs typeface="+mn-cs"/>
                        </a:rPr>
                        <a:t>70</a:t>
                      </a:r>
                    </a:p>
                  </a:txBody>
                  <a:tcPr marL="7620" marR="7620" marT="762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r" defTabSz="914400" rtl="0" eaLnBrk="1" fontAlgn="b" latinLnBrk="0" hangingPunct="1"/>
                      <a:r>
                        <a:rPr lang="en-US" sz="1000" b="0" i="0" u="none" strike="noStrike" kern="1200" dirty="0">
                          <a:solidFill>
                            <a:srgbClr val="000000"/>
                          </a:solidFill>
                          <a:effectLst/>
                          <a:latin typeface="+mj-lt"/>
                          <a:ea typeface="+mn-ea"/>
                          <a:cs typeface="+mn-cs"/>
                        </a:rPr>
                        <a:t>31.84</a:t>
                      </a:r>
                    </a:p>
                  </a:txBody>
                  <a:tcPr marL="7620" marR="7620" marT="762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819391478"/>
                  </a:ext>
                </a:extLst>
              </a:tr>
              <a:tr h="177632">
                <a:tc>
                  <a:txBody>
                    <a:bodyPr/>
                    <a:lstStyle/>
                    <a:p>
                      <a:pPr algn="l" fontAlgn="b"/>
                      <a:r>
                        <a:rPr lang="en-US" sz="1000" b="0" i="0" u="none" strike="noStrike" noProof="0" dirty="0">
                          <a:solidFill>
                            <a:srgbClr val="000000"/>
                          </a:solidFill>
                          <a:effectLst/>
                          <a:latin typeface="+mj-lt"/>
                        </a:rPr>
                        <a:t>Loan-To-Value ratio (LTV, %)</a:t>
                      </a:r>
                      <a:r>
                        <a:rPr lang="en-US" sz="1000" noProof="0" dirty="0"/>
                        <a:t>  </a:t>
                      </a:r>
                      <a:endParaRPr lang="en-US" sz="1000" b="0" i="0" u="none" strike="noStrike" noProof="0" dirty="0">
                        <a:solidFill>
                          <a:srgbClr val="000000"/>
                        </a:solidFill>
                        <a:effectLst/>
                        <a:latin typeface="+mj-lt"/>
                      </a:endParaRP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52</a:t>
                      </a:r>
                      <a:r>
                        <a:rPr lang="lt-LT" sz="1000" b="0" i="0" u="none" strike="noStrike" dirty="0">
                          <a:solidFill>
                            <a:srgbClr val="000000"/>
                          </a:solidFill>
                          <a:effectLst/>
                          <a:latin typeface="+mj-lt"/>
                        </a:rPr>
                        <a:t>.</a:t>
                      </a:r>
                      <a:r>
                        <a:rPr lang="en-US" sz="1000" b="0" i="0" u="none" strike="noStrike" dirty="0">
                          <a:solidFill>
                            <a:srgbClr val="000000"/>
                          </a:solidFill>
                          <a:effectLst/>
                          <a:latin typeface="+mj-lt"/>
                        </a:rPr>
                        <a:t>7%</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46</a:t>
                      </a:r>
                      <a:r>
                        <a:rPr lang="lt-LT" sz="1000" b="0" i="0" u="none" strike="noStrike" dirty="0">
                          <a:solidFill>
                            <a:srgbClr val="000000"/>
                          </a:solidFill>
                          <a:effectLst/>
                          <a:latin typeface="+mj-lt"/>
                        </a:rPr>
                        <a:t>.</a:t>
                      </a:r>
                      <a:r>
                        <a:rPr lang="en-US" sz="1000" b="0" i="0" u="none" strike="noStrike" dirty="0">
                          <a:solidFill>
                            <a:srgbClr val="000000"/>
                          </a:solidFill>
                          <a:effectLst/>
                          <a:latin typeface="+mj-lt"/>
                        </a:rPr>
                        <a:t>4%</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54.7%</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52</a:t>
                      </a:r>
                      <a:r>
                        <a:rPr lang="lt-LT" sz="1000" b="0" i="0" u="none" strike="noStrike" dirty="0">
                          <a:solidFill>
                            <a:srgbClr val="000000"/>
                          </a:solidFill>
                          <a:effectLst/>
                          <a:latin typeface="+mj-lt"/>
                        </a:rPr>
                        <a:t>.</a:t>
                      </a:r>
                      <a:r>
                        <a:rPr lang="en-US" sz="1000" b="0" i="0" u="none" strike="noStrike" dirty="0">
                          <a:solidFill>
                            <a:srgbClr val="000000"/>
                          </a:solidFill>
                          <a:effectLst/>
                          <a:latin typeface="+mj-lt"/>
                        </a:rPr>
                        <a:t>1%</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52.4%</a:t>
                      </a:r>
                    </a:p>
                  </a:txBody>
                  <a:tcPr marL="7620" marR="7620" marT="7620" marB="0" anchor="b">
                    <a:lnL>
                      <a:noFill/>
                    </a:lnL>
                    <a:lnR>
                      <a:noFill/>
                    </a:lnR>
                    <a:lnT>
                      <a:noFill/>
                    </a:lnT>
                    <a:lnB>
                      <a:noFill/>
                    </a:lnB>
                  </a:tcPr>
                </a:tc>
                <a:extLst>
                  <a:ext uri="{0D108BD9-81ED-4DB2-BD59-A6C34878D82A}">
                    <a16:rowId xmlns:a16="http://schemas.microsoft.com/office/drawing/2014/main" val="2097552222"/>
                  </a:ext>
                </a:extLst>
              </a:tr>
              <a:tr h="182880">
                <a:tc>
                  <a:txBody>
                    <a:bodyPr/>
                    <a:lstStyle/>
                    <a:p>
                      <a:pPr algn="l" fontAlgn="b"/>
                      <a:r>
                        <a:rPr lang="en-US" sz="1000" b="0" i="0" u="none" strike="noStrike" noProof="0" dirty="0">
                          <a:solidFill>
                            <a:srgbClr val="000000"/>
                          </a:solidFill>
                          <a:effectLst/>
                          <a:latin typeface="+mj-lt"/>
                        </a:rPr>
                        <a:t>Debt Service Coverage Ratio (DSCR)</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1</a:t>
                      </a:r>
                      <a:r>
                        <a:rPr lang="lt-LT" sz="1000" b="0" i="0" u="none" strike="noStrike" dirty="0">
                          <a:solidFill>
                            <a:srgbClr val="000000"/>
                          </a:solidFill>
                          <a:effectLst/>
                          <a:latin typeface="+mj-lt"/>
                        </a:rPr>
                        <a:t>.</a:t>
                      </a:r>
                      <a:r>
                        <a:rPr lang="en-US" sz="1000" b="0" i="0" u="none" strike="noStrike" dirty="0">
                          <a:solidFill>
                            <a:srgbClr val="000000"/>
                          </a:solidFill>
                          <a:effectLst/>
                          <a:latin typeface="+mj-lt"/>
                        </a:rPr>
                        <a:t>80</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1.20</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1</a:t>
                      </a:r>
                      <a:r>
                        <a:rPr lang="lt-LT" sz="1000" b="0" i="0" u="none" strike="noStrike" dirty="0">
                          <a:solidFill>
                            <a:srgbClr val="000000"/>
                          </a:solidFill>
                          <a:effectLst/>
                          <a:latin typeface="+mj-lt"/>
                        </a:rPr>
                        <a:t>.</a:t>
                      </a:r>
                      <a:r>
                        <a:rPr lang="en-US" sz="1000" b="0" i="0" u="none" strike="noStrike" dirty="0">
                          <a:solidFill>
                            <a:srgbClr val="000000"/>
                          </a:solidFill>
                          <a:effectLst/>
                          <a:latin typeface="+mj-lt"/>
                        </a:rPr>
                        <a:t>64</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1.62</a:t>
                      </a:r>
                    </a:p>
                  </a:txBody>
                  <a:tcPr marL="7620" marR="7620" marT="7620" marB="0" anchor="b">
                    <a:lnL>
                      <a:noFill/>
                    </a:lnL>
                    <a:lnR>
                      <a:noFill/>
                    </a:lnR>
                    <a:lnT>
                      <a:noFill/>
                    </a:lnT>
                    <a:lnB>
                      <a:noFill/>
                    </a:lnB>
                  </a:tcPr>
                </a:tc>
                <a:extLst>
                  <a:ext uri="{0D108BD9-81ED-4DB2-BD59-A6C34878D82A}">
                    <a16:rowId xmlns:a16="http://schemas.microsoft.com/office/drawing/2014/main" val="3805941187"/>
                  </a:ext>
                </a:extLst>
              </a:tr>
            </a:tbl>
          </a:graphicData>
        </a:graphic>
      </p:graphicFrame>
      <p:sp>
        <p:nvSpPr>
          <p:cNvPr id="10" name="Rectangle 9">
            <a:extLst>
              <a:ext uri="{FF2B5EF4-FFF2-40B4-BE49-F238E27FC236}">
                <a16:creationId xmlns:a16="http://schemas.microsoft.com/office/drawing/2014/main" id="{DB3BF1B7-2298-4BA3-8523-69EA8BE7D24D}"/>
              </a:ext>
            </a:extLst>
          </p:cNvPr>
          <p:cNvSpPr/>
          <p:nvPr/>
        </p:nvSpPr>
        <p:spPr>
          <a:xfrm>
            <a:off x="546755" y="1764298"/>
            <a:ext cx="11319215" cy="307777"/>
          </a:xfrm>
          <a:prstGeom prst="rect">
            <a:avLst/>
          </a:prstGeom>
        </p:spPr>
        <p:txBody>
          <a:bodyPr wrap="square">
            <a:spAutoFit/>
          </a:bodyPr>
          <a:lstStyle/>
          <a:p>
            <a:pPr algn="just"/>
            <a:r>
              <a:rPr lang="en-US" sz="1400" b="1" dirty="0"/>
              <a:t>FINANCIAL INDICATORS</a:t>
            </a:r>
          </a:p>
        </p:txBody>
      </p:sp>
      <p:sp>
        <p:nvSpPr>
          <p:cNvPr id="12" name="TextBox 11">
            <a:extLst>
              <a:ext uri="{FF2B5EF4-FFF2-40B4-BE49-F238E27FC236}">
                <a16:creationId xmlns:a16="http://schemas.microsoft.com/office/drawing/2014/main" id="{A96A6E4B-E053-4F38-A5C6-21E8EA472531}"/>
              </a:ext>
            </a:extLst>
          </p:cNvPr>
          <p:cNvSpPr txBox="1"/>
          <p:nvPr/>
        </p:nvSpPr>
        <p:spPr>
          <a:xfrm>
            <a:off x="492002" y="6180970"/>
            <a:ext cx="11182547" cy="400110"/>
          </a:xfrm>
          <a:prstGeom prst="rect">
            <a:avLst/>
          </a:prstGeom>
          <a:noFill/>
        </p:spPr>
        <p:txBody>
          <a:bodyPr wrap="square" rtlCol="0">
            <a:spAutoFit/>
          </a:bodyPr>
          <a:lstStyle/>
          <a:p>
            <a:pPr algn="just"/>
            <a:r>
              <a:rPr lang="en-US" sz="1000" dirty="0">
                <a:solidFill>
                  <a:schemeClr val="bg1">
                    <a:lumMod val="50000"/>
                  </a:schemeClr>
                </a:solidFill>
                <a:latin typeface="+mj-lt"/>
              </a:rPr>
              <a:t>* The group's consolidated reports are not being prepared. The indicators are calculated using the financial data of the Company and all existing legal entities controlled by the Company. As the Company does not have any financial debts and because the loans are granted only to legal entities controlled by the Company, the indicators at the Company‘s level are not calculated.</a:t>
            </a:r>
          </a:p>
        </p:txBody>
      </p:sp>
      <p:sp>
        <p:nvSpPr>
          <p:cNvPr id="13" name="Rectangle 12">
            <a:extLst>
              <a:ext uri="{FF2B5EF4-FFF2-40B4-BE49-F238E27FC236}">
                <a16:creationId xmlns:a16="http://schemas.microsoft.com/office/drawing/2014/main" id="{F62621C5-A314-4A06-8C01-349D85D89FE3}"/>
              </a:ext>
            </a:extLst>
          </p:cNvPr>
          <p:cNvSpPr/>
          <p:nvPr/>
        </p:nvSpPr>
        <p:spPr>
          <a:xfrm>
            <a:off x="546755" y="3526309"/>
            <a:ext cx="11034591" cy="2646878"/>
          </a:xfrm>
          <a:prstGeom prst="rect">
            <a:avLst/>
          </a:prstGeom>
        </p:spPr>
        <p:txBody>
          <a:bodyPr wrap="square">
            <a:spAutoFit/>
          </a:bodyPr>
          <a:lstStyle/>
          <a:p>
            <a:pPr algn="just">
              <a:spcAft>
                <a:spcPts val="600"/>
              </a:spcAft>
            </a:pPr>
            <a:r>
              <a:rPr lang="en-GB" sz="1200" b="1" dirty="0">
                <a:latin typeface="Museo Sans 300" panose="02000000000000000000" pitchFamily="50" charset="0"/>
              </a:rPr>
              <a:t>Information about working capital and financial liabilities: </a:t>
            </a:r>
            <a:r>
              <a:rPr lang="en-GB" sz="1200" dirty="0">
                <a:latin typeface="Museo Sans 300" panose="02000000000000000000" pitchFamily="50" charset="0"/>
              </a:rPr>
              <a:t>as of 2020-09-30, the working capital level was acceptable and amounted to 3,889,042 EUR. Short-term liabilities (payables under 1-year period) equalled to 59,960 EUR. Payable amounts comprised from management fee, legal fees and other. Long-term liabilities (payables after 1-year period, only accumulated success fee) stood at 231,206 EUR. Success fee will be paid out after the </a:t>
            </a:r>
            <a:r>
              <a:rPr lang="en-US" sz="1200" dirty="0"/>
              <a:t>defined investment period </a:t>
            </a:r>
            <a:r>
              <a:rPr lang="en-GB" sz="1200" dirty="0">
                <a:latin typeface="Museo Sans 300" panose="02000000000000000000" pitchFamily="50" charset="0"/>
              </a:rPr>
              <a:t>. </a:t>
            </a:r>
          </a:p>
          <a:p>
            <a:pPr algn="just"/>
            <a:r>
              <a:rPr lang="en-US" sz="1200" b="1" dirty="0"/>
              <a:t>The Issuer‘s policy with regard to dividends: </a:t>
            </a:r>
            <a:r>
              <a:rPr lang="en-US" sz="1200" dirty="0"/>
              <a:t>The decision on the distribution of profits and the distribution of dividends to the Company‘s shareholders is made at the </a:t>
            </a:r>
            <a:r>
              <a:rPr lang="lt-LT" sz="1200" dirty="0"/>
              <a:t>g</a:t>
            </a:r>
            <a:r>
              <a:rPr lang="en-US" sz="1200" dirty="0" err="1"/>
              <a:t>eneral</a:t>
            </a:r>
            <a:r>
              <a:rPr lang="en-US" sz="1200" dirty="0"/>
              <a:t> </a:t>
            </a:r>
            <a:r>
              <a:rPr lang="lt-LT" sz="1200" dirty="0"/>
              <a:t>m</a:t>
            </a:r>
            <a:r>
              <a:rPr lang="en-US" sz="1200" dirty="0" err="1"/>
              <a:t>eeting</a:t>
            </a:r>
            <a:r>
              <a:rPr lang="en-US" sz="1200" dirty="0"/>
              <a:t> of </a:t>
            </a:r>
            <a:r>
              <a:rPr lang="lt-LT" sz="1200" dirty="0"/>
              <a:t>s</a:t>
            </a:r>
            <a:r>
              <a:rPr lang="en-US" sz="1200" dirty="0" err="1"/>
              <a:t>hareholders</a:t>
            </a:r>
            <a:r>
              <a:rPr lang="en-US" sz="1200" dirty="0"/>
              <a:t>. According to the plans of the Company, as a collective investment entity, after the defined investment period of the Company, it will be sought to distribute dividends to the Company‘s shareholders in order to achieve a 5% dividend yield from the initial value of the Company.</a:t>
            </a:r>
          </a:p>
          <a:p>
            <a:pPr algn="just">
              <a:spcBef>
                <a:spcPts val="600"/>
              </a:spcBef>
            </a:pPr>
            <a:r>
              <a:rPr lang="en-US" sz="1200" b="1" dirty="0"/>
              <a:t>Legal proceedings: </a:t>
            </a:r>
            <a:r>
              <a:rPr lang="en-US" sz="1200" dirty="0"/>
              <a:t>Neither the Company nor its SPVs are involved in legal proceedings. Neither the Company nor its SPVs have had any cases brought against them (including bankruptcy proceedings) in the past.</a:t>
            </a:r>
          </a:p>
          <a:p>
            <a:pPr algn="just"/>
            <a:r>
              <a:rPr lang="en-US" sz="1200" dirty="0"/>
              <a:t>The Issuer does not have information that members of the Management Company of the Company or other persons related to the Management Company of the Company are being prosecuted in cases of fraud or other economic violations.</a:t>
            </a:r>
          </a:p>
          <a:p>
            <a:pPr algn="just"/>
            <a:endParaRPr lang="en-US" sz="1200" dirty="0"/>
          </a:p>
          <a:p>
            <a:pPr algn="just"/>
            <a:r>
              <a:rPr lang="en-US" sz="1200" dirty="0"/>
              <a:t>The company has no employees and therefore does not carry out employee incentive programs.</a:t>
            </a:r>
            <a:endParaRPr lang="lt-LT" sz="1200" dirty="0"/>
          </a:p>
          <a:p>
            <a:pPr algn="just">
              <a:spcAft>
                <a:spcPts val="600"/>
              </a:spcAft>
            </a:pPr>
            <a:endParaRPr lang="en-GB" sz="1200" dirty="0">
              <a:highlight>
                <a:srgbClr val="00FF00"/>
              </a:highlight>
              <a:latin typeface="Museo Sans 300" panose="02000000000000000000" pitchFamily="50" charset="0"/>
            </a:endParaRPr>
          </a:p>
        </p:txBody>
      </p:sp>
    </p:spTree>
    <p:extLst>
      <p:ext uri="{BB962C8B-B14F-4D97-AF65-F5344CB8AC3E}">
        <p14:creationId xmlns:p14="http://schemas.microsoft.com/office/powerpoint/2010/main" val="2698119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954107"/>
          </a:xfrm>
          <a:prstGeom prst="rect">
            <a:avLst/>
          </a:prstGeom>
        </p:spPr>
        <p:txBody>
          <a:bodyPr wrap="square">
            <a:spAutoFit/>
          </a:bodyPr>
          <a:lstStyle/>
          <a:p>
            <a:pPr algn="just"/>
            <a:r>
              <a:rPr lang="en-US" sz="1400" b="1" dirty="0"/>
              <a:t>PARTIES RELATED TO THE ISSUER:</a:t>
            </a:r>
          </a:p>
          <a:p>
            <a:pPr marL="442913" indent="-285750" algn="just">
              <a:buFont typeface="Wingdings" panose="05000000000000000000" pitchFamily="2" charset="2"/>
              <a:buChar char="§"/>
            </a:pPr>
            <a:r>
              <a:rPr lang="en-US" sz="1400" dirty="0"/>
              <a:t>UAB </a:t>
            </a:r>
            <a:r>
              <a:rPr lang="en-US" sz="1400" dirty="0" err="1"/>
              <a:t>Koncernas</a:t>
            </a:r>
            <a:r>
              <a:rPr lang="en-US" sz="1400" dirty="0"/>
              <a:t> SBA (ultimate controlling shareholder);</a:t>
            </a:r>
          </a:p>
          <a:p>
            <a:pPr marL="442913" indent="-285750" algn="just">
              <a:buFont typeface="Wingdings" panose="05000000000000000000" pitchFamily="2" charset="2"/>
              <a:buChar char="§"/>
            </a:pPr>
            <a:r>
              <a:rPr lang="en-US" sz="1400" dirty="0"/>
              <a:t>UAB </a:t>
            </a:r>
            <a:r>
              <a:rPr lang="en-US" sz="1400" dirty="0" err="1"/>
              <a:t>Capitalica</a:t>
            </a:r>
            <a:r>
              <a:rPr lang="en-US" sz="1400" dirty="0"/>
              <a:t> Asset Management (Management Company);</a:t>
            </a:r>
          </a:p>
          <a:p>
            <a:pPr marL="442913" indent="-285750" algn="just">
              <a:spcAft>
                <a:spcPts val="600"/>
              </a:spcAft>
              <a:buFont typeface="Wingdings" panose="05000000000000000000" pitchFamily="2" charset="2"/>
              <a:buChar char="§"/>
            </a:pPr>
            <a:r>
              <a:rPr lang="en-US" sz="1400" dirty="0"/>
              <a:t>Other Group companies.</a:t>
            </a:r>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TRANSACTIONS WITH RELATED PARTIES</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47</a:t>
            </a:fld>
            <a:endParaRPr lang="en-US" sz="1300" dirty="0">
              <a:solidFill>
                <a:schemeClr val="bg1">
                  <a:lumMod val="50000"/>
                </a:schemeClr>
              </a:solidFill>
            </a:endParaRPr>
          </a:p>
        </p:txBody>
      </p:sp>
      <p:graphicFrame>
        <p:nvGraphicFramePr>
          <p:cNvPr id="10" name="Table 9">
            <a:extLst>
              <a:ext uri="{FF2B5EF4-FFF2-40B4-BE49-F238E27FC236}">
                <a16:creationId xmlns:a16="http://schemas.microsoft.com/office/drawing/2014/main" id="{74408885-D82E-4B21-8572-DB28676F883C}"/>
              </a:ext>
            </a:extLst>
          </p:cNvPr>
          <p:cNvGraphicFramePr>
            <a:graphicFrameLocks noGrp="1"/>
          </p:cNvGraphicFramePr>
          <p:nvPr>
            <p:extLst>
              <p:ext uri="{D42A27DB-BD31-4B8C-83A1-F6EECF244321}">
                <p14:modId xmlns:p14="http://schemas.microsoft.com/office/powerpoint/2010/main" val="3777893395"/>
              </p:ext>
            </p:extLst>
          </p:nvPr>
        </p:nvGraphicFramePr>
        <p:xfrm>
          <a:off x="649325" y="2849945"/>
          <a:ext cx="9828009" cy="861060"/>
        </p:xfrm>
        <a:graphic>
          <a:graphicData uri="http://schemas.openxmlformats.org/drawingml/2006/table">
            <a:tbl>
              <a:tblPr/>
              <a:tblGrid>
                <a:gridCol w="3986049">
                  <a:extLst>
                    <a:ext uri="{9D8B030D-6E8A-4147-A177-3AD203B41FA5}">
                      <a16:colId xmlns:a16="http://schemas.microsoft.com/office/drawing/2014/main" val="1261159188"/>
                    </a:ext>
                  </a:extLst>
                </a:gridCol>
                <a:gridCol w="934113">
                  <a:extLst>
                    <a:ext uri="{9D8B030D-6E8A-4147-A177-3AD203B41FA5}">
                      <a16:colId xmlns:a16="http://schemas.microsoft.com/office/drawing/2014/main" val="593545464"/>
                    </a:ext>
                  </a:extLst>
                </a:gridCol>
                <a:gridCol w="1635949">
                  <a:extLst>
                    <a:ext uri="{9D8B030D-6E8A-4147-A177-3AD203B41FA5}">
                      <a16:colId xmlns:a16="http://schemas.microsoft.com/office/drawing/2014/main" val="1302235352"/>
                    </a:ext>
                  </a:extLst>
                </a:gridCol>
                <a:gridCol w="1635949">
                  <a:extLst>
                    <a:ext uri="{9D8B030D-6E8A-4147-A177-3AD203B41FA5}">
                      <a16:colId xmlns:a16="http://schemas.microsoft.com/office/drawing/2014/main" val="1050901312"/>
                    </a:ext>
                  </a:extLst>
                </a:gridCol>
                <a:gridCol w="1635949">
                  <a:extLst>
                    <a:ext uri="{9D8B030D-6E8A-4147-A177-3AD203B41FA5}">
                      <a16:colId xmlns:a16="http://schemas.microsoft.com/office/drawing/2014/main" val="4246686377"/>
                    </a:ext>
                  </a:extLst>
                </a:gridCol>
              </a:tblGrid>
              <a:tr h="182880">
                <a:tc>
                  <a:txBody>
                    <a:bodyPr/>
                    <a:lstStyle/>
                    <a:p>
                      <a:pPr algn="just"/>
                      <a:r>
                        <a:rPr lang="en-US" sz="1000" b="1" dirty="0"/>
                        <a:t>Transactions with related parties, EUR:</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2018</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2019</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2019 H1</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2020 H1</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724502"/>
                  </a:ext>
                </a:extLst>
              </a:tr>
              <a:tr h="182880">
                <a:tc>
                  <a:txBody>
                    <a:bodyPr/>
                    <a:lstStyle/>
                    <a:p>
                      <a:pPr algn="l" fontAlgn="b"/>
                      <a:r>
                        <a:rPr lang="en-US" sz="1000" b="0" i="0" u="none" strike="noStrike" noProof="0" dirty="0">
                          <a:solidFill>
                            <a:srgbClr val="000000"/>
                          </a:solidFill>
                          <a:effectLst/>
                          <a:latin typeface="+mj-lt"/>
                        </a:rPr>
                        <a:t>Management fee </a:t>
                      </a:r>
                      <a:r>
                        <a:rPr lang="lt-LT" sz="1000" b="0" i="0" u="none" strike="noStrike" dirty="0">
                          <a:solidFill>
                            <a:srgbClr val="000000"/>
                          </a:solidFill>
                          <a:effectLst/>
                          <a:latin typeface="+mj-lt"/>
                        </a:rPr>
                        <a:t>to UAB CAPITALICA ASSET MANAGEMENT</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mj-lt"/>
                        </a:rPr>
                        <a:t>289,341</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mj-lt"/>
                        </a:rPr>
                        <a:t>377,754</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mj-lt"/>
                        </a:rPr>
                        <a:t>176,410</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mj-lt"/>
                        </a:rPr>
                        <a:t>210,046</a:t>
                      </a:r>
                    </a:p>
                  </a:txBody>
                  <a:tcPr marL="7620" marR="7620" marT="7620"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819391478"/>
                  </a:ext>
                </a:extLst>
              </a:tr>
              <a:tr h="182880">
                <a:tc>
                  <a:txBody>
                    <a:bodyPr/>
                    <a:lstStyle/>
                    <a:p>
                      <a:pPr algn="l" fontAlgn="b"/>
                      <a:r>
                        <a:rPr lang="pl-PL" sz="1000" b="0" i="0" u="none" strike="noStrike" dirty="0">
                          <a:solidFill>
                            <a:srgbClr val="000000"/>
                          </a:solidFill>
                          <a:effectLst/>
                          <a:latin typeface="+mj-lt"/>
                        </a:rPr>
                        <a:t>UAB Koncernas SBA</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a:t>
                      </a:r>
                    </a:p>
                  </a:txBody>
                  <a:tcPr marL="7620" marR="7620" marT="7620" marB="0" anchor="b">
                    <a:lnL>
                      <a:noFill/>
                    </a:lnL>
                    <a:lnR>
                      <a:noFill/>
                    </a:lnR>
                    <a:lnT>
                      <a:noFill/>
                    </a:lnT>
                    <a:lnB>
                      <a:noFill/>
                    </a:lnB>
                  </a:tcPr>
                </a:tc>
                <a:extLst>
                  <a:ext uri="{0D108BD9-81ED-4DB2-BD59-A6C34878D82A}">
                    <a16:rowId xmlns:a16="http://schemas.microsoft.com/office/drawing/2014/main" val="1038068467"/>
                  </a:ext>
                </a:extLst>
              </a:tr>
              <a:tr h="182880">
                <a:tc>
                  <a:txBody>
                    <a:bodyPr/>
                    <a:lstStyle/>
                    <a:p>
                      <a:pPr marL="0" marR="0" lvl="0" indent="0" algn="l" defTabSz="914400" rtl="0" eaLnBrk="1" fontAlgn="b" latinLnBrk="0" hangingPunct="1">
                        <a:lnSpc>
                          <a:spcPct val="100000"/>
                        </a:lnSpc>
                        <a:spcBef>
                          <a:spcPts val="0"/>
                        </a:spcBef>
                        <a:spcAft>
                          <a:spcPts val="0"/>
                        </a:spcAft>
                        <a:buClrTx/>
                        <a:buSzTx/>
                        <a:buFont typeface="Wingdings" panose="05000000000000000000" pitchFamily="2" charset="2"/>
                        <a:buNone/>
                        <a:tabLst/>
                        <a:defRPr/>
                      </a:pPr>
                      <a:r>
                        <a:rPr lang="en-US" sz="1000" b="0" i="0" u="none" strike="noStrike" kern="1200" dirty="0">
                          <a:solidFill>
                            <a:srgbClr val="000000"/>
                          </a:solidFill>
                          <a:effectLst/>
                          <a:latin typeface="+mj-lt"/>
                          <a:ea typeface="+mn-ea"/>
                          <a:cs typeface="+mn-cs"/>
                        </a:rPr>
                        <a:t>Other SBA </a:t>
                      </a:r>
                      <a:r>
                        <a:rPr lang="lt-LT" sz="1000" b="0" i="0" u="none" strike="noStrike" kern="1200" dirty="0">
                          <a:solidFill>
                            <a:srgbClr val="000000"/>
                          </a:solidFill>
                          <a:effectLst/>
                          <a:latin typeface="+mj-lt"/>
                          <a:ea typeface="+mn-ea"/>
                          <a:cs typeface="+mn-cs"/>
                        </a:rPr>
                        <a:t>Group </a:t>
                      </a:r>
                      <a:r>
                        <a:rPr lang="en-US" sz="1000" b="0" i="0" u="none" strike="noStrike" kern="1200" dirty="0">
                          <a:solidFill>
                            <a:srgbClr val="000000"/>
                          </a:solidFill>
                          <a:effectLst/>
                          <a:latin typeface="+mj-lt"/>
                          <a:ea typeface="+mn-ea"/>
                          <a:cs typeface="+mn-cs"/>
                        </a:rPr>
                        <a:t>companies</a:t>
                      </a:r>
                    </a:p>
                    <a:p>
                      <a:pPr marL="0" indent="-171450" algn="l" defTabSz="914400" rtl="0" eaLnBrk="1" fontAlgn="b" latinLnBrk="0" hangingPunct="1">
                        <a:buFont typeface="Wingdings" panose="05000000000000000000" pitchFamily="2" charset="2"/>
                        <a:buChar char="§"/>
                      </a:pPr>
                      <a:endParaRPr lang="lt-LT" sz="1000" b="0" i="0" u="none" strike="noStrike" kern="1200" dirty="0">
                        <a:solidFill>
                          <a:srgbClr val="000000"/>
                        </a:solidFill>
                        <a:effectLst/>
                        <a:latin typeface="+mj-lt"/>
                        <a:ea typeface="+mn-ea"/>
                        <a:cs typeface="+mn-cs"/>
                      </a:endParaRPr>
                    </a:p>
                  </a:txBody>
                  <a:tcPr marL="7620" marR="7620" marT="7620" marB="0" anchor="b">
                    <a:lnL>
                      <a:noFill/>
                    </a:lnL>
                    <a:lnR>
                      <a:noFill/>
                    </a:lnR>
                    <a:lnT>
                      <a:noFill/>
                    </a:lnT>
                    <a:lnB>
                      <a:noFill/>
                    </a:lnB>
                  </a:tcPr>
                </a:tc>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7620" marR="7620" marT="7620"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j-lt"/>
                          <a:ea typeface="+mn-ea"/>
                          <a:cs typeface="+mn-cs"/>
                        </a:rPr>
                        <a:t>10,540,000*</a:t>
                      </a:r>
                      <a:endParaRPr lang="lt-LT" sz="1000" b="0" i="0" u="none" strike="noStrike" kern="1200" dirty="0">
                        <a:solidFill>
                          <a:srgbClr val="000000"/>
                        </a:solidFill>
                        <a:effectLst/>
                        <a:latin typeface="+mj-lt"/>
                        <a:ea typeface="+mn-ea"/>
                        <a:cs typeface="+mn-cs"/>
                      </a:endParaRPr>
                    </a:p>
                    <a:p>
                      <a:pPr marL="0" algn="r" defTabSz="914400" rtl="0" eaLnBrk="1" fontAlgn="b" latinLnBrk="0" hangingPunct="1"/>
                      <a:endParaRPr lang="en-US" sz="1000" b="0" i="0" u="none" strike="noStrike" kern="1200" dirty="0">
                        <a:solidFill>
                          <a:srgbClr val="000000"/>
                        </a:solidFill>
                        <a:effectLst/>
                        <a:latin typeface="+mj-lt"/>
                        <a:ea typeface="+mn-ea"/>
                        <a:cs typeface="+mn-cs"/>
                      </a:endParaRPr>
                    </a:p>
                  </a:txBody>
                  <a:tcPr marL="7620" marR="7620" marT="7620"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rgbClr val="000000"/>
                          </a:solidFill>
                          <a:effectLst/>
                          <a:latin typeface="+mj-lt"/>
                          <a:ea typeface="+mn-ea"/>
                          <a:cs typeface="+mn-cs"/>
                        </a:rPr>
                        <a:t>10,540,000</a:t>
                      </a:r>
                      <a:r>
                        <a:rPr lang="en-US" sz="1000" b="0" i="0" u="none" strike="noStrike" kern="1200" dirty="0">
                          <a:solidFill>
                            <a:srgbClr val="000000"/>
                          </a:solidFill>
                          <a:effectLst/>
                          <a:latin typeface="+mn-lt"/>
                          <a:ea typeface="+mn-ea"/>
                          <a:cs typeface="+mn-cs"/>
                        </a:rPr>
                        <a:t>*</a:t>
                      </a:r>
                      <a:endParaRPr lang="lt-LT" sz="1000" b="0" i="0" u="none" strike="noStrike" kern="1200" dirty="0">
                        <a:solidFill>
                          <a:srgbClr val="000000"/>
                        </a:solidFill>
                        <a:effectLst/>
                        <a:latin typeface="+mn-lt"/>
                        <a:ea typeface="+mn-ea"/>
                        <a:cs typeface="+mn-cs"/>
                      </a:endParaRPr>
                    </a:p>
                    <a:p>
                      <a:pPr marL="0" algn="r" defTabSz="914400" rtl="0" eaLnBrk="1" fontAlgn="b" latinLnBrk="0" hangingPunct="1"/>
                      <a:endParaRPr lang="en-US" sz="1000" b="0" i="0" u="none" strike="noStrike" kern="1200" dirty="0">
                        <a:solidFill>
                          <a:srgbClr val="000000"/>
                        </a:solidFill>
                        <a:effectLst/>
                        <a:latin typeface="+mj-lt"/>
                        <a:ea typeface="+mn-ea"/>
                        <a:cs typeface="+mn-cs"/>
                      </a:endParaRPr>
                    </a:p>
                  </a:txBody>
                  <a:tcPr marL="7620" marR="7620" marT="7620" marB="0" anchor="b">
                    <a:lnL>
                      <a:noFill/>
                    </a:lnL>
                    <a:lnR>
                      <a:noFill/>
                    </a:lnR>
                    <a:lnT>
                      <a:noFill/>
                    </a:lnT>
                    <a:lnB>
                      <a:noFill/>
                    </a:lnB>
                  </a:tcPr>
                </a:tc>
                <a:tc>
                  <a:txBody>
                    <a:bodyPr/>
                    <a:lstStyle/>
                    <a:p>
                      <a:pPr marL="0" algn="r" defTabSz="914400" rtl="0" eaLnBrk="1" fontAlgn="b" latinLnBrk="0" hangingPunct="1"/>
                      <a:endParaRPr lang="en-US" sz="1000" b="0" i="0" u="none" strike="noStrike" kern="1200" dirty="0">
                        <a:solidFill>
                          <a:srgbClr val="000000"/>
                        </a:solidFill>
                        <a:effectLst/>
                        <a:latin typeface="+mj-lt"/>
                        <a:ea typeface="+mn-ea"/>
                        <a:cs typeface="+mn-cs"/>
                      </a:endParaRPr>
                    </a:p>
                  </a:txBody>
                  <a:tcPr marL="7620" marR="7620" marT="7620" marB="0" anchor="b">
                    <a:lnL>
                      <a:noFill/>
                    </a:lnL>
                    <a:lnR>
                      <a:noFill/>
                    </a:lnR>
                    <a:lnT>
                      <a:noFill/>
                    </a:lnT>
                    <a:lnB>
                      <a:noFill/>
                    </a:lnB>
                  </a:tcPr>
                </a:tc>
                <a:extLst>
                  <a:ext uri="{0D108BD9-81ED-4DB2-BD59-A6C34878D82A}">
                    <a16:rowId xmlns:a16="http://schemas.microsoft.com/office/drawing/2014/main" val="3927477638"/>
                  </a:ext>
                </a:extLst>
              </a:tr>
            </a:tbl>
          </a:graphicData>
        </a:graphic>
      </p:graphicFrame>
      <p:graphicFrame>
        <p:nvGraphicFramePr>
          <p:cNvPr id="2" name="Table 1">
            <a:extLst>
              <a:ext uri="{FF2B5EF4-FFF2-40B4-BE49-F238E27FC236}">
                <a16:creationId xmlns:a16="http://schemas.microsoft.com/office/drawing/2014/main" id="{95891861-38C5-4614-A051-FE94F15D14AA}"/>
              </a:ext>
            </a:extLst>
          </p:cNvPr>
          <p:cNvGraphicFramePr>
            <a:graphicFrameLocks noGrp="1"/>
          </p:cNvGraphicFramePr>
          <p:nvPr>
            <p:extLst>
              <p:ext uri="{D42A27DB-BD31-4B8C-83A1-F6EECF244321}">
                <p14:modId xmlns:p14="http://schemas.microsoft.com/office/powerpoint/2010/main" val="2732832423"/>
              </p:ext>
            </p:extLst>
          </p:nvPr>
        </p:nvGraphicFramePr>
        <p:xfrm>
          <a:off x="649326" y="3713006"/>
          <a:ext cx="9828009" cy="1113368"/>
        </p:xfrm>
        <a:graphic>
          <a:graphicData uri="http://schemas.openxmlformats.org/drawingml/2006/table">
            <a:tbl>
              <a:tblPr/>
              <a:tblGrid>
                <a:gridCol w="4085636">
                  <a:extLst>
                    <a:ext uri="{9D8B030D-6E8A-4147-A177-3AD203B41FA5}">
                      <a16:colId xmlns:a16="http://schemas.microsoft.com/office/drawing/2014/main" val="3259548381"/>
                    </a:ext>
                  </a:extLst>
                </a:gridCol>
                <a:gridCol w="834526">
                  <a:extLst>
                    <a:ext uri="{9D8B030D-6E8A-4147-A177-3AD203B41FA5}">
                      <a16:colId xmlns:a16="http://schemas.microsoft.com/office/drawing/2014/main" val="1423250072"/>
                    </a:ext>
                  </a:extLst>
                </a:gridCol>
                <a:gridCol w="1635949">
                  <a:extLst>
                    <a:ext uri="{9D8B030D-6E8A-4147-A177-3AD203B41FA5}">
                      <a16:colId xmlns:a16="http://schemas.microsoft.com/office/drawing/2014/main" val="861692697"/>
                    </a:ext>
                  </a:extLst>
                </a:gridCol>
                <a:gridCol w="1635949">
                  <a:extLst>
                    <a:ext uri="{9D8B030D-6E8A-4147-A177-3AD203B41FA5}">
                      <a16:colId xmlns:a16="http://schemas.microsoft.com/office/drawing/2014/main" val="131312664"/>
                    </a:ext>
                  </a:extLst>
                </a:gridCol>
                <a:gridCol w="1635949">
                  <a:extLst>
                    <a:ext uri="{9D8B030D-6E8A-4147-A177-3AD203B41FA5}">
                      <a16:colId xmlns:a16="http://schemas.microsoft.com/office/drawing/2014/main" val="3274527730"/>
                    </a:ext>
                  </a:extLst>
                </a:gridCol>
              </a:tblGrid>
              <a:tr h="182880">
                <a:tc>
                  <a:txBody>
                    <a:bodyPr/>
                    <a:lstStyle/>
                    <a:p>
                      <a:pPr algn="just"/>
                      <a:r>
                        <a:rPr lang="en-US" sz="1000" b="1" dirty="0"/>
                        <a:t>Balances with related parties, EUR:</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2018</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2019</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2019 H1</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mj-lt"/>
                        </a:rPr>
                        <a:t>2020 H1</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0613927"/>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000" b="0" i="0" u="none" strike="noStrike" kern="1200" noProof="0" dirty="0">
                          <a:solidFill>
                            <a:srgbClr val="000000"/>
                          </a:solidFill>
                          <a:effectLst/>
                          <a:latin typeface="+mj-lt"/>
                          <a:ea typeface="+mn-ea"/>
                          <a:cs typeface="+mn-cs"/>
                        </a:rPr>
                        <a:t>Management fee payable </a:t>
                      </a:r>
                      <a:r>
                        <a:rPr lang="en-US" sz="1000" b="0" i="0" u="none" strike="noStrike" kern="1200" dirty="0">
                          <a:solidFill>
                            <a:srgbClr val="000000"/>
                          </a:solidFill>
                          <a:effectLst/>
                          <a:latin typeface="+mj-lt"/>
                          <a:ea typeface="+mn-ea"/>
                          <a:cs typeface="+mn-cs"/>
                        </a:rPr>
                        <a:t>to UAB CAPITALICA ASSET MANAGEMENT (balance)</a:t>
                      </a:r>
                    </a:p>
                  </a:txBody>
                  <a:tcPr marL="7620" marR="7620" marT="7620" marB="0" anchor="b">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000" b="0" i="0" u="none" strike="noStrike" kern="1200" dirty="0">
                          <a:solidFill>
                            <a:srgbClr val="000000"/>
                          </a:solidFill>
                          <a:effectLst/>
                          <a:latin typeface="+mj-lt"/>
                          <a:ea typeface="+mn-ea"/>
                          <a:cs typeface="+mn-cs"/>
                        </a:rPr>
                        <a:t>29,114</a:t>
                      </a:r>
                    </a:p>
                  </a:txBody>
                  <a:tcPr marL="7620" marR="7620" marT="7620" marB="0">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r>
                        <a:rPr lang="en-US" sz="1000" b="0" i="0" u="none" strike="noStrike" kern="1200" dirty="0">
                          <a:solidFill>
                            <a:srgbClr val="000000"/>
                          </a:solidFill>
                          <a:effectLst/>
                          <a:latin typeface="+mj-lt"/>
                          <a:ea typeface="+mn-ea"/>
                          <a:cs typeface="+mn-cs"/>
                        </a:rPr>
                        <a:t>34,428</a:t>
                      </a:r>
                    </a:p>
                  </a:txBody>
                  <a:tcPr marL="7620" marR="7620" marT="7620" marB="0">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en-US" sz="1000" b="0" i="0" u="none" strike="noStrike" kern="1200" dirty="0">
                        <a:solidFill>
                          <a:srgbClr val="000000"/>
                        </a:solidFill>
                        <a:effectLst/>
                        <a:latin typeface="+mj-lt"/>
                        <a:ea typeface="+mn-ea"/>
                        <a:cs typeface="+mn-cs"/>
                      </a:endParaRPr>
                    </a:p>
                  </a:txBody>
                  <a:tcPr marL="7620" marR="7620" marT="7620" marB="0">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fontAlgn="b" latinLnBrk="0" hangingPunct="1"/>
                      <a:endParaRPr lang="en-US" sz="1000" b="0" i="0" u="none" strike="noStrike" kern="1200" dirty="0">
                        <a:solidFill>
                          <a:srgbClr val="000000"/>
                        </a:solidFill>
                        <a:effectLst/>
                        <a:latin typeface="+mj-lt"/>
                        <a:ea typeface="+mn-ea"/>
                        <a:cs typeface="+mn-cs"/>
                      </a:endParaRPr>
                    </a:p>
                  </a:txBody>
                  <a:tcPr marL="7620" marR="7620" marT="7620" marB="0">
                    <a:lnL>
                      <a:noFill/>
                    </a:lnL>
                    <a:lnR>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6914275"/>
                  </a:ext>
                </a:extLst>
              </a:tr>
              <a:tr h="221828">
                <a:tc>
                  <a:txBody>
                    <a:bodyPr/>
                    <a:lstStyle/>
                    <a:p>
                      <a:pPr algn="l" fontAlgn="b"/>
                      <a:r>
                        <a:rPr lang="en-US" sz="1000" b="0" i="1" u="none" strike="noStrike" dirty="0">
                          <a:solidFill>
                            <a:srgbClr val="000000"/>
                          </a:solidFill>
                          <a:effectLst/>
                          <a:latin typeface="+mj-lt"/>
                        </a:rPr>
                        <a:t>Other Group companies:</a:t>
                      </a:r>
                    </a:p>
                  </a:txBody>
                  <a:tcPr marL="7620" marR="7620" marT="762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endParaRPr lang="en-US" sz="1000" b="0" i="0" u="none" strike="noStrike" dirty="0">
                        <a:solidFill>
                          <a:srgbClr val="000000"/>
                        </a:solidFill>
                        <a:effectLst/>
                        <a:latin typeface="+mj-lt"/>
                      </a:endParaRPr>
                    </a:p>
                  </a:txBody>
                  <a:tcPr marL="7620" marR="7620" marT="762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endParaRPr lang="en-US" sz="1000" b="0" i="0" u="none" strike="noStrike" dirty="0">
                        <a:solidFill>
                          <a:srgbClr val="000000"/>
                        </a:solidFill>
                        <a:effectLst/>
                        <a:highlight>
                          <a:srgbClr val="FFFF00"/>
                        </a:highlight>
                        <a:latin typeface="+mj-lt"/>
                      </a:endParaRPr>
                    </a:p>
                  </a:txBody>
                  <a:tcPr marL="7620" marR="7620" marT="762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endParaRPr lang="en-US" sz="1000" b="0" i="0" u="none" strike="noStrike" dirty="0">
                        <a:solidFill>
                          <a:srgbClr val="000000"/>
                        </a:solidFill>
                        <a:effectLst/>
                        <a:highlight>
                          <a:srgbClr val="FFFF00"/>
                        </a:highlight>
                        <a:latin typeface="+mj-lt"/>
                      </a:endParaRPr>
                    </a:p>
                  </a:txBody>
                  <a:tcPr marL="7620" marR="7620" marT="762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r" fontAlgn="b"/>
                      <a:endParaRPr lang="en-US" sz="1000" b="0" i="0" u="none" strike="noStrike" dirty="0">
                        <a:solidFill>
                          <a:srgbClr val="000000"/>
                        </a:solidFill>
                        <a:effectLst/>
                        <a:latin typeface="+mj-lt"/>
                      </a:endParaRPr>
                    </a:p>
                  </a:txBody>
                  <a:tcPr marL="7620" marR="7620" marT="762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296683"/>
                  </a:ext>
                </a:extLst>
              </a:tr>
              <a:tr h="182880">
                <a:tc>
                  <a:txBody>
                    <a:bodyPr/>
                    <a:lstStyle/>
                    <a:p>
                      <a:pPr marL="0" indent="0" algn="l" fontAlgn="b">
                        <a:buFont typeface="Wingdings" panose="05000000000000000000" pitchFamily="2" charset="2"/>
                        <a:buNone/>
                      </a:pPr>
                      <a:r>
                        <a:rPr lang="en-US" sz="1000" b="0" i="0" u="none" strike="noStrike" dirty="0">
                          <a:solidFill>
                            <a:srgbClr val="000000"/>
                          </a:solidFill>
                          <a:effectLst/>
                          <a:latin typeface="+mj-lt"/>
                        </a:rPr>
                        <a:t>Loans granted (balance) </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5,595,684</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16,396,684</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11,870,684</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17,056,684</a:t>
                      </a:r>
                    </a:p>
                  </a:txBody>
                  <a:tcPr marL="7620" marR="7620" marT="7620" marB="0" anchor="b">
                    <a:lnL>
                      <a:noFill/>
                    </a:lnL>
                    <a:lnR>
                      <a:noFill/>
                    </a:lnR>
                    <a:lnT>
                      <a:noFill/>
                    </a:lnT>
                    <a:lnB>
                      <a:noFill/>
                    </a:lnB>
                  </a:tcPr>
                </a:tc>
                <a:extLst>
                  <a:ext uri="{0D108BD9-81ED-4DB2-BD59-A6C34878D82A}">
                    <a16:rowId xmlns:a16="http://schemas.microsoft.com/office/drawing/2014/main" val="2847297195"/>
                  </a:ext>
                </a:extLst>
              </a:tr>
              <a:tr h="182880">
                <a:tc>
                  <a:txBody>
                    <a:bodyPr/>
                    <a:lstStyle/>
                    <a:p>
                      <a:pPr marL="0" indent="0" algn="l" fontAlgn="b">
                        <a:buFont typeface="Wingdings" panose="05000000000000000000" pitchFamily="2" charset="2"/>
                        <a:buNone/>
                      </a:pPr>
                      <a:r>
                        <a:rPr lang="en-US" sz="1000" b="0" i="0" u="none" strike="noStrike" dirty="0">
                          <a:solidFill>
                            <a:srgbClr val="000000"/>
                          </a:solidFill>
                          <a:effectLst/>
                          <a:latin typeface="+mj-lt"/>
                        </a:rPr>
                        <a:t>Receivables from Group companies (balance)</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139,068</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482,443</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202,662</a:t>
                      </a:r>
                    </a:p>
                  </a:txBody>
                  <a:tcPr marL="7620" marR="7620" marT="7620" marB="0" anchor="b">
                    <a:lnL>
                      <a:noFill/>
                    </a:lnL>
                    <a:lnR>
                      <a:noFill/>
                    </a:lnR>
                    <a:lnT>
                      <a:noFill/>
                    </a:lnT>
                    <a:lnB>
                      <a:noFill/>
                    </a:lnB>
                  </a:tcPr>
                </a:tc>
                <a:tc>
                  <a:txBody>
                    <a:bodyPr/>
                    <a:lstStyle/>
                    <a:p>
                      <a:pPr algn="r" fontAlgn="b"/>
                      <a:r>
                        <a:rPr lang="en-US" sz="1000" b="0" i="0" u="none" strike="noStrike" dirty="0">
                          <a:solidFill>
                            <a:srgbClr val="000000"/>
                          </a:solidFill>
                          <a:effectLst/>
                          <a:latin typeface="+mj-lt"/>
                        </a:rPr>
                        <a:t>751,643</a:t>
                      </a:r>
                    </a:p>
                  </a:txBody>
                  <a:tcPr marL="7620" marR="7620" marT="7620" marB="0" anchor="b">
                    <a:lnL>
                      <a:noFill/>
                    </a:lnL>
                    <a:lnR>
                      <a:noFill/>
                    </a:lnR>
                    <a:lnT>
                      <a:noFill/>
                    </a:lnT>
                    <a:lnB>
                      <a:noFill/>
                    </a:lnB>
                  </a:tcPr>
                </a:tc>
                <a:extLst>
                  <a:ext uri="{0D108BD9-81ED-4DB2-BD59-A6C34878D82A}">
                    <a16:rowId xmlns:a16="http://schemas.microsoft.com/office/drawing/2014/main" val="3622209284"/>
                  </a:ext>
                </a:extLst>
              </a:tr>
              <a:tr h="182880">
                <a:tc>
                  <a:txBody>
                    <a:bodyPr/>
                    <a:lstStyle/>
                    <a:p>
                      <a:pPr marL="171450" indent="-171450" algn="l" fontAlgn="b">
                        <a:buFont typeface="Wingdings" panose="05000000000000000000" pitchFamily="2" charset="2"/>
                        <a:buChar char="§"/>
                      </a:pPr>
                      <a:endParaRPr lang="lt-LT" sz="1000" b="0" i="0" u="none" strike="noStrike" dirty="0">
                        <a:solidFill>
                          <a:srgbClr val="000000"/>
                        </a:solidFill>
                        <a:effectLst/>
                        <a:latin typeface="+mj-lt"/>
                      </a:endParaRPr>
                    </a:p>
                  </a:txBody>
                  <a:tcPr marL="7620" marR="7620" marT="762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mj-lt"/>
                      </a:endParaRPr>
                    </a:p>
                  </a:txBody>
                  <a:tcPr marL="7620" marR="7620" marT="7620" marB="0" anchor="b">
                    <a:lnL>
                      <a:noFill/>
                    </a:lnL>
                    <a:lnR>
                      <a:noFill/>
                    </a:lnR>
                    <a:lnT>
                      <a:noFill/>
                    </a:lnT>
                    <a:lnB>
                      <a:noFill/>
                    </a:lnB>
                  </a:tcPr>
                </a:tc>
                <a:tc>
                  <a:txBody>
                    <a:bodyPr/>
                    <a:lstStyle/>
                    <a:p>
                      <a:pPr algn="r" fontAlgn="b"/>
                      <a:endParaRPr lang="en-US" sz="1000" b="0" i="0" u="none" strike="noStrike" dirty="0">
                        <a:solidFill>
                          <a:srgbClr val="000000"/>
                        </a:solidFill>
                        <a:effectLst/>
                        <a:highlight>
                          <a:srgbClr val="FFFF00"/>
                        </a:highlight>
                        <a:latin typeface="+mj-lt"/>
                      </a:endParaRPr>
                    </a:p>
                  </a:txBody>
                  <a:tcPr marL="7620" marR="7620" marT="7620" marB="0" anchor="b">
                    <a:lnL>
                      <a:noFill/>
                    </a:lnL>
                    <a:lnR>
                      <a:noFill/>
                    </a:lnR>
                    <a:lnT>
                      <a:noFill/>
                    </a:lnT>
                    <a:lnB>
                      <a:noFill/>
                    </a:lnB>
                  </a:tcPr>
                </a:tc>
                <a:tc>
                  <a:txBody>
                    <a:bodyPr/>
                    <a:lstStyle/>
                    <a:p>
                      <a:pPr algn="r" fontAlgn="b"/>
                      <a:endParaRPr lang="en-US" sz="1000" b="0" i="0" u="none" strike="noStrike" dirty="0">
                        <a:solidFill>
                          <a:srgbClr val="000000"/>
                        </a:solidFill>
                        <a:effectLst/>
                        <a:highlight>
                          <a:srgbClr val="FFFF00"/>
                        </a:highlight>
                        <a:latin typeface="+mj-lt"/>
                      </a:endParaRPr>
                    </a:p>
                  </a:txBody>
                  <a:tcPr marL="7620" marR="7620" marT="7620"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mj-lt"/>
                      </a:endParaRPr>
                    </a:p>
                  </a:txBody>
                  <a:tcPr marL="7620" marR="7620" marT="7620" marB="0" anchor="b">
                    <a:lnL>
                      <a:noFill/>
                    </a:lnL>
                    <a:lnR>
                      <a:noFill/>
                    </a:lnR>
                    <a:lnT>
                      <a:noFill/>
                    </a:lnT>
                    <a:lnB>
                      <a:noFill/>
                    </a:lnB>
                  </a:tcPr>
                </a:tc>
                <a:extLst>
                  <a:ext uri="{0D108BD9-81ED-4DB2-BD59-A6C34878D82A}">
                    <a16:rowId xmlns:a16="http://schemas.microsoft.com/office/drawing/2014/main" val="114556618"/>
                  </a:ext>
                </a:extLst>
              </a:tr>
            </a:tbl>
          </a:graphicData>
        </a:graphic>
      </p:graphicFrame>
      <p:sp>
        <p:nvSpPr>
          <p:cNvPr id="3" name="TextBox 2">
            <a:extLst>
              <a:ext uri="{FF2B5EF4-FFF2-40B4-BE49-F238E27FC236}">
                <a16:creationId xmlns:a16="http://schemas.microsoft.com/office/drawing/2014/main" id="{4252130D-0D95-418C-9FEC-874D14922B6F}"/>
              </a:ext>
            </a:extLst>
          </p:cNvPr>
          <p:cNvSpPr txBox="1"/>
          <p:nvPr/>
        </p:nvSpPr>
        <p:spPr>
          <a:xfrm>
            <a:off x="532103" y="5655474"/>
            <a:ext cx="11127794" cy="400110"/>
          </a:xfrm>
          <a:prstGeom prst="rect">
            <a:avLst/>
          </a:prstGeom>
          <a:noFill/>
        </p:spPr>
        <p:txBody>
          <a:bodyPr wrap="square" rtlCol="0">
            <a:spAutoFit/>
          </a:bodyPr>
          <a:lstStyle/>
          <a:p>
            <a:r>
              <a:rPr lang="en-US" sz="1000" dirty="0">
                <a:solidFill>
                  <a:srgbClr val="000000"/>
                </a:solidFill>
                <a:latin typeface="+mj-lt"/>
              </a:rPr>
              <a:t>*EUR 540,000 was paid in cash and the remaining amount of EUR 10,000,000 under the agreements signed between CBREF I and its subsidiaries (PC </a:t>
            </a:r>
            <a:r>
              <a:rPr lang="en-US" sz="1000" dirty="0" err="1">
                <a:solidFill>
                  <a:srgbClr val="000000"/>
                </a:solidFill>
                <a:latin typeface="+mj-lt"/>
              </a:rPr>
              <a:t>Luizė</a:t>
            </a:r>
            <a:r>
              <a:rPr lang="en-US" sz="1000" dirty="0">
                <a:solidFill>
                  <a:srgbClr val="000000"/>
                </a:solidFill>
                <a:latin typeface="+mj-lt"/>
              </a:rPr>
              <a:t> UAB, </a:t>
            </a:r>
            <a:r>
              <a:rPr lang="en-US" sz="1000" dirty="0" err="1">
                <a:solidFill>
                  <a:srgbClr val="000000"/>
                </a:solidFill>
                <a:latin typeface="+mj-lt"/>
              </a:rPr>
              <a:t>Žaliakalnio</a:t>
            </a:r>
            <a:r>
              <a:rPr lang="en-US" sz="1000" dirty="0">
                <a:solidFill>
                  <a:srgbClr val="000000"/>
                </a:solidFill>
                <a:latin typeface="+mj-lt"/>
              </a:rPr>
              <a:t> parkas UAB, </a:t>
            </a:r>
            <a:r>
              <a:rPr lang="en-US" sz="1000" dirty="0" err="1">
                <a:solidFill>
                  <a:srgbClr val="000000"/>
                </a:solidFill>
                <a:latin typeface="+mj-lt"/>
              </a:rPr>
              <a:t>Verslo</a:t>
            </a:r>
            <a:r>
              <a:rPr lang="en-US" sz="1000" dirty="0">
                <a:solidFill>
                  <a:srgbClr val="000000"/>
                </a:solidFill>
                <a:latin typeface="+mj-lt"/>
              </a:rPr>
              <a:t> </a:t>
            </a:r>
            <a:r>
              <a:rPr lang="en-US" sz="1000" dirty="0" err="1">
                <a:solidFill>
                  <a:srgbClr val="000000"/>
                </a:solidFill>
                <a:latin typeface="+mj-lt"/>
              </a:rPr>
              <a:t>Centras</a:t>
            </a:r>
            <a:r>
              <a:rPr lang="en-US" sz="1000" dirty="0">
                <a:solidFill>
                  <a:srgbClr val="000000"/>
                </a:solidFill>
                <a:latin typeface="+mj-lt"/>
              </a:rPr>
              <a:t> 135 UAB) on June 2019 were converted into loans.</a:t>
            </a:r>
          </a:p>
        </p:txBody>
      </p:sp>
    </p:spTree>
    <p:extLst>
      <p:ext uri="{BB962C8B-B14F-4D97-AF65-F5344CB8AC3E}">
        <p14:creationId xmlns:p14="http://schemas.microsoft.com/office/powerpoint/2010/main" val="4009048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0151B2C4-2444-4E3F-8C5F-490CBDC23E4B}"/>
              </a:ext>
            </a:extLst>
          </p:cNvPr>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B0FFA36-6090-4891-A425-CF012D6F7773}"/>
              </a:ext>
            </a:extLst>
          </p:cNvPr>
          <p:cNvSpPr/>
          <p:nvPr/>
        </p:nvSpPr>
        <p:spPr>
          <a:xfrm>
            <a:off x="0" y="-1"/>
            <a:ext cx="2530549" cy="1201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28">
            <a:extLst>
              <a:ext uri="{FF2B5EF4-FFF2-40B4-BE49-F238E27FC236}">
                <a16:creationId xmlns:a16="http://schemas.microsoft.com/office/drawing/2014/main" id="{4BB97016-1489-4E82-A2C0-9D3A6A9095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661" y="219738"/>
            <a:ext cx="2181225" cy="762000"/>
          </a:xfrm>
          <a:prstGeom prst="rect">
            <a:avLst/>
          </a:prstGeom>
        </p:spPr>
      </p:pic>
      <p:grpSp>
        <p:nvGrpSpPr>
          <p:cNvPr id="2" name="Group 1">
            <a:extLst>
              <a:ext uri="{FF2B5EF4-FFF2-40B4-BE49-F238E27FC236}">
                <a16:creationId xmlns:a16="http://schemas.microsoft.com/office/drawing/2014/main" id="{DB5ED04A-5C56-46AF-819A-51FCC3862B73}"/>
              </a:ext>
            </a:extLst>
          </p:cNvPr>
          <p:cNvGrpSpPr/>
          <p:nvPr/>
        </p:nvGrpSpPr>
        <p:grpSpPr>
          <a:xfrm>
            <a:off x="1846838" y="4399961"/>
            <a:ext cx="8671778" cy="2313716"/>
            <a:chOff x="2355886" y="3429000"/>
            <a:chExt cx="8671778" cy="2313716"/>
          </a:xfrm>
        </p:grpSpPr>
        <p:sp>
          <p:nvSpPr>
            <p:cNvPr id="34" name="Rectangle 33">
              <a:extLst>
                <a:ext uri="{FF2B5EF4-FFF2-40B4-BE49-F238E27FC236}">
                  <a16:creationId xmlns:a16="http://schemas.microsoft.com/office/drawing/2014/main" id="{00FD3963-704C-499A-93EB-19531B39D4D6}"/>
                </a:ext>
              </a:extLst>
            </p:cNvPr>
            <p:cNvSpPr/>
            <p:nvPr/>
          </p:nvSpPr>
          <p:spPr>
            <a:xfrm>
              <a:off x="2355886" y="3429000"/>
              <a:ext cx="8671778" cy="2313716"/>
            </a:xfrm>
            <a:prstGeom prst="rect">
              <a:avLst/>
            </a:prstGeom>
            <a:solidFill>
              <a:schemeClr val="tx2">
                <a:alpha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78D285F2-229A-4B86-B43E-F13261E873A3}"/>
                </a:ext>
              </a:extLst>
            </p:cNvPr>
            <p:cNvSpPr txBox="1"/>
            <p:nvPr/>
          </p:nvSpPr>
          <p:spPr>
            <a:xfrm>
              <a:off x="2870197" y="3753354"/>
              <a:ext cx="7194216" cy="465435"/>
            </a:xfrm>
            <a:prstGeom prst="rect">
              <a:avLst/>
            </a:prstGeom>
            <a:noFill/>
            <a:ln w="28575">
              <a:solidFill>
                <a:schemeClr val="bg1"/>
              </a:solidFill>
            </a:ln>
          </p:spPr>
          <p:txBody>
            <a:bodyPr wrap="square" rtlCol="0">
              <a:spAutoFit/>
            </a:bodyPr>
            <a:lstStyle/>
            <a:p>
              <a:pPr algn="ctr"/>
              <a:r>
                <a:rPr lang="en-US" sz="2400" dirty="0">
                  <a:solidFill>
                    <a:schemeClr val="bg1"/>
                  </a:solidFill>
                </a:rPr>
                <a:t>INFORMATION OF THE BOND </a:t>
              </a:r>
              <a:endParaRPr lang="en-GB" sz="2400" dirty="0">
                <a:solidFill>
                  <a:schemeClr val="bg1"/>
                </a:solidFill>
              </a:endParaRPr>
            </a:p>
          </p:txBody>
        </p:sp>
        <p:sp>
          <p:nvSpPr>
            <p:cNvPr id="40" name="TextBox 39">
              <a:extLst>
                <a:ext uri="{FF2B5EF4-FFF2-40B4-BE49-F238E27FC236}">
                  <a16:creationId xmlns:a16="http://schemas.microsoft.com/office/drawing/2014/main" id="{2CF4DA02-AEA7-4EEA-A4D2-B85D754E155F}"/>
                </a:ext>
              </a:extLst>
            </p:cNvPr>
            <p:cNvSpPr txBox="1"/>
            <p:nvPr/>
          </p:nvSpPr>
          <p:spPr>
            <a:xfrm>
              <a:off x="2870198" y="4346471"/>
              <a:ext cx="7194216" cy="465435"/>
            </a:xfrm>
            <a:prstGeom prst="rect">
              <a:avLst/>
            </a:prstGeom>
            <a:noFill/>
            <a:ln w="28575">
              <a:solidFill>
                <a:schemeClr val="bg2"/>
              </a:solidFill>
            </a:ln>
          </p:spPr>
          <p:txBody>
            <a:bodyPr wrap="square" rtlCol="0">
              <a:spAutoFit/>
            </a:bodyPr>
            <a:lstStyle/>
            <a:p>
              <a:pPr algn="ctr"/>
              <a:r>
                <a:rPr lang="en-US" sz="2400" dirty="0">
                  <a:solidFill>
                    <a:schemeClr val="bg1"/>
                  </a:solidFill>
                </a:rPr>
                <a:t>ISSUER PROFILE AND STRATEGY</a:t>
              </a:r>
              <a:endParaRPr lang="en-GB" sz="2400" dirty="0">
                <a:solidFill>
                  <a:schemeClr val="bg1"/>
                </a:solidFill>
              </a:endParaRPr>
            </a:p>
          </p:txBody>
        </p:sp>
        <p:sp>
          <p:nvSpPr>
            <p:cNvPr id="41" name="TextBox 40">
              <a:extLst>
                <a:ext uri="{FF2B5EF4-FFF2-40B4-BE49-F238E27FC236}">
                  <a16:creationId xmlns:a16="http://schemas.microsoft.com/office/drawing/2014/main" id="{C61749FA-D416-47DB-96D3-859582555091}"/>
                </a:ext>
              </a:extLst>
            </p:cNvPr>
            <p:cNvSpPr txBox="1"/>
            <p:nvPr/>
          </p:nvSpPr>
          <p:spPr>
            <a:xfrm>
              <a:off x="2870199" y="4943153"/>
              <a:ext cx="7194215" cy="465435"/>
            </a:xfrm>
            <a:prstGeom prst="rect">
              <a:avLst/>
            </a:prstGeom>
            <a:noFill/>
            <a:ln w="28575">
              <a:solidFill>
                <a:srgbClr val="FF0000"/>
              </a:solidFill>
            </a:ln>
          </p:spPr>
          <p:txBody>
            <a:bodyPr wrap="square" rtlCol="0">
              <a:spAutoFit/>
            </a:bodyPr>
            <a:lstStyle/>
            <a:p>
              <a:pPr algn="ctr"/>
              <a:r>
                <a:rPr lang="en-US" sz="2400" dirty="0">
                  <a:solidFill>
                    <a:schemeClr val="bg1"/>
                  </a:solidFill>
                </a:rPr>
                <a:t>ADDITIONAL INFORMATION</a:t>
              </a:r>
              <a:r>
                <a:rPr lang="lt-LT" sz="2400" dirty="0">
                  <a:solidFill>
                    <a:schemeClr val="bg1"/>
                  </a:solidFill>
                </a:rPr>
                <a:t> AND APPENDICIES</a:t>
              </a:r>
              <a:endParaRPr lang="en-GB" sz="2400" dirty="0">
                <a:solidFill>
                  <a:schemeClr val="bg1"/>
                </a:solidFill>
              </a:endParaRPr>
            </a:p>
          </p:txBody>
        </p:sp>
        <p:sp>
          <p:nvSpPr>
            <p:cNvPr id="43" name="Flowchart: Delay 42">
              <a:extLst>
                <a:ext uri="{FF2B5EF4-FFF2-40B4-BE49-F238E27FC236}">
                  <a16:creationId xmlns:a16="http://schemas.microsoft.com/office/drawing/2014/main" id="{FD82008E-2055-4444-A05A-AAEC0E1E22F0}"/>
                </a:ext>
              </a:extLst>
            </p:cNvPr>
            <p:cNvSpPr/>
            <p:nvPr/>
          </p:nvSpPr>
          <p:spPr>
            <a:xfrm>
              <a:off x="10228681" y="3754261"/>
              <a:ext cx="495224" cy="463768"/>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1</a:t>
              </a:r>
              <a:endParaRPr lang="en-GB" dirty="0"/>
            </a:p>
          </p:txBody>
        </p:sp>
        <p:sp>
          <p:nvSpPr>
            <p:cNvPr id="45" name="Flowchart: Delay 44">
              <a:extLst>
                <a:ext uri="{FF2B5EF4-FFF2-40B4-BE49-F238E27FC236}">
                  <a16:creationId xmlns:a16="http://schemas.microsoft.com/office/drawing/2014/main" id="{AC25F844-08AC-49AD-8EB4-161B38241386}"/>
                </a:ext>
              </a:extLst>
            </p:cNvPr>
            <p:cNvSpPr/>
            <p:nvPr/>
          </p:nvSpPr>
          <p:spPr>
            <a:xfrm>
              <a:off x="10228681" y="4346471"/>
              <a:ext cx="495224" cy="463768"/>
            </a:xfrm>
            <a:prstGeom prst="flowChartDelay">
              <a:avLst/>
            </a:prstGeom>
            <a:solidFill>
              <a:schemeClr val="tx2">
                <a:alpha val="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2</a:t>
              </a:r>
              <a:endParaRPr lang="en-GB" dirty="0"/>
            </a:p>
          </p:txBody>
        </p:sp>
        <p:sp>
          <p:nvSpPr>
            <p:cNvPr id="49" name="Flowchart: Delay 48">
              <a:extLst>
                <a:ext uri="{FF2B5EF4-FFF2-40B4-BE49-F238E27FC236}">
                  <a16:creationId xmlns:a16="http://schemas.microsoft.com/office/drawing/2014/main" id="{81F12AAE-E07A-4970-A19A-718E1C7C02FC}"/>
                </a:ext>
              </a:extLst>
            </p:cNvPr>
            <p:cNvSpPr/>
            <p:nvPr/>
          </p:nvSpPr>
          <p:spPr>
            <a:xfrm>
              <a:off x="10223570" y="4948458"/>
              <a:ext cx="495224" cy="463768"/>
            </a:xfrm>
            <a:prstGeom prst="flowChartDelay">
              <a:avLst/>
            </a:prstGeom>
            <a:solidFill>
              <a:schemeClr val="tx2">
                <a:alpha val="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t>3</a:t>
              </a:r>
              <a:endParaRPr lang="en-GB" dirty="0"/>
            </a:p>
          </p:txBody>
        </p:sp>
      </p:grpSp>
    </p:spTree>
    <p:extLst>
      <p:ext uri="{BB962C8B-B14F-4D97-AF65-F5344CB8AC3E}">
        <p14:creationId xmlns:p14="http://schemas.microsoft.com/office/powerpoint/2010/main" val="894361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1785104"/>
          </a:xfrm>
          <a:prstGeom prst="rect">
            <a:avLst/>
          </a:prstGeom>
        </p:spPr>
        <p:txBody>
          <a:bodyPr wrap="square">
            <a:spAutoFit/>
          </a:bodyPr>
          <a:lstStyle/>
          <a:p>
            <a:pPr algn="just">
              <a:spcBef>
                <a:spcPts val="600"/>
              </a:spcBef>
            </a:pPr>
            <a:r>
              <a:rPr lang="en-US" sz="1250" b="1" dirty="0"/>
              <a:t>Provision of the information</a:t>
            </a:r>
          </a:p>
          <a:p>
            <a:pPr algn="just">
              <a:spcAft>
                <a:spcPts val="600"/>
              </a:spcAft>
            </a:pPr>
            <a:r>
              <a:rPr lang="en-US" sz="1250" dirty="0"/>
              <a:t>Information on the start and end of the Bond distribution and other distribution related events will be published on the Company‘s website: </a:t>
            </a:r>
            <a:r>
              <a:rPr lang="en-US" sz="1250" dirty="0">
                <a:hlinkClick r:id="rId4">
                  <a:extLst>
                    <a:ext uri="{A12FA001-AC4F-418D-AE19-62706E023703}">
                      <ahyp:hlinkClr xmlns:ahyp="http://schemas.microsoft.com/office/drawing/2018/hyperlinkcolor" val="tx"/>
                    </a:ext>
                  </a:extLst>
                </a:hlinkClick>
              </a:rPr>
              <a:t>www.capitalica.lt</a:t>
            </a:r>
            <a:endParaRPr lang="en-US" sz="1250" dirty="0"/>
          </a:p>
          <a:p>
            <a:pPr algn="just"/>
            <a:r>
              <a:rPr lang="en-US" sz="1250" b="1" dirty="0"/>
              <a:t>Public documents</a:t>
            </a:r>
          </a:p>
          <a:p>
            <a:pPr algn="just"/>
            <a:r>
              <a:rPr lang="en-US" sz="1250" dirty="0"/>
              <a:t>This Reference Document, Company‘s annual audited financial statements of 201</a:t>
            </a:r>
            <a:r>
              <a:rPr lang="lt-LT" sz="1250" dirty="0"/>
              <a:t>8</a:t>
            </a:r>
            <a:r>
              <a:rPr lang="en-US" sz="1250" dirty="0"/>
              <a:t> and 201</a:t>
            </a:r>
            <a:r>
              <a:rPr lang="lt-LT" sz="1250" dirty="0"/>
              <a:t>9</a:t>
            </a:r>
            <a:r>
              <a:rPr lang="en-US" sz="1250" dirty="0"/>
              <a:t>, the annual reports and auditor‘s report of 201</a:t>
            </a:r>
            <a:r>
              <a:rPr lang="lt-LT" sz="1250" dirty="0"/>
              <a:t>8</a:t>
            </a:r>
            <a:r>
              <a:rPr lang="en-US" sz="1250" dirty="0"/>
              <a:t> and 201</a:t>
            </a:r>
            <a:r>
              <a:rPr lang="lt-LT" sz="1250" dirty="0"/>
              <a:t>9</a:t>
            </a:r>
            <a:r>
              <a:rPr lang="en-US" sz="1250" dirty="0"/>
              <a:t>, and financial statements are available at the Company‘s registered office at </a:t>
            </a:r>
            <a:r>
              <a:rPr lang="en-US" sz="1250" dirty="0" err="1"/>
              <a:t>Laisvės</a:t>
            </a:r>
            <a:r>
              <a:rPr lang="en-US" sz="1250" dirty="0"/>
              <a:t> alley 3, in Vilnius, during the Company‘s work time (from 9am to 6pm), it is also published on the Company‘s website </a:t>
            </a:r>
            <a:r>
              <a:rPr lang="en-US" sz="1250" dirty="0">
                <a:hlinkClick r:id="rId4">
                  <a:extLst>
                    <a:ext uri="{A12FA001-AC4F-418D-AE19-62706E023703}">
                      <ahyp:hlinkClr xmlns:ahyp="http://schemas.microsoft.com/office/drawing/2018/hyperlinkcolor" val="tx"/>
                    </a:ext>
                  </a:extLst>
                </a:hlinkClick>
              </a:rPr>
              <a:t>www.capitalica.lt</a:t>
            </a:r>
            <a:r>
              <a:rPr lang="en-US" sz="1250" dirty="0"/>
              <a:t>. </a:t>
            </a:r>
          </a:p>
          <a:p>
            <a:pPr algn="just">
              <a:spcAft>
                <a:spcPts val="600"/>
              </a:spcAft>
            </a:pPr>
            <a:r>
              <a:rPr lang="en-US" sz="1250" dirty="0"/>
              <a:t>These documents are also available at the location of the Bondholders‘ Trustee at A. </a:t>
            </a:r>
            <a:r>
              <a:rPr lang="en-US" sz="1250" dirty="0" err="1"/>
              <a:t>Juozapavičiaus</a:t>
            </a:r>
            <a:r>
              <a:rPr lang="en-US" sz="1250" dirty="0"/>
              <a:t> </a:t>
            </a:r>
            <a:r>
              <a:rPr lang="en-US" sz="1250" dirty="0" err="1"/>
              <a:t>st.</a:t>
            </a:r>
            <a:r>
              <a:rPr lang="en-US" sz="1250" dirty="0"/>
              <a:t> 6, LT-09310 Vilnius, the Republic of Lithuania.</a:t>
            </a:r>
          </a:p>
          <a:p>
            <a:pPr algn="just">
              <a:spcAft>
                <a:spcPts val="600"/>
              </a:spcAft>
            </a:pPr>
            <a:r>
              <a:rPr lang="en-US" sz="1250" dirty="0"/>
              <a:t>At the request of the person, these documents will be sent to them by e-mail.</a:t>
            </a:r>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lt-LT" sz="2800" dirty="0">
                <a:solidFill>
                  <a:sysClr val="windowText" lastClr="000000"/>
                </a:solidFill>
              </a:rPr>
              <a:t>ADDITIONAL INFORMATION</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49</a:t>
            </a:fld>
            <a:endParaRPr lang="en-US" sz="1300" dirty="0">
              <a:solidFill>
                <a:schemeClr val="bg1">
                  <a:lumMod val="50000"/>
                </a:schemeClr>
              </a:solidFill>
            </a:endParaRPr>
          </a:p>
        </p:txBody>
      </p:sp>
    </p:spTree>
    <p:extLst>
      <p:ext uri="{BB962C8B-B14F-4D97-AF65-F5344CB8AC3E}">
        <p14:creationId xmlns:p14="http://schemas.microsoft.com/office/powerpoint/2010/main" val="1656550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3185487"/>
          </a:xfrm>
          <a:prstGeom prst="rect">
            <a:avLst/>
          </a:prstGeom>
        </p:spPr>
        <p:txBody>
          <a:bodyPr wrap="square">
            <a:spAutoFit/>
          </a:bodyPr>
          <a:lstStyle/>
          <a:p>
            <a:pPr algn="just"/>
            <a:r>
              <a:rPr lang="en-US" sz="1400" dirty="0"/>
              <a:t>This Reference Document contains basic information about closed-end investment fund intended </a:t>
            </a:r>
            <a:r>
              <a:rPr lang="en-US" sz="1400" dirty="0">
                <a:latin typeface="Calibri (Body)"/>
                <a:cs typeface="Arial" panose="020B0604020202020204" pitchFamily="34" charset="0"/>
              </a:rPr>
              <a:t>for informed investors - </a:t>
            </a:r>
            <a:r>
              <a:rPr lang="en-US" sz="1400" dirty="0"/>
              <a:t>UAB CAPITALICA BALTIC REAL ESTATE FUND I, and undertakings related to intangible bonds to be issued.</a:t>
            </a:r>
          </a:p>
          <a:p>
            <a:pPr algn="just"/>
            <a:endParaRPr lang="en-US" sz="1400" dirty="0"/>
          </a:p>
          <a:p>
            <a:pPr algn="just">
              <a:spcAft>
                <a:spcPts val="600"/>
              </a:spcAft>
            </a:pPr>
            <a:r>
              <a:rPr lang="en-US" sz="1400" b="1" u="sng" dirty="0"/>
              <a:t>BASIS FOR ISSUING BONDS: </a:t>
            </a:r>
            <a:r>
              <a:rPr lang="en-US" sz="1400" dirty="0"/>
              <a:t>The Bond Emission is issued on the basis of the decision of the general meeting of shareholders of the Issuer on October 21, 2020.</a:t>
            </a:r>
          </a:p>
          <a:p>
            <a:pPr algn="just"/>
            <a:r>
              <a:rPr lang="en-US" sz="1400" dirty="0"/>
              <a:t>The Bonds are issued according to:  </a:t>
            </a:r>
          </a:p>
          <a:p>
            <a:pPr marL="536575" indent="-285750" algn="just">
              <a:buFont typeface="Wingdings" panose="05000000000000000000" pitchFamily="2" charset="2"/>
              <a:buChar char="§"/>
            </a:pPr>
            <a:r>
              <a:rPr lang="en-US" sz="1400" dirty="0"/>
              <a:t>the Law on Companies of the Republic of Lithuania;</a:t>
            </a:r>
          </a:p>
          <a:p>
            <a:pPr marL="536575" indent="-285750" algn="just">
              <a:buFont typeface="Wingdings" panose="05000000000000000000" pitchFamily="2" charset="2"/>
              <a:buChar char="§"/>
            </a:pPr>
            <a:r>
              <a:rPr lang="en-US" sz="1400" dirty="0"/>
              <a:t>the Law on Securities of the Republic of Lithuania;</a:t>
            </a:r>
          </a:p>
          <a:p>
            <a:pPr marL="536575" indent="-285750" algn="just">
              <a:buFont typeface="Wingdings" panose="05000000000000000000" pitchFamily="2" charset="2"/>
              <a:buChar char="§"/>
            </a:pPr>
            <a:r>
              <a:rPr lang="en-US" sz="1400" dirty="0"/>
              <a:t>the Law on the Protection of the Interests of Bond Owners of Joint Stock Companies of the Republic of Lithuania.</a:t>
            </a:r>
          </a:p>
          <a:p>
            <a:pPr marL="250825" algn="just"/>
            <a:endParaRPr lang="en-US" sz="1400" dirty="0"/>
          </a:p>
          <a:p>
            <a:pPr algn="just"/>
            <a:r>
              <a:rPr lang="en-US" sz="1400" dirty="0"/>
              <a:t>The Bonds are issued with a view to attract more capital which is needed for the Issuer to fund commercial development project in Riga (Riga Verde).</a:t>
            </a:r>
          </a:p>
          <a:p>
            <a:pPr algn="just"/>
            <a:endParaRPr lang="en-US" sz="1400" dirty="0"/>
          </a:p>
          <a:p>
            <a:pPr algn="just"/>
            <a:r>
              <a:rPr lang="en-US" sz="1400" dirty="0"/>
              <a:t>The Company will seek admission to trading on the Nasdaq Baltic First North in order to maintain the Issuer's awareness on the capital markets and transparency of the Company's operations.</a:t>
            </a:r>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BASIS AND REASON FOR ISSUING BONDS</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5</a:t>
            </a:fld>
            <a:endParaRPr lang="en-US" sz="1300" dirty="0">
              <a:solidFill>
                <a:schemeClr val="bg1">
                  <a:lumMod val="50000"/>
                </a:schemeClr>
              </a:solidFill>
            </a:endParaRPr>
          </a:p>
        </p:txBody>
      </p:sp>
    </p:spTree>
    <p:extLst>
      <p:ext uri="{BB962C8B-B14F-4D97-AF65-F5344CB8AC3E}">
        <p14:creationId xmlns:p14="http://schemas.microsoft.com/office/powerpoint/2010/main" val="218718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3862596"/>
          </a:xfrm>
          <a:prstGeom prst="rect">
            <a:avLst/>
          </a:prstGeom>
        </p:spPr>
        <p:txBody>
          <a:bodyPr wrap="square">
            <a:noAutofit/>
          </a:bodyPr>
          <a:lstStyle/>
          <a:p>
            <a:pPr algn="just" rtl="0"/>
            <a:endParaRPr lang="lt-LT" sz="1200" b="0" i="0" u="none" strike="noStrike" dirty="0">
              <a:highlight>
                <a:srgbClr val="000000">
                  <a:alpha val="0"/>
                </a:srgbClr>
              </a:highlight>
              <a:latin typeface="Calibri"/>
            </a:endParaRPr>
          </a:p>
        </p:txBody>
      </p:sp>
      <p:sp>
        <p:nvSpPr>
          <p:cNvPr id="11" name="Title 1">
            <a:extLst>
              <a:ext uri="{FF2B5EF4-FFF2-40B4-BE49-F238E27FC236}">
                <a16:creationId xmlns:a16="http://schemas.microsoft.com/office/drawing/2014/main" id="{7D3CC4D7-58F5-46B9-8EDA-FD8C0F9D5A8F}"/>
              </a:ext>
            </a:extLst>
          </p:cNvPr>
          <p:cNvSpPr txBox="1"/>
          <p:nvPr/>
        </p:nvSpPr>
        <p:spPr>
          <a:xfrm>
            <a:off x="932983" y="802416"/>
            <a:ext cx="10741566" cy="7835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rtl="0">
              <a:defRPr/>
            </a:pPr>
            <a:r>
              <a:rPr lang="en-GB" sz="2800" b="0" i="0" u="none" strike="noStrike" dirty="0">
                <a:solidFill>
                  <a:srgbClr val="000000"/>
                </a:solidFill>
                <a:latin typeface="Calibri Light"/>
              </a:rPr>
              <a:t>ANNEX NO. </a:t>
            </a:r>
            <a:r>
              <a:rPr lang="lt-LT" sz="2800" b="0" i="0" u="none" strike="noStrike" dirty="0">
                <a:solidFill>
                  <a:srgbClr val="000000"/>
                </a:solidFill>
                <a:latin typeface="Calibri Light"/>
              </a:rPr>
              <a:t>1</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noAutofit/>
          </a:bodyPr>
          <a:lstStyle/>
          <a:p>
            <a:pPr algn="r" rtl="0"/>
            <a:r>
              <a:rPr lang="en-GB" sz="1300" dirty="0">
                <a:solidFill>
                  <a:srgbClr val="808080"/>
                </a:solidFill>
                <a:highlight>
                  <a:srgbClr val="000000">
                    <a:alpha val="0"/>
                  </a:srgbClr>
                </a:highlight>
                <a:latin typeface="Calibri"/>
              </a:rPr>
              <a:t>50</a:t>
            </a:r>
            <a:endParaRPr lang="en-US" sz="1300" dirty="0">
              <a:solidFill>
                <a:schemeClr val="bg1">
                  <a:lumMod val="50000"/>
                </a:schemeClr>
              </a:solidFill>
            </a:endParaRPr>
          </a:p>
        </p:txBody>
      </p:sp>
      <p:sp>
        <p:nvSpPr>
          <p:cNvPr id="8" name="Text Placeholder 5">
            <a:extLst>
              <a:ext uri="{FF2B5EF4-FFF2-40B4-BE49-F238E27FC236}">
                <a16:creationId xmlns:a16="http://schemas.microsoft.com/office/drawing/2014/main" id="{58D9D1AE-57D9-4EF8-9B1E-EB4AB62CAD70}"/>
              </a:ext>
            </a:extLst>
          </p:cNvPr>
          <p:cNvSpPr txBox="1">
            <a:spLocks/>
          </p:cNvSpPr>
          <p:nvPr/>
        </p:nvSpPr>
        <p:spPr>
          <a:xfrm>
            <a:off x="418445" y="1773178"/>
            <a:ext cx="11226799" cy="6504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None/>
            </a:pPr>
            <a:r>
              <a:rPr lang="en-GB" sz="1200" b="1" dirty="0"/>
              <a:t>Example No. 1: fixing the final annual interest rate (coupon) </a:t>
            </a:r>
            <a:endParaRPr lang="lt-LT" sz="1200" b="1" dirty="0"/>
          </a:p>
          <a:p>
            <a:pPr marL="0" indent="0" algn="ctr">
              <a:spcBef>
                <a:spcPts val="0"/>
              </a:spcBef>
              <a:spcAft>
                <a:spcPts val="600"/>
              </a:spcAft>
              <a:buNone/>
            </a:pPr>
            <a:r>
              <a:rPr lang="en-US" altLang="lt-LT" sz="1200" dirty="0"/>
              <a:t>If the Issuer decides to issue 50 000 unit of Bonds with 6.0% annual interest rate: </a:t>
            </a:r>
            <a:endParaRPr lang="lt-LT" sz="1200" b="1" dirty="0">
              <a:solidFill>
                <a:srgbClr val="FF0000"/>
              </a:solidFill>
              <a:cs typeface="Arial" panose="020B0604020202020204" pitchFamily="34" charset="0"/>
            </a:endParaRPr>
          </a:p>
          <a:p>
            <a:pPr algn="ctr">
              <a:spcAft>
                <a:spcPts val="600"/>
              </a:spcAft>
            </a:pPr>
            <a:endParaRPr lang="lt-LT" sz="1200" b="1" dirty="0">
              <a:cs typeface="Arial" panose="020B0604020202020204" pitchFamily="34" charset="0"/>
            </a:endParaRPr>
          </a:p>
          <a:p>
            <a:pPr algn="ctr">
              <a:spcAft>
                <a:spcPts val="600"/>
              </a:spcAft>
            </a:pPr>
            <a:endParaRPr lang="lt-LT" sz="1200" b="1" dirty="0">
              <a:cs typeface="Arial" panose="020B0604020202020204" pitchFamily="34" charset="0"/>
            </a:endParaRPr>
          </a:p>
          <a:p>
            <a:pPr algn="ctr">
              <a:spcAft>
                <a:spcPts val="600"/>
              </a:spcAft>
            </a:pPr>
            <a:endParaRPr lang="lt-LT" sz="1200" b="1" dirty="0">
              <a:cs typeface="Arial" panose="020B0604020202020204" pitchFamily="34" charset="0"/>
            </a:endParaRPr>
          </a:p>
          <a:p>
            <a:pPr algn="ctr" defTabSz="457200" eaLnBrk="0" fontAlgn="base" hangingPunct="0">
              <a:spcBef>
                <a:spcPct val="0"/>
              </a:spcBef>
              <a:spcAft>
                <a:spcPct val="0"/>
              </a:spcAft>
              <a:buClr>
                <a:srgbClr val="0070C0"/>
              </a:buClr>
            </a:pPr>
            <a:endParaRPr lang="lt-LT" sz="1200" dirty="0"/>
          </a:p>
          <a:p>
            <a:pPr algn="ctr"/>
            <a:endParaRPr lang="lt-LT" sz="1200" dirty="0"/>
          </a:p>
        </p:txBody>
      </p:sp>
      <p:graphicFrame>
        <p:nvGraphicFramePr>
          <p:cNvPr id="10" name="Table 9">
            <a:extLst>
              <a:ext uri="{FF2B5EF4-FFF2-40B4-BE49-F238E27FC236}">
                <a16:creationId xmlns:a16="http://schemas.microsoft.com/office/drawing/2014/main" id="{2CFC6279-F956-452F-BB8E-EE646341206A}"/>
              </a:ext>
            </a:extLst>
          </p:cNvPr>
          <p:cNvGraphicFramePr>
            <a:graphicFrameLocks noGrp="1"/>
          </p:cNvGraphicFramePr>
          <p:nvPr>
            <p:extLst>
              <p:ext uri="{D42A27DB-BD31-4B8C-83A1-F6EECF244321}">
                <p14:modId xmlns:p14="http://schemas.microsoft.com/office/powerpoint/2010/main" val="552108473"/>
              </p:ext>
            </p:extLst>
          </p:nvPr>
        </p:nvGraphicFramePr>
        <p:xfrm>
          <a:off x="3188088" y="2316875"/>
          <a:ext cx="5815824" cy="1638365"/>
        </p:xfrm>
        <a:graphic>
          <a:graphicData uri="http://schemas.openxmlformats.org/drawingml/2006/table">
            <a:tbl>
              <a:tblPr>
                <a:tableStyleId>{6E25E649-3F16-4E02-A733-19D2CDBF48F0}</a:tableStyleId>
              </a:tblPr>
              <a:tblGrid>
                <a:gridCol w="2016237">
                  <a:extLst>
                    <a:ext uri="{9D8B030D-6E8A-4147-A177-3AD203B41FA5}">
                      <a16:colId xmlns:a16="http://schemas.microsoft.com/office/drawing/2014/main" val="20000"/>
                    </a:ext>
                  </a:extLst>
                </a:gridCol>
                <a:gridCol w="1266529">
                  <a:extLst>
                    <a:ext uri="{9D8B030D-6E8A-4147-A177-3AD203B41FA5}">
                      <a16:colId xmlns:a16="http://schemas.microsoft.com/office/drawing/2014/main" val="20001"/>
                    </a:ext>
                  </a:extLst>
                </a:gridCol>
                <a:gridCol w="1266529">
                  <a:extLst>
                    <a:ext uri="{9D8B030D-6E8A-4147-A177-3AD203B41FA5}">
                      <a16:colId xmlns:a16="http://schemas.microsoft.com/office/drawing/2014/main" val="20002"/>
                    </a:ext>
                  </a:extLst>
                </a:gridCol>
                <a:gridCol w="1266529">
                  <a:extLst>
                    <a:ext uri="{9D8B030D-6E8A-4147-A177-3AD203B41FA5}">
                      <a16:colId xmlns:a16="http://schemas.microsoft.com/office/drawing/2014/main" val="20003"/>
                    </a:ext>
                  </a:extLst>
                </a:gridCol>
              </a:tblGrid>
              <a:tr h="456436">
                <a:tc>
                  <a:txBody>
                    <a:bodyPr/>
                    <a:lstStyle/>
                    <a:p>
                      <a:pPr algn="ctr" fontAlgn="b">
                        <a:lnSpc>
                          <a:spcPct val="120000"/>
                        </a:lnSpc>
                      </a:pPr>
                      <a:r>
                        <a:rPr lang="en-GB" sz="1050" i="1" u="none" strike="noStrike" dirty="0">
                          <a:solidFill>
                            <a:schemeClr val="tx1"/>
                          </a:solidFill>
                          <a:effectLst/>
                          <a:latin typeface="Arial" panose="020B0604020202020204" pitchFamily="34" charset="0"/>
                          <a:cs typeface="Arial" panose="020B0604020202020204" pitchFamily="34" charset="0"/>
                        </a:rPr>
                        <a:t>Preferred interest rate in subscription</a:t>
                      </a:r>
                      <a:endParaRPr lang="lt-LT" sz="1050" b="0"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en-GB" sz="1050" i="1" u="none" strike="noStrike" dirty="0">
                          <a:solidFill>
                            <a:schemeClr val="tx1"/>
                          </a:solidFill>
                          <a:effectLst/>
                          <a:latin typeface="Arial" panose="020B0604020202020204" pitchFamily="34" charset="0"/>
                          <a:cs typeface="Arial" panose="020B0604020202020204" pitchFamily="34" charset="0"/>
                        </a:rPr>
                        <a:t>Total amount of subscription, EUR</a:t>
                      </a:r>
                      <a:endParaRPr lang="lt-LT" sz="1050" b="0"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en-GB" sz="1050" i="1" u="none" strike="noStrike" noProof="0" dirty="0">
                          <a:solidFill>
                            <a:schemeClr val="tx1"/>
                          </a:solidFill>
                          <a:effectLst/>
                          <a:latin typeface="Arial" panose="020B0604020202020204" pitchFamily="34" charset="0"/>
                          <a:cs typeface="Arial" panose="020B0604020202020204" pitchFamily="34" charset="0"/>
                        </a:rPr>
                        <a:t>Allocated</a:t>
                      </a:r>
                      <a:r>
                        <a:rPr lang="lt-LT" sz="1050" i="1" u="none" strike="noStrike" dirty="0">
                          <a:solidFill>
                            <a:schemeClr val="tx1"/>
                          </a:solidFill>
                          <a:effectLst/>
                          <a:latin typeface="Arial" panose="020B0604020202020204" pitchFamily="34" charset="0"/>
                          <a:cs typeface="Arial" panose="020B0604020202020204" pitchFamily="34" charset="0"/>
                        </a:rPr>
                        <a:t> </a:t>
                      </a:r>
                      <a:r>
                        <a:rPr lang="en-GB" sz="1050" i="1" u="none" strike="noStrike" dirty="0">
                          <a:solidFill>
                            <a:schemeClr val="tx1"/>
                          </a:solidFill>
                          <a:effectLst/>
                          <a:latin typeface="Arial" panose="020B0604020202020204" pitchFamily="34" charset="0"/>
                          <a:cs typeface="Arial" panose="020B0604020202020204" pitchFamily="34" charset="0"/>
                        </a:rPr>
                        <a:t>share of subscription</a:t>
                      </a:r>
                      <a:endParaRPr lang="lt-LT" sz="1050" b="0"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en-GB" sz="1050" i="1" u="none" strike="noStrike" dirty="0">
                          <a:solidFill>
                            <a:schemeClr val="tx1"/>
                          </a:solidFill>
                          <a:effectLst/>
                          <a:latin typeface="Arial" panose="020B0604020202020204" pitchFamily="34" charset="0"/>
                          <a:cs typeface="Arial" panose="020B0604020202020204" pitchFamily="34" charset="0"/>
                        </a:rPr>
                        <a:t>Total amount </a:t>
                      </a:r>
                      <a:r>
                        <a:rPr lang="en-GB" sz="1050" i="1" u="none" strike="noStrike" noProof="0" dirty="0">
                          <a:solidFill>
                            <a:schemeClr val="tx1"/>
                          </a:solidFill>
                          <a:effectLst/>
                          <a:latin typeface="Arial" panose="020B0604020202020204" pitchFamily="34" charset="0"/>
                          <a:cs typeface="Arial" panose="020B0604020202020204" pitchFamily="34" charset="0"/>
                        </a:rPr>
                        <a:t>allocated</a:t>
                      </a:r>
                      <a:r>
                        <a:rPr lang="lt-LT" sz="1050" i="1" u="none" strike="noStrike" dirty="0">
                          <a:solidFill>
                            <a:schemeClr val="tx1"/>
                          </a:solidFill>
                          <a:effectLst/>
                          <a:latin typeface="Arial" panose="020B0604020202020204" pitchFamily="34" charset="0"/>
                          <a:cs typeface="Arial" panose="020B0604020202020204" pitchFamily="34" charset="0"/>
                        </a:rPr>
                        <a:t>, EUR</a:t>
                      </a:r>
                      <a:endParaRPr lang="lt-LT" sz="1050" b="0"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8116">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a:t>
                      </a:r>
                      <a:r>
                        <a:rPr lang="lt-LT" sz="1050" u="none" strike="noStrike" dirty="0">
                          <a:solidFill>
                            <a:schemeClr val="tx1"/>
                          </a:solidFill>
                          <a:effectLst/>
                          <a:latin typeface="Arial" panose="020B0604020202020204" pitchFamily="34" charset="0"/>
                          <a:cs typeface="Arial" panose="020B0604020202020204" pitchFamily="34" charset="0"/>
                        </a:rPr>
                        <a:t>0</a:t>
                      </a:r>
                      <a:r>
                        <a:rPr lang="en-US" sz="1050" u="none" strike="noStrike" dirty="0">
                          <a:solidFill>
                            <a:schemeClr val="tx1"/>
                          </a:solidFill>
                          <a:effectLst/>
                          <a:latin typeface="Arial" panose="020B0604020202020204" pitchFamily="34" charset="0"/>
                          <a:cs typeface="Arial" panose="020B0604020202020204" pitchFamily="34" charset="0"/>
                        </a:rPr>
                        <a:t>%</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500</a:t>
                      </a:r>
                      <a:r>
                        <a:rPr lang="en-GB" sz="1050" u="none" strike="noStrike" dirty="0">
                          <a:solidFill>
                            <a:schemeClr val="tx1"/>
                          </a:solidFill>
                          <a:effectLst/>
                          <a:latin typeface="Arial" panose="020B0604020202020204" pitchFamily="34" charset="0"/>
                          <a:cs typeface="Arial" panose="020B0604020202020204" pitchFamily="34" charset="0"/>
                        </a:rPr>
                        <a:t> </a:t>
                      </a:r>
                      <a:r>
                        <a:rPr lang="lt-LT" sz="1050" u="none" strike="noStrike" dirty="0">
                          <a:solidFill>
                            <a:schemeClr val="tx1"/>
                          </a:solidFill>
                          <a:effectLst/>
                          <a:latin typeface="Arial" panose="020B0604020202020204" pitchFamily="34" charset="0"/>
                          <a:cs typeface="Arial" panose="020B0604020202020204" pitchFamily="34" charset="0"/>
                        </a:rPr>
                        <a:t>0</a:t>
                      </a:r>
                      <a:r>
                        <a:rPr lang="en-US" sz="1050" u="none" strike="noStrike" dirty="0">
                          <a:solidFill>
                            <a:schemeClr val="tx1"/>
                          </a:solidFill>
                          <a:effectLst/>
                          <a:latin typeface="Arial" panose="020B0604020202020204" pitchFamily="34" charset="0"/>
                          <a:cs typeface="Arial" panose="020B0604020202020204" pitchFamily="34" charset="0"/>
                        </a:rPr>
                        <a:t>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100%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38116">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a:t>
                      </a:r>
                      <a:r>
                        <a:rPr lang="lt-LT" sz="1050" u="none" strike="noStrike" dirty="0">
                          <a:solidFill>
                            <a:schemeClr val="tx1"/>
                          </a:solidFill>
                          <a:effectLst/>
                          <a:latin typeface="Arial" panose="020B0604020202020204" pitchFamily="34" charset="0"/>
                          <a:cs typeface="Arial" panose="020B0604020202020204" pitchFamily="34" charset="0"/>
                        </a:rPr>
                        <a:t>2</a:t>
                      </a:r>
                      <a:r>
                        <a:rPr lang="en-US" sz="1050" u="none" strike="noStrike" dirty="0">
                          <a:solidFill>
                            <a:schemeClr val="tx1"/>
                          </a:solidFill>
                          <a:effectLst/>
                          <a:latin typeface="Arial" panose="020B0604020202020204" pitchFamily="34" charset="0"/>
                          <a:cs typeface="Arial" panose="020B0604020202020204" pitchFamily="34" charset="0"/>
                        </a:rPr>
                        <a:t>%</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100%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138116">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a:t>
                      </a:r>
                      <a:r>
                        <a:rPr lang="lt-LT" sz="1050" u="none" strike="noStrike" dirty="0">
                          <a:solidFill>
                            <a:schemeClr val="tx1"/>
                          </a:solidFill>
                          <a:effectLst/>
                          <a:latin typeface="Arial" panose="020B0604020202020204" pitchFamily="34" charset="0"/>
                          <a:cs typeface="Arial" panose="020B0604020202020204" pitchFamily="34" charset="0"/>
                        </a:rPr>
                        <a:t>4</a:t>
                      </a:r>
                      <a:r>
                        <a:rPr lang="en-US" sz="1050" u="none" strike="noStrike" dirty="0">
                          <a:solidFill>
                            <a:schemeClr val="tx1"/>
                          </a:solidFill>
                          <a:effectLst/>
                          <a:latin typeface="Arial" panose="020B0604020202020204" pitchFamily="34" charset="0"/>
                          <a:cs typeface="Arial" panose="020B0604020202020204" pitchFamily="34" charset="0"/>
                        </a:rPr>
                        <a:t>%</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1 000 000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100%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1 000 000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138116">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a:t>
                      </a:r>
                      <a:r>
                        <a:rPr lang="lt-LT" sz="1050" u="none" strike="noStrike" dirty="0">
                          <a:solidFill>
                            <a:schemeClr val="tx1"/>
                          </a:solidFill>
                          <a:effectLst/>
                          <a:latin typeface="Arial" panose="020B0604020202020204" pitchFamily="34" charset="0"/>
                          <a:cs typeface="Arial" panose="020B0604020202020204" pitchFamily="34" charset="0"/>
                        </a:rPr>
                        <a:t>6</a:t>
                      </a:r>
                      <a:r>
                        <a:rPr lang="en-US" sz="1050" u="none" strike="noStrike" dirty="0">
                          <a:solidFill>
                            <a:schemeClr val="tx1"/>
                          </a:solidFill>
                          <a:effectLst/>
                          <a:latin typeface="Arial" panose="020B0604020202020204" pitchFamily="34" charset="0"/>
                          <a:cs typeface="Arial" panose="020B0604020202020204" pitchFamily="34" charset="0"/>
                        </a:rPr>
                        <a:t>%</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100%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138116">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a:t>
                      </a:r>
                      <a:r>
                        <a:rPr lang="lt-LT" sz="1050" u="none" strike="noStrike" dirty="0">
                          <a:solidFill>
                            <a:schemeClr val="tx1"/>
                          </a:solidFill>
                          <a:effectLst/>
                          <a:latin typeface="Arial" panose="020B0604020202020204" pitchFamily="34" charset="0"/>
                          <a:cs typeface="Arial" panose="020B0604020202020204" pitchFamily="34" charset="0"/>
                        </a:rPr>
                        <a:t>8</a:t>
                      </a:r>
                      <a:r>
                        <a:rPr lang="en-US" sz="1050" u="none" strike="noStrike" dirty="0">
                          <a:solidFill>
                            <a:schemeClr val="tx1"/>
                          </a:solidFill>
                          <a:effectLst/>
                          <a:latin typeface="Arial" panose="020B0604020202020204" pitchFamily="34" charset="0"/>
                          <a:cs typeface="Arial" panose="020B0604020202020204" pitchFamily="34" charset="0"/>
                        </a:rPr>
                        <a:t>%</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1 000 000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lt-LT" sz="1050" u="none" strike="noStrike" dirty="0">
                          <a:solidFill>
                            <a:schemeClr val="tx1"/>
                          </a:solidFill>
                          <a:effectLst/>
                          <a:latin typeface="Arial" panose="020B0604020202020204" pitchFamily="34" charset="0"/>
                          <a:cs typeface="Arial" panose="020B0604020202020204" pitchFamily="34" charset="0"/>
                        </a:rPr>
                        <a:t>10</a:t>
                      </a:r>
                      <a:r>
                        <a:rPr lang="en-US" sz="1050" u="none" strike="noStrike" dirty="0">
                          <a:solidFill>
                            <a:schemeClr val="tx1"/>
                          </a:solidFill>
                          <a:effectLst/>
                          <a:latin typeface="Arial" panose="020B0604020202020204" pitchFamily="34" charset="0"/>
                          <a:cs typeface="Arial" panose="020B0604020202020204" pitchFamily="34" charset="0"/>
                        </a:rPr>
                        <a:t>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138116">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6.0%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lt-LT" sz="1050" u="none" strike="noStrike" dirty="0">
                          <a:solidFill>
                            <a:schemeClr val="tx1"/>
                          </a:solidFill>
                          <a:effectLst/>
                          <a:latin typeface="Arial" panose="020B0604020202020204" pitchFamily="34" charset="0"/>
                          <a:cs typeface="Arial" panose="020B0604020202020204" pitchFamily="34" charset="0"/>
                        </a:rPr>
                        <a:t>3</a:t>
                      </a:r>
                      <a:r>
                        <a:rPr lang="en-GB" sz="1050" u="none" strike="noStrike" dirty="0">
                          <a:solidFill>
                            <a:schemeClr val="tx1"/>
                          </a:solidFill>
                          <a:effectLst/>
                          <a:latin typeface="Arial" panose="020B0604020202020204" pitchFamily="34" charset="0"/>
                          <a:cs typeface="Arial" panose="020B0604020202020204" pitchFamily="34" charset="0"/>
                        </a:rPr>
                        <a:t> </a:t>
                      </a:r>
                      <a:r>
                        <a:rPr lang="en-US" sz="1050" u="none" strike="noStrike" dirty="0">
                          <a:solidFill>
                            <a:schemeClr val="tx1"/>
                          </a:solidFill>
                          <a:effectLst/>
                          <a:latin typeface="Arial" panose="020B0604020202020204" pitchFamily="34" charset="0"/>
                          <a:cs typeface="Arial" panose="020B0604020202020204" pitchFamily="34" charset="0"/>
                        </a:rPr>
                        <a:t>000 000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lt-LT" sz="1050" u="none" strike="noStrike" dirty="0">
                          <a:solidFill>
                            <a:schemeClr val="tx1"/>
                          </a:solidFill>
                          <a:effectLst/>
                          <a:latin typeface="Arial" panose="020B0604020202020204" pitchFamily="34" charset="0"/>
                          <a:cs typeface="Arial" panose="020B0604020202020204" pitchFamily="34" charset="0"/>
                        </a:rPr>
                        <a:t>5</a:t>
                      </a:r>
                      <a:r>
                        <a:rPr lang="en-US" sz="1050" u="none" strike="noStrike" dirty="0">
                          <a:solidFill>
                            <a:schemeClr val="tx1"/>
                          </a:solidFill>
                          <a:effectLst/>
                          <a:latin typeface="Arial" panose="020B0604020202020204" pitchFamily="34" charset="0"/>
                          <a:cs typeface="Arial" panose="020B0604020202020204" pitchFamily="34" charset="0"/>
                        </a:rPr>
                        <a:t>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lt-LT" sz="1050" u="none" strike="noStrike" dirty="0">
                          <a:solidFill>
                            <a:schemeClr val="tx1"/>
                          </a:solidFill>
                          <a:effectLst/>
                          <a:latin typeface="Arial" panose="020B0604020202020204" pitchFamily="34" charset="0"/>
                          <a:cs typeface="Arial" panose="020B0604020202020204" pitchFamily="34" charset="0"/>
                        </a:rPr>
                        <a:t>1</a:t>
                      </a:r>
                      <a:r>
                        <a:rPr lang="en-GB" sz="1050" u="none" strike="noStrike" dirty="0">
                          <a:solidFill>
                            <a:schemeClr val="tx1"/>
                          </a:solidFill>
                          <a:effectLst/>
                          <a:latin typeface="Arial" panose="020B0604020202020204" pitchFamily="34" charset="0"/>
                          <a:cs typeface="Arial" panose="020B0604020202020204" pitchFamily="34" charset="0"/>
                        </a:rPr>
                        <a:t> </a:t>
                      </a:r>
                      <a:r>
                        <a:rPr lang="lt-LT" sz="1050" u="none" strike="noStrike" dirty="0">
                          <a:solidFill>
                            <a:schemeClr val="tx1"/>
                          </a:solidFill>
                          <a:effectLst/>
                          <a:latin typeface="Arial" panose="020B0604020202020204" pitchFamily="34" charset="0"/>
                          <a:cs typeface="Arial" panose="020B0604020202020204" pitchFamily="34" charset="0"/>
                        </a:rPr>
                        <a:t>50</a:t>
                      </a:r>
                      <a:r>
                        <a:rPr lang="en-US" sz="1050" u="none" strike="noStrike" dirty="0">
                          <a:solidFill>
                            <a:schemeClr val="tx1"/>
                          </a:solidFill>
                          <a:effectLst/>
                          <a:latin typeface="Arial" panose="020B0604020202020204" pitchFamily="34" charset="0"/>
                          <a:cs typeface="Arial" panose="020B0604020202020204" pitchFamily="34" charset="0"/>
                        </a:rPr>
                        <a:t>0 </a:t>
                      </a:r>
                      <a:r>
                        <a:rPr lang="lt-LT" sz="1050" u="none" strike="noStrike" dirty="0">
                          <a:solidFill>
                            <a:schemeClr val="tx1"/>
                          </a:solidFill>
                          <a:effectLst/>
                          <a:latin typeface="Arial" panose="020B0604020202020204" pitchFamily="34" charset="0"/>
                          <a:cs typeface="Arial" panose="020B0604020202020204" pitchFamily="34" charset="0"/>
                        </a:rPr>
                        <a:t>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38116">
                <a:tc>
                  <a:txBody>
                    <a:bodyPr/>
                    <a:lstStyle/>
                    <a:p>
                      <a:pPr algn="ctr" fontAlgn="b">
                        <a:lnSpc>
                          <a:spcPct val="120000"/>
                        </a:lnSpc>
                      </a:pPr>
                      <a:r>
                        <a:rPr lang="en-US" sz="1050" b="1" u="none" strike="noStrike" dirty="0">
                          <a:solidFill>
                            <a:schemeClr val="tx1"/>
                          </a:solidFill>
                          <a:effectLst/>
                          <a:latin typeface="Arial" panose="020B0604020202020204" pitchFamily="34" charset="0"/>
                          <a:cs typeface="Arial" panose="020B0604020202020204" pitchFamily="34" charset="0"/>
                        </a:rPr>
                        <a:t>Total:</a:t>
                      </a:r>
                      <a:endParaRPr lang="en-US"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lt-LT" sz="1050" b="1" u="none" strike="noStrike" dirty="0">
                          <a:solidFill>
                            <a:schemeClr val="tx1"/>
                          </a:solidFill>
                          <a:effectLst/>
                          <a:latin typeface="Arial" panose="020B0604020202020204" pitchFamily="34" charset="0"/>
                          <a:cs typeface="Arial" panose="020B0604020202020204" pitchFamily="34" charset="0"/>
                        </a:rPr>
                        <a:t>6</a:t>
                      </a:r>
                      <a:r>
                        <a:rPr lang="en-US" sz="1050" b="1" u="none" strike="noStrike" dirty="0">
                          <a:solidFill>
                            <a:schemeClr val="tx1"/>
                          </a:solidFill>
                          <a:effectLst/>
                          <a:latin typeface="Arial" panose="020B0604020202020204" pitchFamily="34" charset="0"/>
                          <a:cs typeface="Arial" panose="020B0604020202020204" pitchFamily="34" charset="0"/>
                        </a:rPr>
                        <a:t> 500 000</a:t>
                      </a:r>
                      <a:endParaRPr lang="en-US"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lt-LT" sz="1050" b="1" u="none" strike="noStrike" dirty="0">
                          <a:solidFill>
                            <a:schemeClr val="tx1"/>
                          </a:solidFill>
                          <a:effectLst/>
                          <a:latin typeface="Arial" panose="020B0604020202020204" pitchFamily="34" charset="0"/>
                          <a:cs typeface="Arial" panose="020B0604020202020204" pitchFamily="34" charset="0"/>
                        </a:rPr>
                        <a:t>7</a:t>
                      </a:r>
                      <a:r>
                        <a:rPr lang="en-US" sz="1050" b="1" u="none" strike="noStrike" dirty="0">
                          <a:solidFill>
                            <a:schemeClr val="tx1"/>
                          </a:solidFill>
                          <a:effectLst/>
                          <a:latin typeface="Arial" panose="020B0604020202020204" pitchFamily="34" charset="0"/>
                          <a:cs typeface="Arial" panose="020B0604020202020204" pitchFamily="34" charset="0"/>
                        </a:rPr>
                        <a:t>7%</a:t>
                      </a:r>
                      <a:endParaRPr lang="en-US"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lt-LT" sz="1050" b="1" u="none" strike="noStrike" dirty="0">
                          <a:solidFill>
                            <a:schemeClr val="tx1"/>
                          </a:solidFill>
                          <a:effectLst/>
                          <a:latin typeface="Arial" panose="020B0604020202020204" pitchFamily="34" charset="0"/>
                          <a:cs typeface="Arial" panose="020B0604020202020204" pitchFamily="34" charset="0"/>
                        </a:rPr>
                        <a:t>5</a:t>
                      </a:r>
                      <a:r>
                        <a:rPr lang="en-US" sz="1050" b="1" u="none" strike="noStrike" dirty="0">
                          <a:solidFill>
                            <a:schemeClr val="tx1"/>
                          </a:solidFill>
                          <a:effectLst/>
                          <a:latin typeface="Arial" panose="020B0604020202020204" pitchFamily="34" charset="0"/>
                          <a:cs typeface="Arial" panose="020B0604020202020204" pitchFamily="34" charset="0"/>
                        </a:rPr>
                        <a:t> 000000</a:t>
                      </a:r>
                      <a:endParaRPr lang="en-US"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2" name="Text Placeholder 5">
            <a:extLst>
              <a:ext uri="{FF2B5EF4-FFF2-40B4-BE49-F238E27FC236}">
                <a16:creationId xmlns:a16="http://schemas.microsoft.com/office/drawing/2014/main" id="{588C1514-A99B-43D7-9D8D-E64FD088AF30}"/>
              </a:ext>
            </a:extLst>
          </p:cNvPr>
          <p:cNvSpPr txBox="1">
            <a:spLocks/>
          </p:cNvSpPr>
          <p:nvPr/>
        </p:nvSpPr>
        <p:spPr>
          <a:xfrm>
            <a:off x="447750" y="4156025"/>
            <a:ext cx="11226799" cy="564319"/>
          </a:xfrm>
          <a:prstGeom prst="rect">
            <a:avLst/>
          </a:prstGeom>
        </p:spPr>
        <p:txBody>
          <a:bodyPr/>
          <a:lstStyle>
            <a:defPPr>
              <a:defRPr lang="lv-LV"/>
            </a:defPPr>
            <a:lvl1pPr indent="0" algn="ctr">
              <a:lnSpc>
                <a:spcPct val="90000"/>
              </a:lnSpc>
              <a:spcBef>
                <a:spcPts val="1000"/>
              </a:spcBef>
              <a:spcAft>
                <a:spcPts val="600"/>
              </a:spcAft>
              <a:buFont typeface="Arial" panose="020B0604020202020204" pitchFamily="34" charset="0"/>
              <a:buNone/>
              <a:defRPr sz="12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spcBef>
                <a:spcPts val="600"/>
              </a:spcBef>
            </a:pPr>
            <a:r>
              <a:rPr lang="en-GB" dirty="0"/>
              <a:t>Example No. 1: fixing the final annual interest rate (coupon) </a:t>
            </a:r>
          </a:p>
          <a:p>
            <a:pPr>
              <a:spcBef>
                <a:spcPts val="600"/>
              </a:spcBef>
            </a:pPr>
            <a:r>
              <a:rPr lang="en-GB" b="0" dirty="0"/>
              <a:t>If the Issuer decides to issue 25 000 unit of Bonds with 5.5% annual interest rate </a:t>
            </a:r>
          </a:p>
          <a:p>
            <a:pPr>
              <a:spcBef>
                <a:spcPts val="600"/>
              </a:spcBef>
            </a:pPr>
            <a:endParaRPr lang="lt-LT" b="0" dirty="0"/>
          </a:p>
          <a:p>
            <a:endParaRPr lang="lt-LT" dirty="0"/>
          </a:p>
          <a:p>
            <a:endParaRPr lang="lt-LT" dirty="0"/>
          </a:p>
        </p:txBody>
      </p:sp>
      <p:graphicFrame>
        <p:nvGraphicFramePr>
          <p:cNvPr id="13" name="Table 12">
            <a:extLst>
              <a:ext uri="{FF2B5EF4-FFF2-40B4-BE49-F238E27FC236}">
                <a16:creationId xmlns:a16="http://schemas.microsoft.com/office/drawing/2014/main" id="{621D719C-AA34-4745-B1E3-8DDAA4AB7A47}"/>
              </a:ext>
            </a:extLst>
          </p:cNvPr>
          <p:cNvGraphicFramePr>
            <a:graphicFrameLocks noGrp="1"/>
          </p:cNvGraphicFramePr>
          <p:nvPr>
            <p:extLst>
              <p:ext uri="{D42A27DB-BD31-4B8C-83A1-F6EECF244321}">
                <p14:modId xmlns:p14="http://schemas.microsoft.com/office/powerpoint/2010/main" val="1972473582"/>
              </p:ext>
            </p:extLst>
          </p:nvPr>
        </p:nvGraphicFramePr>
        <p:xfrm>
          <a:off x="3188088" y="4782745"/>
          <a:ext cx="5815824" cy="1638365"/>
        </p:xfrm>
        <a:graphic>
          <a:graphicData uri="http://schemas.openxmlformats.org/drawingml/2006/table">
            <a:tbl>
              <a:tblPr>
                <a:tableStyleId>{6E25E649-3F16-4E02-A733-19D2CDBF48F0}</a:tableStyleId>
              </a:tblPr>
              <a:tblGrid>
                <a:gridCol w="2016237">
                  <a:extLst>
                    <a:ext uri="{9D8B030D-6E8A-4147-A177-3AD203B41FA5}">
                      <a16:colId xmlns:a16="http://schemas.microsoft.com/office/drawing/2014/main" val="20000"/>
                    </a:ext>
                  </a:extLst>
                </a:gridCol>
                <a:gridCol w="1266529">
                  <a:extLst>
                    <a:ext uri="{9D8B030D-6E8A-4147-A177-3AD203B41FA5}">
                      <a16:colId xmlns:a16="http://schemas.microsoft.com/office/drawing/2014/main" val="20001"/>
                    </a:ext>
                  </a:extLst>
                </a:gridCol>
                <a:gridCol w="1266529">
                  <a:extLst>
                    <a:ext uri="{9D8B030D-6E8A-4147-A177-3AD203B41FA5}">
                      <a16:colId xmlns:a16="http://schemas.microsoft.com/office/drawing/2014/main" val="20002"/>
                    </a:ext>
                  </a:extLst>
                </a:gridCol>
                <a:gridCol w="1266529">
                  <a:extLst>
                    <a:ext uri="{9D8B030D-6E8A-4147-A177-3AD203B41FA5}">
                      <a16:colId xmlns:a16="http://schemas.microsoft.com/office/drawing/2014/main" val="20003"/>
                    </a:ext>
                  </a:extLst>
                </a:gridCol>
              </a:tblGrid>
              <a:tr h="456436">
                <a:tc>
                  <a:txBody>
                    <a:bodyPr/>
                    <a:lstStyle/>
                    <a:p>
                      <a:pPr algn="ctr" fontAlgn="b">
                        <a:lnSpc>
                          <a:spcPct val="120000"/>
                        </a:lnSpc>
                      </a:pPr>
                      <a:r>
                        <a:rPr lang="en-GB" sz="1050" i="1" u="none" strike="noStrike" dirty="0">
                          <a:solidFill>
                            <a:schemeClr val="tx1"/>
                          </a:solidFill>
                          <a:effectLst/>
                          <a:latin typeface="Arial" panose="020B0604020202020204" pitchFamily="34" charset="0"/>
                          <a:cs typeface="Arial" panose="020B0604020202020204" pitchFamily="34" charset="0"/>
                        </a:rPr>
                        <a:t>Preferred interest rate in subscription</a:t>
                      </a:r>
                      <a:endParaRPr lang="lt-LT" sz="1050" b="0"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en-GB" sz="1050" i="1" u="none" strike="noStrike" dirty="0">
                          <a:solidFill>
                            <a:schemeClr val="tx1"/>
                          </a:solidFill>
                          <a:effectLst/>
                          <a:latin typeface="Arial" panose="020B0604020202020204" pitchFamily="34" charset="0"/>
                          <a:cs typeface="Arial" panose="020B0604020202020204" pitchFamily="34" charset="0"/>
                        </a:rPr>
                        <a:t>Total amount of subscription, EUR</a:t>
                      </a:r>
                      <a:endParaRPr lang="lt-LT" sz="1050" b="0"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en-GB" sz="1050" i="1" u="none" strike="noStrike" noProof="0" dirty="0">
                          <a:solidFill>
                            <a:schemeClr val="tx1"/>
                          </a:solidFill>
                          <a:effectLst/>
                          <a:latin typeface="Arial" panose="020B0604020202020204" pitchFamily="34" charset="0"/>
                          <a:cs typeface="Arial" panose="020B0604020202020204" pitchFamily="34" charset="0"/>
                        </a:rPr>
                        <a:t>Allocated</a:t>
                      </a:r>
                      <a:r>
                        <a:rPr lang="en-GB" sz="1050" i="1" u="none" strike="noStrike" dirty="0">
                          <a:solidFill>
                            <a:schemeClr val="tx1"/>
                          </a:solidFill>
                          <a:effectLst/>
                          <a:latin typeface="Arial" panose="020B0604020202020204" pitchFamily="34" charset="0"/>
                          <a:cs typeface="Arial" panose="020B0604020202020204" pitchFamily="34" charset="0"/>
                        </a:rPr>
                        <a:t> share of subscription</a:t>
                      </a:r>
                      <a:endParaRPr lang="lt-LT" sz="1050" b="0"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en-GB" sz="1050" i="1" u="none" strike="noStrike" dirty="0">
                          <a:solidFill>
                            <a:schemeClr val="tx1"/>
                          </a:solidFill>
                          <a:effectLst/>
                          <a:latin typeface="Arial" panose="020B0604020202020204" pitchFamily="34" charset="0"/>
                          <a:cs typeface="Arial" panose="020B0604020202020204" pitchFamily="34" charset="0"/>
                        </a:rPr>
                        <a:t>Total amount </a:t>
                      </a:r>
                      <a:r>
                        <a:rPr lang="en-GB" sz="1050" i="1" u="none" strike="noStrike" noProof="0" dirty="0">
                          <a:solidFill>
                            <a:schemeClr val="tx1"/>
                          </a:solidFill>
                          <a:effectLst/>
                          <a:latin typeface="Arial" panose="020B0604020202020204" pitchFamily="34" charset="0"/>
                          <a:cs typeface="Arial" panose="020B0604020202020204" pitchFamily="34" charset="0"/>
                        </a:rPr>
                        <a:t>allocated</a:t>
                      </a:r>
                      <a:r>
                        <a:rPr lang="lt-LT" sz="1050" i="1" u="none" strike="noStrike" dirty="0">
                          <a:solidFill>
                            <a:schemeClr val="tx1"/>
                          </a:solidFill>
                          <a:effectLst/>
                          <a:latin typeface="Arial" panose="020B0604020202020204" pitchFamily="34" charset="0"/>
                          <a:cs typeface="Arial" panose="020B0604020202020204" pitchFamily="34" charset="0"/>
                        </a:rPr>
                        <a:t>, EUR</a:t>
                      </a:r>
                      <a:endParaRPr lang="lt-LT" sz="1050" b="0"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8116">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a:t>
                      </a:r>
                      <a:r>
                        <a:rPr lang="lt-LT" sz="1050" u="none" strike="noStrike" dirty="0">
                          <a:solidFill>
                            <a:schemeClr val="tx1"/>
                          </a:solidFill>
                          <a:effectLst/>
                          <a:latin typeface="Arial" panose="020B0604020202020204" pitchFamily="34" charset="0"/>
                          <a:cs typeface="Arial" panose="020B0604020202020204" pitchFamily="34" charset="0"/>
                        </a:rPr>
                        <a:t>0</a:t>
                      </a:r>
                      <a:r>
                        <a:rPr lang="en-US" sz="1050" u="none" strike="noStrike" dirty="0">
                          <a:solidFill>
                            <a:schemeClr val="tx1"/>
                          </a:solidFill>
                          <a:effectLst/>
                          <a:latin typeface="Arial" panose="020B0604020202020204" pitchFamily="34" charset="0"/>
                          <a:cs typeface="Arial" panose="020B0604020202020204" pitchFamily="34" charset="0"/>
                        </a:rPr>
                        <a:t>%</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100%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38116">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a:t>
                      </a:r>
                      <a:r>
                        <a:rPr lang="lt-LT" sz="1050" u="none" strike="noStrike" dirty="0">
                          <a:solidFill>
                            <a:schemeClr val="tx1"/>
                          </a:solidFill>
                          <a:effectLst/>
                          <a:latin typeface="Arial" panose="020B0604020202020204" pitchFamily="34" charset="0"/>
                          <a:cs typeface="Arial" panose="020B0604020202020204" pitchFamily="34" charset="0"/>
                        </a:rPr>
                        <a:t>2</a:t>
                      </a:r>
                      <a:r>
                        <a:rPr lang="en-US" sz="1050" u="none" strike="noStrike" dirty="0">
                          <a:solidFill>
                            <a:schemeClr val="tx1"/>
                          </a:solidFill>
                          <a:effectLst/>
                          <a:latin typeface="Arial" panose="020B0604020202020204" pitchFamily="34" charset="0"/>
                          <a:cs typeface="Arial" panose="020B0604020202020204" pitchFamily="34" charset="0"/>
                        </a:rPr>
                        <a:t>%</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100%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138116">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a:t>
                      </a:r>
                      <a:r>
                        <a:rPr lang="lt-LT" sz="1050" u="none" strike="noStrike" dirty="0">
                          <a:solidFill>
                            <a:schemeClr val="tx1"/>
                          </a:solidFill>
                          <a:effectLst/>
                          <a:latin typeface="Arial" panose="020B0604020202020204" pitchFamily="34" charset="0"/>
                          <a:cs typeface="Arial" panose="020B0604020202020204" pitchFamily="34" charset="0"/>
                        </a:rPr>
                        <a:t>4</a:t>
                      </a:r>
                      <a:r>
                        <a:rPr lang="en-US" sz="1050" u="none" strike="noStrike" dirty="0">
                          <a:solidFill>
                            <a:schemeClr val="tx1"/>
                          </a:solidFill>
                          <a:effectLst/>
                          <a:latin typeface="Arial" panose="020B0604020202020204" pitchFamily="34" charset="0"/>
                          <a:cs typeface="Arial" panose="020B0604020202020204" pitchFamily="34" charset="0"/>
                        </a:rPr>
                        <a:t>%</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1 000 000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100%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1 000 000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3"/>
                  </a:ext>
                </a:extLst>
              </a:tr>
              <a:tr h="138116">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a:t>
                      </a:r>
                      <a:r>
                        <a:rPr lang="lt-LT" sz="1050" u="none" strike="noStrike" dirty="0">
                          <a:solidFill>
                            <a:schemeClr val="tx1"/>
                          </a:solidFill>
                          <a:effectLst/>
                          <a:latin typeface="Arial" panose="020B0604020202020204" pitchFamily="34" charset="0"/>
                          <a:cs typeface="Arial" panose="020B0604020202020204" pitchFamily="34" charset="0"/>
                        </a:rPr>
                        <a:t>5</a:t>
                      </a:r>
                      <a:r>
                        <a:rPr lang="en-US" sz="1050" u="none" strike="noStrike" dirty="0">
                          <a:solidFill>
                            <a:schemeClr val="tx1"/>
                          </a:solidFill>
                          <a:effectLst/>
                          <a:latin typeface="Arial" panose="020B0604020202020204" pitchFamily="34" charset="0"/>
                          <a:cs typeface="Arial" panose="020B0604020202020204" pitchFamily="34" charset="0"/>
                        </a:rPr>
                        <a:t>%</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100%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138116">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5.</a:t>
                      </a:r>
                      <a:r>
                        <a:rPr lang="lt-LT" sz="1050" u="none" strike="noStrike" dirty="0">
                          <a:solidFill>
                            <a:schemeClr val="tx1"/>
                          </a:solidFill>
                          <a:effectLst/>
                          <a:latin typeface="Arial" panose="020B0604020202020204" pitchFamily="34" charset="0"/>
                          <a:cs typeface="Arial" panose="020B0604020202020204" pitchFamily="34" charset="0"/>
                        </a:rPr>
                        <a:t>8</a:t>
                      </a:r>
                      <a:r>
                        <a:rPr lang="en-US" sz="1050" u="none" strike="noStrike" dirty="0">
                          <a:solidFill>
                            <a:schemeClr val="tx1"/>
                          </a:solidFill>
                          <a:effectLst/>
                          <a:latin typeface="Arial" panose="020B0604020202020204" pitchFamily="34" charset="0"/>
                          <a:cs typeface="Arial" panose="020B0604020202020204" pitchFamily="34" charset="0"/>
                        </a:rPr>
                        <a:t>%</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1 000 000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5"/>
                  </a:ext>
                </a:extLst>
              </a:tr>
              <a:tr h="138116">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6.0%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1 000 000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en-US" sz="1050" u="none" strike="noStrike" dirty="0">
                          <a:solidFill>
                            <a:schemeClr val="tx1"/>
                          </a:solidFill>
                          <a:effectLst/>
                          <a:latin typeface="Arial" panose="020B0604020202020204" pitchFamily="34" charset="0"/>
                          <a:cs typeface="Arial" panose="020B0604020202020204" pitchFamily="34" charset="0"/>
                        </a:rPr>
                        <a:t>0</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38116">
                <a:tc>
                  <a:txBody>
                    <a:bodyPr/>
                    <a:lstStyle/>
                    <a:p>
                      <a:pPr algn="ctr" fontAlgn="b">
                        <a:lnSpc>
                          <a:spcPct val="120000"/>
                        </a:lnSpc>
                      </a:pPr>
                      <a:r>
                        <a:rPr lang="en-US" sz="1050" b="1" u="none" strike="noStrike" dirty="0">
                          <a:solidFill>
                            <a:schemeClr val="tx1"/>
                          </a:solidFill>
                          <a:effectLst/>
                          <a:latin typeface="Arial" panose="020B0604020202020204" pitchFamily="34" charset="0"/>
                          <a:cs typeface="Arial" panose="020B0604020202020204" pitchFamily="34" charset="0"/>
                        </a:rPr>
                        <a:t>Total:</a:t>
                      </a:r>
                      <a:endParaRPr lang="en-US"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en-US" sz="1050" b="1" u="none" strike="noStrike" dirty="0">
                          <a:solidFill>
                            <a:schemeClr val="tx1"/>
                          </a:solidFill>
                          <a:effectLst/>
                          <a:latin typeface="Arial" panose="020B0604020202020204" pitchFamily="34" charset="0"/>
                          <a:cs typeface="Arial" panose="020B0604020202020204" pitchFamily="34" charset="0"/>
                        </a:rPr>
                        <a:t>4 500 000</a:t>
                      </a:r>
                      <a:endParaRPr lang="en-US"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lt-LT" sz="1050" b="1" u="none" strike="noStrike" dirty="0">
                          <a:solidFill>
                            <a:schemeClr val="tx1"/>
                          </a:solidFill>
                          <a:effectLst/>
                          <a:latin typeface="Arial" panose="020B0604020202020204" pitchFamily="34" charset="0"/>
                          <a:cs typeface="Arial" panose="020B0604020202020204" pitchFamily="34" charset="0"/>
                        </a:rPr>
                        <a:t>56</a:t>
                      </a:r>
                      <a:r>
                        <a:rPr lang="en-US" sz="1050" b="1" u="none" strike="noStrike" dirty="0">
                          <a:solidFill>
                            <a:schemeClr val="tx1"/>
                          </a:solidFill>
                          <a:effectLst/>
                          <a:latin typeface="Arial" panose="020B0604020202020204" pitchFamily="34" charset="0"/>
                          <a:cs typeface="Arial" panose="020B0604020202020204" pitchFamily="34" charset="0"/>
                        </a:rPr>
                        <a:t>%</a:t>
                      </a:r>
                      <a:endParaRPr lang="en-US"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lnSpc>
                          <a:spcPct val="120000"/>
                        </a:lnSpc>
                      </a:pPr>
                      <a:r>
                        <a:rPr lang="lt-LT" sz="1050" b="1" u="none" strike="noStrike" dirty="0">
                          <a:solidFill>
                            <a:schemeClr val="tx1"/>
                          </a:solidFill>
                          <a:effectLst/>
                          <a:latin typeface="Arial" panose="020B0604020202020204" pitchFamily="34" charset="0"/>
                          <a:cs typeface="Arial" panose="020B0604020202020204" pitchFamily="34" charset="0"/>
                        </a:rPr>
                        <a:t>2</a:t>
                      </a:r>
                      <a:r>
                        <a:rPr lang="en-US" sz="1050" b="1" u="none" strike="noStrike" dirty="0">
                          <a:solidFill>
                            <a:schemeClr val="tx1"/>
                          </a:solidFill>
                          <a:effectLst/>
                          <a:latin typeface="Arial" panose="020B0604020202020204" pitchFamily="34" charset="0"/>
                          <a:cs typeface="Arial" panose="020B0604020202020204" pitchFamily="34" charset="0"/>
                        </a:rPr>
                        <a:t> </a:t>
                      </a:r>
                      <a:r>
                        <a:rPr lang="lt-LT" sz="1050" b="1" u="none" strike="noStrike" dirty="0">
                          <a:solidFill>
                            <a:schemeClr val="tx1"/>
                          </a:solidFill>
                          <a:effectLst/>
                          <a:latin typeface="Arial" panose="020B0604020202020204" pitchFamily="34" charset="0"/>
                          <a:cs typeface="Arial" panose="020B0604020202020204" pitchFamily="34" charset="0"/>
                        </a:rPr>
                        <a:t>5</a:t>
                      </a:r>
                      <a:r>
                        <a:rPr lang="en-US" sz="1050" b="1" u="none" strike="noStrike" dirty="0">
                          <a:solidFill>
                            <a:schemeClr val="tx1"/>
                          </a:solidFill>
                          <a:effectLst/>
                          <a:latin typeface="Arial" panose="020B0604020202020204" pitchFamily="34" charset="0"/>
                          <a:cs typeface="Arial" panose="020B0604020202020204" pitchFamily="34" charset="0"/>
                        </a:rPr>
                        <a:t>00 000</a:t>
                      </a:r>
                      <a:endParaRPr lang="en-US" sz="105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270515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525"/>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3862596"/>
          </a:xfrm>
          <a:prstGeom prst="rect">
            <a:avLst/>
          </a:prstGeom>
        </p:spPr>
        <p:txBody>
          <a:bodyPr wrap="square">
            <a:noAutofit/>
          </a:bodyPr>
          <a:lstStyle/>
          <a:p>
            <a:pPr algn="just" rtl="0"/>
            <a:endParaRPr lang="lt-LT" sz="1200" b="0" i="0" u="none" strike="noStrike" dirty="0">
              <a:highlight>
                <a:srgbClr val="000000">
                  <a:alpha val="0"/>
                </a:srgbClr>
              </a:highlight>
              <a:latin typeface="Calibri"/>
            </a:endParaRPr>
          </a:p>
        </p:txBody>
      </p:sp>
      <p:sp>
        <p:nvSpPr>
          <p:cNvPr id="11" name="Title 1">
            <a:extLst>
              <a:ext uri="{FF2B5EF4-FFF2-40B4-BE49-F238E27FC236}">
                <a16:creationId xmlns:a16="http://schemas.microsoft.com/office/drawing/2014/main" id="{7D3CC4D7-58F5-46B9-8EDA-FD8C0F9D5A8F}"/>
              </a:ext>
            </a:extLst>
          </p:cNvPr>
          <p:cNvSpPr txBox="1"/>
          <p:nvPr/>
        </p:nvSpPr>
        <p:spPr>
          <a:xfrm>
            <a:off x="932983" y="802416"/>
            <a:ext cx="10741566" cy="7835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rtl="0">
              <a:defRPr/>
            </a:pPr>
            <a:r>
              <a:rPr lang="en-GB" sz="2800" b="0" i="0" u="none" strike="noStrike" dirty="0">
                <a:solidFill>
                  <a:srgbClr val="000000"/>
                </a:solidFill>
                <a:highlight>
                  <a:srgbClr val="000000">
                    <a:alpha val="0"/>
                  </a:srgbClr>
                </a:highlight>
                <a:latin typeface="Calibri Light"/>
              </a:rPr>
              <a:t>ANNEX NO</a:t>
            </a:r>
            <a:r>
              <a:rPr lang="lt-LT" sz="2800" b="0" i="0" u="none" strike="noStrike" dirty="0">
                <a:solidFill>
                  <a:srgbClr val="000000"/>
                </a:solidFill>
                <a:highlight>
                  <a:srgbClr val="000000">
                    <a:alpha val="0"/>
                  </a:srgbClr>
                </a:highlight>
                <a:latin typeface="Calibri Light"/>
              </a:rPr>
              <a:t>. </a:t>
            </a:r>
            <a:r>
              <a:rPr lang="en-GB" sz="2800" dirty="0">
                <a:solidFill>
                  <a:srgbClr val="000000"/>
                </a:solidFill>
                <a:highlight>
                  <a:srgbClr val="000000">
                    <a:alpha val="0"/>
                  </a:srgbClr>
                </a:highlight>
                <a:latin typeface="Calibri Light"/>
              </a:rPr>
              <a:t>2</a:t>
            </a:r>
            <a:r>
              <a:rPr lang="lt-LT" sz="2800" dirty="0">
                <a:solidFill>
                  <a:srgbClr val="000000"/>
                </a:solidFill>
                <a:highlight>
                  <a:srgbClr val="000000">
                    <a:alpha val="0"/>
                  </a:srgbClr>
                </a:highlight>
                <a:latin typeface="Calibri Light"/>
              </a:rPr>
              <a:t> (I/II)</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noAutofit/>
          </a:bodyPr>
          <a:lstStyle/>
          <a:p>
            <a:pPr algn="r" rtl="0"/>
            <a:r>
              <a:rPr lang="en-GB" sz="1300" dirty="0">
                <a:solidFill>
                  <a:srgbClr val="808080"/>
                </a:solidFill>
                <a:highlight>
                  <a:srgbClr val="000000">
                    <a:alpha val="0"/>
                  </a:srgbClr>
                </a:highlight>
                <a:latin typeface="Calibri"/>
              </a:rPr>
              <a:t>51</a:t>
            </a:r>
            <a:endParaRPr lang="en-US" sz="1300" dirty="0">
              <a:solidFill>
                <a:schemeClr val="bg1">
                  <a:lumMod val="50000"/>
                </a:schemeClr>
              </a:solidFill>
            </a:endParaRPr>
          </a:p>
        </p:txBody>
      </p:sp>
      <p:sp>
        <p:nvSpPr>
          <p:cNvPr id="8" name="Text Placeholder 5">
            <a:extLst>
              <a:ext uri="{FF2B5EF4-FFF2-40B4-BE49-F238E27FC236}">
                <a16:creationId xmlns:a16="http://schemas.microsoft.com/office/drawing/2014/main" id="{58D9D1AE-57D9-4EF8-9B1E-EB4AB62CAD70}"/>
              </a:ext>
            </a:extLst>
          </p:cNvPr>
          <p:cNvSpPr txBox="1">
            <a:spLocks/>
          </p:cNvSpPr>
          <p:nvPr/>
        </p:nvSpPr>
        <p:spPr>
          <a:xfrm>
            <a:off x="418445" y="1773177"/>
            <a:ext cx="11226799" cy="452236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GB" sz="1200" b="1" dirty="0">
                <a:highlight>
                  <a:srgbClr val="000000">
                    <a:alpha val="0"/>
                  </a:srgbClr>
                </a:highlight>
                <a:latin typeface="Calibri"/>
              </a:rPr>
              <a:t>Other managerial positions of Issuer’s management.</a:t>
            </a:r>
          </a:p>
          <a:p>
            <a:pPr marL="0" indent="0">
              <a:spcAft>
                <a:spcPts val="600"/>
              </a:spcAft>
              <a:buNone/>
            </a:pPr>
            <a:r>
              <a:rPr lang="en-US" sz="1600" dirty="0"/>
              <a:t>Portfolio manager and CEO </a:t>
            </a:r>
            <a:r>
              <a:rPr lang="lt-LT" sz="1600" dirty="0"/>
              <a:t>Andrius Barštys </a:t>
            </a:r>
            <a:endParaRPr lang="en-GB" sz="1600" dirty="0"/>
          </a:p>
          <a:p>
            <a:pPr marL="265113" indent="-88900">
              <a:lnSpc>
                <a:spcPct val="100000"/>
              </a:lnSpc>
              <a:spcBef>
                <a:spcPts val="0"/>
              </a:spcBef>
              <a:buFont typeface="Wingdings" panose="05000000000000000000" pitchFamily="2" charset="2"/>
              <a:buChar char="§"/>
            </a:pPr>
            <a:r>
              <a:rPr lang="en-GB" sz="1200" dirty="0"/>
              <a:t> chairman of investment committee - </a:t>
            </a:r>
            <a:r>
              <a:rPr lang="lt-LT" sz="1200" dirty="0"/>
              <a:t>KŪB „Kofinansavimas“, </a:t>
            </a:r>
            <a:r>
              <a:rPr lang="en-GB" sz="1200" dirty="0"/>
              <a:t>reg. no.</a:t>
            </a:r>
            <a:r>
              <a:rPr lang="lt-LT" sz="1200" dirty="0"/>
              <a:t> 304537659, </a:t>
            </a:r>
            <a:r>
              <a:rPr lang="en-GB" sz="1200" dirty="0"/>
              <a:t>address </a:t>
            </a:r>
            <a:r>
              <a:rPr lang="lt-LT" sz="1200" dirty="0"/>
              <a:t>Konstitucijos </a:t>
            </a:r>
            <a:r>
              <a:rPr lang="en-GB" sz="1200" dirty="0" err="1"/>
              <a:t>ave</a:t>
            </a:r>
            <a:r>
              <a:rPr lang="lt-LT" sz="1200" dirty="0"/>
              <a:t>. 7, Vilnius</a:t>
            </a:r>
            <a:r>
              <a:rPr lang="en-GB" sz="1200" dirty="0"/>
              <a:t>;</a:t>
            </a:r>
            <a:r>
              <a:rPr lang="lt-LT" sz="1200" dirty="0"/>
              <a:t> </a:t>
            </a:r>
            <a:endParaRPr lang="en-GB" sz="1200" dirty="0"/>
          </a:p>
          <a:p>
            <a:pPr marL="265113" indent="-88900">
              <a:lnSpc>
                <a:spcPct val="100000"/>
              </a:lnSpc>
              <a:spcBef>
                <a:spcPts val="0"/>
              </a:spcBef>
              <a:buFont typeface="Wingdings" panose="05000000000000000000" pitchFamily="2" charset="2"/>
              <a:buChar char="§"/>
            </a:pPr>
            <a:r>
              <a:rPr lang="en-GB" sz="1200" dirty="0"/>
              <a:t> CEO - </a:t>
            </a:r>
            <a:r>
              <a:rPr lang="lt-LT" sz="1200" dirty="0"/>
              <a:t>UAB „</a:t>
            </a:r>
            <a:r>
              <a:rPr lang="lt-LT" sz="1200" dirty="0" err="1"/>
              <a:t>Fox</a:t>
            </a:r>
            <a:r>
              <a:rPr lang="lt-LT" sz="1200" dirty="0"/>
              <a:t> </a:t>
            </a:r>
            <a:r>
              <a:rPr lang="lt-LT" sz="1200" dirty="0" err="1"/>
              <a:t>Holdings</a:t>
            </a:r>
            <a:r>
              <a:rPr lang="lt-LT" sz="1200" dirty="0"/>
              <a:t>“, </a:t>
            </a:r>
            <a:r>
              <a:rPr lang="en-GB" sz="1200" dirty="0"/>
              <a:t>reg. no. </a:t>
            </a:r>
            <a:r>
              <a:rPr lang="lt-LT" sz="1200" dirty="0"/>
              <a:t>303016870, </a:t>
            </a:r>
            <a:r>
              <a:rPr lang="en-GB" sz="1200" dirty="0"/>
              <a:t>address</a:t>
            </a:r>
            <a:r>
              <a:rPr lang="lt-LT" sz="1200" dirty="0"/>
              <a:t> Šaulio </a:t>
            </a:r>
            <a:r>
              <a:rPr lang="en-GB" sz="1200" dirty="0" err="1"/>
              <a:t>st</a:t>
            </a:r>
            <a:r>
              <a:rPr lang="lt-LT" sz="1200" dirty="0"/>
              <a:t>. 97, </a:t>
            </a:r>
            <a:r>
              <a:rPr lang="lt-LT" sz="1200" dirty="0" err="1"/>
              <a:t>Bajor</a:t>
            </a:r>
            <a:r>
              <a:rPr lang="en-GB" sz="1200" dirty="0"/>
              <a:t>ai v.</a:t>
            </a:r>
            <a:r>
              <a:rPr lang="lt-LT" sz="1200" dirty="0"/>
              <a:t>, Vilniaus r. </a:t>
            </a:r>
            <a:r>
              <a:rPr lang="en-GB" sz="1200" dirty="0"/>
              <a:t>m</a:t>
            </a:r>
            <a:r>
              <a:rPr lang="lt-LT" sz="1200" dirty="0"/>
              <a:t>.</a:t>
            </a:r>
            <a:r>
              <a:rPr lang="en-GB" sz="1200" dirty="0"/>
              <a:t>;</a:t>
            </a:r>
            <a:r>
              <a:rPr lang="lt-LT" sz="1200" dirty="0"/>
              <a:t> </a:t>
            </a:r>
            <a:endParaRPr lang="en-GB" sz="1200" dirty="0"/>
          </a:p>
          <a:p>
            <a:pPr marL="265113" indent="-88900">
              <a:lnSpc>
                <a:spcPct val="100000"/>
              </a:lnSpc>
              <a:spcBef>
                <a:spcPts val="0"/>
              </a:spcBef>
              <a:buFont typeface="Wingdings" panose="05000000000000000000" pitchFamily="2" charset="2"/>
              <a:buChar char="§"/>
            </a:pPr>
            <a:r>
              <a:rPr lang="en-GB" sz="1200" dirty="0"/>
              <a:t> CEO - </a:t>
            </a:r>
            <a:r>
              <a:rPr lang="lt-LT" sz="1200" dirty="0"/>
              <a:t>UAB „PC Luizė“, </a:t>
            </a:r>
            <a:r>
              <a:rPr lang="en-GB" sz="1200" dirty="0"/>
              <a:t>reg.no.</a:t>
            </a:r>
            <a:r>
              <a:rPr lang="lt-LT" sz="1200" dirty="0"/>
              <a:t> 302761548, </a:t>
            </a:r>
            <a:r>
              <a:rPr lang="en-GB" sz="1200" dirty="0"/>
              <a:t>address</a:t>
            </a:r>
            <a:r>
              <a:rPr lang="lt-LT" sz="1200" dirty="0"/>
              <a:t> Šiaurės </a:t>
            </a:r>
            <a:r>
              <a:rPr lang="en-GB" sz="1200" dirty="0" err="1"/>
              <a:t>ave</a:t>
            </a:r>
            <a:r>
              <a:rPr lang="lt-LT" sz="1200" dirty="0"/>
              <a:t>. 15-1, Klaipėda</a:t>
            </a:r>
            <a:r>
              <a:rPr lang="en-GB" sz="1200" dirty="0"/>
              <a:t>; </a:t>
            </a:r>
          </a:p>
          <a:p>
            <a:pPr marL="265113" indent="-88900">
              <a:lnSpc>
                <a:spcPct val="100000"/>
              </a:lnSpc>
              <a:spcBef>
                <a:spcPts val="0"/>
              </a:spcBef>
              <a:buFont typeface="Wingdings" panose="05000000000000000000" pitchFamily="2" charset="2"/>
              <a:buChar char="§"/>
            </a:pPr>
            <a:r>
              <a:rPr lang="en-GB" sz="1200" dirty="0"/>
              <a:t> CEO - </a:t>
            </a:r>
            <a:r>
              <a:rPr lang="lt-LT" sz="1200" dirty="0"/>
              <a:t>UAB „Žaliakalnio parkas“, </a:t>
            </a:r>
            <a:r>
              <a:rPr lang="en-GB" sz="1200" dirty="0"/>
              <a:t>reg. no.</a:t>
            </a:r>
            <a:r>
              <a:rPr lang="lt-LT" sz="1200" dirty="0"/>
              <a:t> 304287223, </a:t>
            </a:r>
            <a:r>
              <a:rPr lang="en-GB" sz="1200" dirty="0"/>
              <a:t>address</a:t>
            </a:r>
            <a:r>
              <a:rPr lang="lt-LT" sz="1200" dirty="0"/>
              <a:t> K. Donelaičio </a:t>
            </a:r>
            <a:r>
              <a:rPr lang="en-GB" sz="1200" dirty="0" err="1"/>
              <a:t>st</a:t>
            </a:r>
            <a:r>
              <a:rPr lang="lt-LT" sz="1200" dirty="0"/>
              <a:t>. 62-1, Kaunas</a:t>
            </a:r>
            <a:r>
              <a:rPr lang="en-GB" sz="1200" dirty="0"/>
              <a:t>;</a:t>
            </a:r>
          </a:p>
          <a:p>
            <a:pPr marL="265113" indent="-88900">
              <a:lnSpc>
                <a:spcPct val="100000"/>
              </a:lnSpc>
              <a:spcBef>
                <a:spcPts val="0"/>
              </a:spcBef>
              <a:buFont typeface="Wingdings" panose="05000000000000000000" pitchFamily="2" charset="2"/>
              <a:buChar char="§"/>
            </a:pPr>
            <a:r>
              <a:rPr lang="en-GB" sz="1200" dirty="0"/>
              <a:t> CEO - </a:t>
            </a:r>
            <a:r>
              <a:rPr lang="lt-LT" sz="1200" dirty="0"/>
              <a:t>UAB „Verslo centras 135“, </a:t>
            </a:r>
            <a:r>
              <a:rPr lang="en-GB" sz="1200" dirty="0"/>
              <a:t>reg. no.</a:t>
            </a:r>
            <a:r>
              <a:rPr lang="lt-LT" sz="1200" dirty="0"/>
              <a:t> 301733282, </a:t>
            </a:r>
            <a:r>
              <a:rPr lang="en-GB" sz="1200" dirty="0"/>
              <a:t>address</a:t>
            </a:r>
            <a:r>
              <a:rPr lang="lt-LT" sz="1200" dirty="0"/>
              <a:t> Žalgirio </a:t>
            </a:r>
            <a:r>
              <a:rPr lang="en-GB" sz="1200" dirty="0" err="1"/>
              <a:t>st</a:t>
            </a:r>
            <a:r>
              <a:rPr lang="lt-LT" sz="1200" dirty="0"/>
              <a:t>. 135, Vilnius</a:t>
            </a:r>
            <a:r>
              <a:rPr lang="en-GB" sz="1200" dirty="0"/>
              <a:t>;</a:t>
            </a:r>
            <a:r>
              <a:rPr lang="lt-LT" sz="1200" dirty="0"/>
              <a:t> </a:t>
            </a:r>
            <a:endParaRPr lang="en-GB" sz="1200" dirty="0"/>
          </a:p>
          <a:p>
            <a:pPr marL="265113" indent="-88900">
              <a:lnSpc>
                <a:spcPct val="100000"/>
              </a:lnSpc>
              <a:spcBef>
                <a:spcPts val="0"/>
              </a:spcBef>
              <a:buFont typeface="Wingdings" panose="05000000000000000000" pitchFamily="2" charset="2"/>
              <a:buChar char="§"/>
            </a:pPr>
            <a:r>
              <a:rPr lang="en-GB" sz="1200" dirty="0"/>
              <a:t> CEO - S</a:t>
            </a:r>
            <a:r>
              <a:rPr lang="lt-LT" sz="1200" dirty="0"/>
              <a:t>IA „Hanza 14“, </a:t>
            </a:r>
            <a:r>
              <a:rPr lang="en-GB" sz="1200" dirty="0"/>
              <a:t>reg. no.</a:t>
            </a:r>
            <a:r>
              <a:rPr lang="lt-LT" sz="1200" dirty="0"/>
              <a:t> 40203157541, </a:t>
            </a:r>
            <a:r>
              <a:rPr lang="en-GB" sz="1200" dirty="0"/>
              <a:t>address</a:t>
            </a:r>
            <a:r>
              <a:rPr lang="lt-LT" sz="1200" dirty="0"/>
              <a:t> </a:t>
            </a:r>
            <a:r>
              <a:rPr lang="lt-LT" sz="1200" dirty="0" err="1"/>
              <a:t>Krišjana</a:t>
            </a:r>
            <a:r>
              <a:rPr lang="lt-LT" sz="1200" dirty="0"/>
              <a:t> </a:t>
            </a:r>
            <a:r>
              <a:rPr lang="lt-LT" sz="1200" dirty="0" err="1"/>
              <a:t>Valdemara</a:t>
            </a:r>
            <a:r>
              <a:rPr lang="lt-LT" sz="1200" dirty="0"/>
              <a:t> </a:t>
            </a:r>
            <a:r>
              <a:rPr lang="lt-LT" sz="1200" dirty="0" err="1"/>
              <a:t>iela</a:t>
            </a:r>
            <a:r>
              <a:rPr lang="lt-LT" sz="1200" dirty="0"/>
              <a:t> 33-19, R</a:t>
            </a:r>
            <a:r>
              <a:rPr lang="en-GB" sz="1200" dirty="0" err="1"/>
              <a:t>i</a:t>
            </a:r>
            <a:r>
              <a:rPr lang="lt-LT" sz="1200" dirty="0"/>
              <a:t>ga.</a:t>
            </a:r>
            <a:endParaRPr lang="en-GB" sz="1200" dirty="0"/>
          </a:p>
          <a:p>
            <a:pPr marL="265113" indent="-88900">
              <a:lnSpc>
                <a:spcPct val="100000"/>
              </a:lnSpc>
              <a:spcBef>
                <a:spcPts val="0"/>
              </a:spcBef>
              <a:buFont typeface="Wingdings" panose="05000000000000000000" pitchFamily="2" charset="2"/>
              <a:buChar char="§"/>
            </a:pPr>
            <a:endParaRPr lang="en-GB" sz="1200" dirty="0"/>
          </a:p>
          <a:p>
            <a:pPr marL="0" indent="0">
              <a:spcAft>
                <a:spcPts val="600"/>
              </a:spcAft>
              <a:buNone/>
            </a:pPr>
            <a:r>
              <a:rPr lang="lt-LT" sz="1600" dirty="0"/>
              <a:t> </a:t>
            </a:r>
            <a:r>
              <a:rPr lang="en-GB" sz="1600" dirty="0"/>
              <a:t>Member of the Bord Jolanta </a:t>
            </a:r>
            <a:r>
              <a:rPr lang="en-GB" sz="1600" dirty="0" err="1"/>
              <a:t>Gra</a:t>
            </a:r>
            <a:r>
              <a:rPr lang="lt-LT" sz="1600" dirty="0" err="1"/>
              <a:t>šienė</a:t>
            </a:r>
            <a:endParaRPr lang="lt-LT" sz="1600" dirty="0"/>
          </a:p>
          <a:p>
            <a:pPr marL="265113" indent="-88900">
              <a:lnSpc>
                <a:spcPct val="100000"/>
              </a:lnSpc>
              <a:spcBef>
                <a:spcPts val="0"/>
              </a:spcBef>
              <a:buFont typeface="Wingdings" panose="05000000000000000000" pitchFamily="2" charset="2"/>
              <a:buChar char="§"/>
            </a:pPr>
            <a:r>
              <a:rPr lang="en-GB" sz="1200" dirty="0"/>
              <a:t> member of the bord -</a:t>
            </a:r>
            <a:r>
              <a:rPr lang="lt-LT" sz="1200" dirty="0"/>
              <a:t> UAB „SBA“ baldų </a:t>
            </a:r>
            <a:r>
              <a:rPr lang="lt-LT" sz="1200" dirty="0" err="1"/>
              <a:t>kompanij</a:t>
            </a:r>
            <a:r>
              <a:rPr lang="en-GB" sz="1200" dirty="0"/>
              <a:t>a</a:t>
            </a:r>
            <a:r>
              <a:rPr lang="lt-LT" sz="1200" dirty="0"/>
              <a:t>, </a:t>
            </a:r>
            <a:r>
              <a:rPr lang="en-GB" sz="1200" dirty="0"/>
              <a:t>reg.</a:t>
            </a:r>
            <a:r>
              <a:rPr lang="lt-LT" sz="1200" dirty="0"/>
              <a:t> </a:t>
            </a:r>
            <a:r>
              <a:rPr lang="en-GB" sz="1200" dirty="0"/>
              <a:t>no. </a:t>
            </a:r>
            <a:r>
              <a:rPr lang="lt-LT" sz="1200" dirty="0"/>
              <a:t>242131620, </a:t>
            </a:r>
            <a:r>
              <a:rPr lang="en-GB" sz="1200" dirty="0"/>
              <a:t>address</a:t>
            </a:r>
            <a:r>
              <a:rPr lang="lt-LT" sz="1200" dirty="0"/>
              <a:t> Joniškės </a:t>
            </a:r>
            <a:r>
              <a:rPr lang="en-GB" sz="1200" dirty="0" err="1"/>
              <a:t>st</a:t>
            </a:r>
            <a:r>
              <a:rPr lang="lt-LT" sz="1200" dirty="0"/>
              <a:t>. 21, Klaipėda;</a:t>
            </a:r>
          </a:p>
          <a:p>
            <a:pPr marL="265113" indent="-88900">
              <a:lnSpc>
                <a:spcPct val="100000"/>
              </a:lnSpc>
              <a:spcBef>
                <a:spcPts val="0"/>
              </a:spcBef>
              <a:buFont typeface="Wingdings" panose="05000000000000000000" pitchFamily="2" charset="2"/>
              <a:buChar char="§"/>
            </a:pPr>
            <a:r>
              <a:rPr lang="en-GB" sz="1200" dirty="0"/>
              <a:t> member of the bord </a:t>
            </a:r>
            <a:r>
              <a:rPr lang="lt-LT" sz="1200" dirty="0"/>
              <a:t>- UAB „Urban </a:t>
            </a:r>
            <a:r>
              <a:rPr lang="lt-LT" sz="1200" dirty="0" err="1"/>
              <a:t>Inventors</a:t>
            </a:r>
            <a:r>
              <a:rPr lang="lt-LT" sz="1200" dirty="0"/>
              <a:t>“, </a:t>
            </a:r>
            <a:r>
              <a:rPr lang="en-GB" sz="1200" dirty="0"/>
              <a:t>reg. no.</a:t>
            </a:r>
            <a:r>
              <a:rPr lang="lt-LT" sz="1200" dirty="0"/>
              <a:t> 302675889, </a:t>
            </a:r>
            <a:r>
              <a:rPr lang="en-GB" sz="1200" dirty="0"/>
              <a:t>address</a:t>
            </a:r>
            <a:r>
              <a:rPr lang="lt-LT" sz="1200" dirty="0"/>
              <a:t> Laisvės </a:t>
            </a:r>
            <a:r>
              <a:rPr lang="en-GB" sz="1200" dirty="0" err="1"/>
              <a:t>ave</a:t>
            </a:r>
            <a:r>
              <a:rPr lang="lt-LT" sz="1200" dirty="0"/>
              <a:t>. 3, Vilnius;</a:t>
            </a:r>
          </a:p>
          <a:p>
            <a:pPr marL="265113" indent="-88900">
              <a:lnSpc>
                <a:spcPct val="100000"/>
              </a:lnSpc>
              <a:spcBef>
                <a:spcPts val="0"/>
              </a:spcBef>
              <a:buFont typeface="Wingdings" panose="05000000000000000000" pitchFamily="2" charset="2"/>
              <a:buChar char="§"/>
            </a:pPr>
            <a:r>
              <a:rPr lang="en-GB" sz="1200" dirty="0"/>
              <a:t> member of the bord </a:t>
            </a:r>
            <a:r>
              <a:rPr lang="lt-LT" sz="1200" dirty="0"/>
              <a:t>- UAB „SBA </a:t>
            </a:r>
            <a:r>
              <a:rPr lang="lt-LT" sz="1200" dirty="0" err="1"/>
              <a:t>Competence</a:t>
            </a:r>
            <a:r>
              <a:rPr lang="lt-LT" sz="1200" dirty="0"/>
              <a:t> </a:t>
            </a:r>
            <a:r>
              <a:rPr lang="lt-LT" sz="1200" dirty="0" err="1"/>
              <a:t>and</a:t>
            </a:r>
            <a:r>
              <a:rPr lang="lt-LT" sz="1200" dirty="0"/>
              <a:t> </a:t>
            </a:r>
            <a:r>
              <a:rPr lang="lt-LT" sz="1200" dirty="0" err="1"/>
              <a:t>Service</a:t>
            </a:r>
            <a:r>
              <a:rPr lang="lt-LT" sz="1200" dirty="0"/>
              <a:t> </a:t>
            </a:r>
            <a:r>
              <a:rPr lang="lt-LT" sz="1200" dirty="0" err="1"/>
              <a:t>Center</a:t>
            </a:r>
            <a:r>
              <a:rPr lang="lt-LT" sz="1200" dirty="0"/>
              <a:t>“, </a:t>
            </a:r>
            <a:r>
              <a:rPr lang="en-GB" sz="1200" dirty="0"/>
              <a:t>reg. no.</a:t>
            </a:r>
            <a:r>
              <a:rPr lang="lt-LT" sz="1200" dirty="0"/>
              <a:t> 304960328, </a:t>
            </a:r>
            <a:r>
              <a:rPr lang="en-GB" sz="1200" dirty="0"/>
              <a:t>address</a:t>
            </a:r>
            <a:r>
              <a:rPr lang="lt-LT" sz="1200" dirty="0"/>
              <a:t> Upės </a:t>
            </a:r>
            <a:r>
              <a:rPr lang="en-GB" sz="1200" dirty="0" err="1"/>
              <a:t>st.</a:t>
            </a:r>
            <a:r>
              <a:rPr lang="lt-LT" sz="1200" dirty="0"/>
              <a:t> 23, Vilnius;</a:t>
            </a:r>
          </a:p>
          <a:p>
            <a:pPr marL="265113" indent="-88900">
              <a:lnSpc>
                <a:spcPct val="100000"/>
              </a:lnSpc>
              <a:spcBef>
                <a:spcPts val="0"/>
              </a:spcBef>
              <a:buFont typeface="Wingdings" panose="05000000000000000000" pitchFamily="2" charset="2"/>
              <a:buChar char="§"/>
            </a:pPr>
            <a:r>
              <a:rPr lang="en-GB" sz="1200" dirty="0"/>
              <a:t> member of the bord </a:t>
            </a:r>
            <a:r>
              <a:rPr lang="lt-LT" sz="1200" dirty="0"/>
              <a:t>- UAB „SBA </a:t>
            </a:r>
            <a:r>
              <a:rPr lang="lt-LT" sz="1200" dirty="0" err="1"/>
              <a:t>Modular</a:t>
            </a:r>
            <a:r>
              <a:rPr lang="lt-LT" sz="1200" dirty="0"/>
              <a:t>“, </a:t>
            </a:r>
            <a:r>
              <a:rPr lang="en-GB" sz="1200" dirty="0"/>
              <a:t>reg. no.</a:t>
            </a:r>
            <a:r>
              <a:rPr lang="lt-LT" sz="1200" dirty="0"/>
              <a:t> 305283904, </a:t>
            </a:r>
            <a:r>
              <a:rPr lang="en-GB" sz="1200" dirty="0"/>
              <a:t>address</a:t>
            </a:r>
            <a:r>
              <a:rPr lang="lt-LT" sz="1200" dirty="0"/>
              <a:t> Upės </a:t>
            </a:r>
            <a:r>
              <a:rPr lang="en-GB" sz="1200" dirty="0" err="1"/>
              <a:t>st</a:t>
            </a:r>
            <a:r>
              <a:rPr lang="lt-LT" sz="1200" dirty="0"/>
              <a:t>. 23, Vilnius;</a:t>
            </a:r>
          </a:p>
          <a:p>
            <a:pPr marL="265113" indent="-88900">
              <a:lnSpc>
                <a:spcPct val="100000"/>
              </a:lnSpc>
              <a:spcBef>
                <a:spcPts val="0"/>
              </a:spcBef>
              <a:buFont typeface="Wingdings" panose="05000000000000000000" pitchFamily="2" charset="2"/>
              <a:buChar char="§"/>
            </a:pPr>
            <a:r>
              <a:rPr lang="en-GB" sz="1200" dirty="0"/>
              <a:t> Vice president - </a:t>
            </a:r>
            <a:r>
              <a:rPr lang="lt-LT" sz="1200" dirty="0"/>
              <a:t>UAB koncernas „SBA“, </a:t>
            </a:r>
            <a:r>
              <a:rPr lang="en-GB" sz="1200" dirty="0"/>
              <a:t>reg. no.</a:t>
            </a:r>
            <a:r>
              <a:rPr lang="lt-LT" sz="1200" dirty="0"/>
              <a:t> 132206739, </a:t>
            </a:r>
            <a:r>
              <a:rPr lang="en-GB" sz="1200" dirty="0"/>
              <a:t>address</a:t>
            </a:r>
            <a:r>
              <a:rPr lang="lt-LT" sz="1200" dirty="0"/>
              <a:t> Laisvės </a:t>
            </a:r>
            <a:r>
              <a:rPr lang="en-GB" sz="1200" dirty="0" err="1"/>
              <a:t>ave</a:t>
            </a:r>
            <a:r>
              <a:rPr lang="lt-LT" sz="1200" dirty="0"/>
              <a:t>. 3, Vilnius.</a:t>
            </a:r>
            <a:endParaRPr lang="en-GB" sz="1200" dirty="0"/>
          </a:p>
          <a:p>
            <a:pPr marL="0" indent="0">
              <a:spcAft>
                <a:spcPts val="600"/>
              </a:spcAft>
              <a:buNone/>
            </a:pPr>
            <a:r>
              <a:rPr lang="en-GB" sz="1600" dirty="0"/>
              <a:t>Member of the Bord  - Ignas Ma</a:t>
            </a:r>
            <a:r>
              <a:rPr lang="lt-LT" sz="1600" dirty="0" err="1"/>
              <a:t>čeika</a:t>
            </a:r>
            <a:endParaRPr lang="lt-LT" sz="1600" dirty="0"/>
          </a:p>
          <a:p>
            <a:pPr marL="265113" indent="-88900">
              <a:lnSpc>
                <a:spcPct val="100000"/>
              </a:lnSpc>
              <a:spcBef>
                <a:spcPts val="0"/>
              </a:spcBef>
              <a:buFont typeface="Wingdings" panose="05000000000000000000" pitchFamily="2" charset="2"/>
              <a:buChar char="§"/>
            </a:pPr>
            <a:r>
              <a:rPr lang="en-GB" sz="1200" dirty="0"/>
              <a:t> member of the bord </a:t>
            </a:r>
            <a:r>
              <a:rPr lang="lt-LT" sz="1200" dirty="0"/>
              <a:t>- UAB „Urban </a:t>
            </a:r>
            <a:r>
              <a:rPr lang="lt-LT" sz="1200" dirty="0" err="1"/>
              <a:t>Inventors</a:t>
            </a:r>
            <a:r>
              <a:rPr lang="lt-LT" sz="1200" dirty="0"/>
              <a:t>“, </a:t>
            </a:r>
            <a:r>
              <a:rPr lang="en-GB" sz="1200" dirty="0"/>
              <a:t>reg. no.</a:t>
            </a:r>
            <a:r>
              <a:rPr lang="lt-LT" sz="1200" dirty="0"/>
              <a:t> 302675889, </a:t>
            </a:r>
            <a:r>
              <a:rPr lang="lt-LT" sz="1200" dirty="0" err="1"/>
              <a:t>ad</a:t>
            </a:r>
            <a:r>
              <a:rPr lang="en-GB" sz="1200" dirty="0"/>
              <a:t>d</a:t>
            </a:r>
            <a:r>
              <a:rPr lang="lt-LT" sz="1200" dirty="0" err="1"/>
              <a:t>res</a:t>
            </a:r>
            <a:r>
              <a:rPr lang="en-GB" sz="1200" dirty="0"/>
              <a:t>s</a:t>
            </a:r>
            <a:r>
              <a:rPr lang="lt-LT" sz="1200" dirty="0"/>
              <a:t> Laisvės </a:t>
            </a:r>
            <a:r>
              <a:rPr lang="en-GB" sz="1200" dirty="0" err="1"/>
              <a:t>ave</a:t>
            </a:r>
            <a:r>
              <a:rPr lang="lt-LT" sz="1200" dirty="0"/>
              <a:t>. 3, Vilnius;</a:t>
            </a:r>
          </a:p>
          <a:p>
            <a:pPr marL="265113" indent="-88900">
              <a:lnSpc>
                <a:spcPct val="100000"/>
              </a:lnSpc>
              <a:spcBef>
                <a:spcPts val="0"/>
              </a:spcBef>
              <a:buFont typeface="Wingdings" panose="05000000000000000000" pitchFamily="2" charset="2"/>
              <a:buChar char="§"/>
            </a:pPr>
            <a:r>
              <a:rPr lang="en-GB" sz="1200" dirty="0"/>
              <a:t> head of treasury </a:t>
            </a:r>
            <a:r>
              <a:rPr lang="lt-LT" sz="1200" dirty="0"/>
              <a:t>- AB koncernas „SBA“, </a:t>
            </a:r>
            <a:r>
              <a:rPr lang="en-GB" sz="1200" dirty="0"/>
              <a:t>reg. no.</a:t>
            </a:r>
            <a:r>
              <a:rPr lang="lt-LT" sz="1200" dirty="0"/>
              <a:t> 132206739, </a:t>
            </a:r>
            <a:r>
              <a:rPr lang="lt-LT" sz="1200" dirty="0" err="1"/>
              <a:t>ad</a:t>
            </a:r>
            <a:r>
              <a:rPr lang="en-GB" sz="1200" dirty="0"/>
              <a:t>dress</a:t>
            </a:r>
            <a:r>
              <a:rPr lang="lt-LT" sz="1200" dirty="0"/>
              <a:t> Laisvės </a:t>
            </a:r>
            <a:r>
              <a:rPr lang="en-GB" sz="1200" dirty="0" err="1"/>
              <a:t>ave</a:t>
            </a:r>
            <a:r>
              <a:rPr lang="lt-LT" sz="1200" dirty="0"/>
              <a:t>. 3, Vilnius.</a:t>
            </a:r>
            <a:endParaRPr lang="lt-LT" sz="1200" b="1" dirty="0">
              <a:cs typeface="Arial" panose="020B0604020202020204" pitchFamily="34" charset="0"/>
            </a:endParaRPr>
          </a:p>
          <a:p>
            <a:pPr>
              <a:spcAft>
                <a:spcPts val="600"/>
              </a:spcAft>
            </a:pPr>
            <a:endParaRPr lang="lt-LT" sz="1200" b="1" dirty="0">
              <a:cs typeface="Arial" panose="020B0604020202020204" pitchFamily="34" charset="0"/>
            </a:endParaRPr>
          </a:p>
          <a:p>
            <a:pPr>
              <a:spcAft>
                <a:spcPts val="600"/>
              </a:spcAft>
            </a:pPr>
            <a:endParaRPr lang="lt-LT" sz="1200" b="1" dirty="0">
              <a:cs typeface="Arial" panose="020B0604020202020204" pitchFamily="34" charset="0"/>
            </a:endParaRPr>
          </a:p>
          <a:p>
            <a:pPr defTabSz="457200" eaLnBrk="0" fontAlgn="base" hangingPunct="0">
              <a:spcBef>
                <a:spcPct val="0"/>
              </a:spcBef>
              <a:spcAft>
                <a:spcPct val="0"/>
              </a:spcAft>
              <a:buClr>
                <a:srgbClr val="0070C0"/>
              </a:buClr>
            </a:pPr>
            <a:endParaRPr lang="lt-LT" sz="1200" dirty="0"/>
          </a:p>
          <a:p>
            <a:endParaRPr lang="lt-LT" sz="1200" dirty="0"/>
          </a:p>
        </p:txBody>
      </p:sp>
    </p:spTree>
    <p:extLst>
      <p:ext uri="{BB962C8B-B14F-4D97-AF65-F5344CB8AC3E}">
        <p14:creationId xmlns:p14="http://schemas.microsoft.com/office/powerpoint/2010/main" val="2254486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525"/>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19215" cy="3862596"/>
          </a:xfrm>
          <a:prstGeom prst="rect">
            <a:avLst/>
          </a:prstGeom>
        </p:spPr>
        <p:txBody>
          <a:bodyPr wrap="square">
            <a:noAutofit/>
          </a:bodyPr>
          <a:lstStyle/>
          <a:p>
            <a:pPr algn="just" rtl="0"/>
            <a:endParaRPr lang="lt-LT" sz="1200" b="0" i="0" u="none" strike="noStrike" dirty="0">
              <a:highlight>
                <a:srgbClr val="000000">
                  <a:alpha val="0"/>
                </a:srgbClr>
              </a:highlight>
              <a:latin typeface="Calibri"/>
            </a:endParaRPr>
          </a:p>
        </p:txBody>
      </p:sp>
      <p:sp>
        <p:nvSpPr>
          <p:cNvPr id="11" name="Title 1">
            <a:extLst>
              <a:ext uri="{FF2B5EF4-FFF2-40B4-BE49-F238E27FC236}">
                <a16:creationId xmlns:a16="http://schemas.microsoft.com/office/drawing/2014/main" id="{7D3CC4D7-58F5-46B9-8EDA-FD8C0F9D5A8F}"/>
              </a:ext>
            </a:extLst>
          </p:cNvPr>
          <p:cNvSpPr txBox="1"/>
          <p:nvPr/>
        </p:nvSpPr>
        <p:spPr>
          <a:xfrm>
            <a:off x="932983" y="802416"/>
            <a:ext cx="10741566" cy="7835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GB" sz="2800" dirty="0">
                <a:solidFill>
                  <a:srgbClr val="000000"/>
                </a:solidFill>
                <a:highlight>
                  <a:srgbClr val="000000">
                    <a:alpha val="0"/>
                  </a:srgbClr>
                </a:highlight>
              </a:rPr>
              <a:t>ANNEX NO</a:t>
            </a:r>
            <a:r>
              <a:rPr lang="lt-LT" sz="2800" dirty="0">
                <a:solidFill>
                  <a:srgbClr val="000000"/>
                </a:solidFill>
                <a:highlight>
                  <a:srgbClr val="000000">
                    <a:alpha val="0"/>
                  </a:srgbClr>
                </a:highlight>
              </a:rPr>
              <a:t>. </a:t>
            </a:r>
            <a:r>
              <a:rPr lang="en-GB" sz="2800" dirty="0">
                <a:solidFill>
                  <a:srgbClr val="000000"/>
                </a:solidFill>
                <a:highlight>
                  <a:srgbClr val="000000">
                    <a:alpha val="0"/>
                  </a:srgbClr>
                </a:highlight>
              </a:rPr>
              <a:t>2 </a:t>
            </a:r>
            <a:r>
              <a:rPr lang="lt-LT" sz="2800" dirty="0">
                <a:solidFill>
                  <a:srgbClr val="000000"/>
                </a:solidFill>
                <a:highlight>
                  <a:srgbClr val="000000">
                    <a:alpha val="0"/>
                  </a:srgbClr>
                </a:highlight>
                <a:latin typeface="Calibri Light"/>
              </a:rPr>
              <a:t>(II/II)</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noAutofit/>
          </a:bodyPr>
          <a:lstStyle/>
          <a:p>
            <a:pPr algn="r" rtl="0"/>
            <a:r>
              <a:rPr lang="en-GB" sz="1300" dirty="0">
                <a:solidFill>
                  <a:srgbClr val="808080"/>
                </a:solidFill>
                <a:highlight>
                  <a:srgbClr val="000000">
                    <a:alpha val="0"/>
                  </a:srgbClr>
                </a:highlight>
                <a:latin typeface="Calibri"/>
              </a:rPr>
              <a:t>5</a:t>
            </a:r>
            <a:r>
              <a:rPr lang="lt-LT" sz="1300" dirty="0">
                <a:solidFill>
                  <a:srgbClr val="808080"/>
                </a:solidFill>
                <a:highlight>
                  <a:srgbClr val="000000">
                    <a:alpha val="0"/>
                  </a:srgbClr>
                </a:highlight>
                <a:latin typeface="Calibri"/>
              </a:rPr>
              <a:t>2</a:t>
            </a:r>
            <a:endParaRPr lang="en-US" sz="1300" dirty="0">
              <a:solidFill>
                <a:schemeClr val="bg1">
                  <a:lumMod val="50000"/>
                </a:schemeClr>
              </a:solidFill>
            </a:endParaRPr>
          </a:p>
        </p:txBody>
      </p:sp>
      <p:sp>
        <p:nvSpPr>
          <p:cNvPr id="8" name="Text Placeholder 5">
            <a:extLst>
              <a:ext uri="{FF2B5EF4-FFF2-40B4-BE49-F238E27FC236}">
                <a16:creationId xmlns:a16="http://schemas.microsoft.com/office/drawing/2014/main" id="{58D9D1AE-57D9-4EF8-9B1E-EB4AB62CAD70}"/>
              </a:ext>
            </a:extLst>
          </p:cNvPr>
          <p:cNvSpPr txBox="1">
            <a:spLocks/>
          </p:cNvSpPr>
          <p:nvPr/>
        </p:nvSpPr>
        <p:spPr>
          <a:xfrm>
            <a:off x="418445" y="1773178"/>
            <a:ext cx="11226799" cy="24819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GB" sz="1600" dirty="0"/>
              <a:t>Member of the Board </a:t>
            </a:r>
            <a:r>
              <a:rPr lang="lt-LT" sz="1600" dirty="0"/>
              <a:t>Adam Saulius </a:t>
            </a:r>
            <a:r>
              <a:rPr lang="lt-LT" sz="1600" dirty="0" err="1"/>
              <a:t>Vaina</a:t>
            </a:r>
            <a:r>
              <a:rPr lang="lt-LT" sz="1600" dirty="0"/>
              <a:t> </a:t>
            </a:r>
          </a:p>
          <a:p>
            <a:pPr indent="-52388">
              <a:spcBef>
                <a:spcPts val="0"/>
              </a:spcBef>
              <a:buFont typeface="Wingdings" panose="05000000000000000000" pitchFamily="2" charset="2"/>
              <a:buChar char="§"/>
            </a:pPr>
            <a:r>
              <a:rPr lang="en-GB" sz="1200" dirty="0"/>
              <a:t> member of the bord </a:t>
            </a:r>
            <a:r>
              <a:rPr lang="lt-LT" sz="1200" dirty="0"/>
              <a:t>- </a:t>
            </a:r>
            <a:r>
              <a:rPr lang="lt-LT" sz="1200" dirty="0" err="1"/>
              <a:t>Civitta</a:t>
            </a:r>
            <a:r>
              <a:rPr lang="lt-LT" sz="1200" dirty="0"/>
              <a:t> </a:t>
            </a:r>
            <a:r>
              <a:rPr lang="lt-LT" sz="1200" dirty="0" err="1"/>
              <a:t>international</a:t>
            </a:r>
            <a:r>
              <a:rPr lang="lt-LT" sz="1200" dirty="0"/>
              <a:t> OU, </a:t>
            </a:r>
            <a:r>
              <a:rPr lang="en-GB" sz="1200" dirty="0"/>
              <a:t>reg. no.</a:t>
            </a:r>
            <a:r>
              <a:rPr lang="lt-LT" sz="1200" dirty="0"/>
              <a:t> 12241708, </a:t>
            </a:r>
            <a:r>
              <a:rPr lang="lt-LT" sz="1200" dirty="0" err="1"/>
              <a:t>ad</a:t>
            </a:r>
            <a:r>
              <a:rPr lang="en-GB" sz="1200" dirty="0"/>
              <a:t>dress</a:t>
            </a:r>
            <a:r>
              <a:rPr lang="lt-LT" sz="1200" dirty="0"/>
              <a:t> </a:t>
            </a:r>
            <a:r>
              <a:rPr lang="lt-LT" sz="1200" dirty="0" err="1"/>
              <a:t>Riia</a:t>
            </a:r>
            <a:r>
              <a:rPr lang="lt-LT" sz="1200" dirty="0"/>
              <a:t> 24, Tartu, Estija;</a:t>
            </a:r>
          </a:p>
          <a:p>
            <a:pPr indent="-52388">
              <a:spcBef>
                <a:spcPts val="0"/>
              </a:spcBef>
              <a:buFont typeface="Wingdings" panose="05000000000000000000" pitchFamily="2" charset="2"/>
              <a:buChar char="§"/>
            </a:pPr>
            <a:r>
              <a:rPr lang="lt-LT" sz="1200" dirty="0"/>
              <a:t> </a:t>
            </a:r>
            <a:r>
              <a:rPr lang="en-GB" sz="1200" dirty="0"/>
              <a:t>member of the bord </a:t>
            </a:r>
            <a:r>
              <a:rPr lang="lt-LT" sz="1200" dirty="0"/>
              <a:t>- </a:t>
            </a:r>
            <a:r>
              <a:rPr lang="pt-BR" sz="1200" dirty="0"/>
              <a:t>UAB "Mediapark", </a:t>
            </a:r>
            <a:r>
              <a:rPr lang="en-GB" sz="1200" dirty="0"/>
              <a:t>reg. no.</a:t>
            </a:r>
            <a:r>
              <a:rPr lang="pt-BR" sz="1200" dirty="0"/>
              <a:t> 302536163, </a:t>
            </a:r>
            <a:r>
              <a:rPr lang="lt-LT" sz="1200" dirty="0" err="1"/>
              <a:t>ad</a:t>
            </a:r>
            <a:r>
              <a:rPr lang="en-GB" sz="1200" dirty="0"/>
              <a:t>dress</a:t>
            </a:r>
            <a:r>
              <a:rPr lang="pt-BR" sz="1200" dirty="0"/>
              <a:t> Gedimino ave. 27, Vilnius</a:t>
            </a:r>
            <a:r>
              <a:rPr lang="lt-LT" sz="1200" dirty="0"/>
              <a:t>;</a:t>
            </a:r>
          </a:p>
          <a:p>
            <a:pPr indent="-52388">
              <a:spcBef>
                <a:spcPts val="0"/>
              </a:spcBef>
              <a:buFont typeface="Wingdings" panose="05000000000000000000" pitchFamily="2" charset="2"/>
              <a:buChar char="§"/>
            </a:pPr>
            <a:r>
              <a:rPr lang="en-GB" sz="1200" dirty="0"/>
              <a:t> member of the bord </a:t>
            </a:r>
            <a:r>
              <a:rPr lang="lt-LT" sz="1200" dirty="0"/>
              <a:t>- ,,UAB „ME Investicija“, </a:t>
            </a:r>
            <a:r>
              <a:rPr lang="en-GB" sz="1200" dirty="0"/>
              <a:t>reg. no.</a:t>
            </a:r>
            <a:r>
              <a:rPr lang="lt-LT" sz="1200" dirty="0"/>
              <a:t> 302489393, </a:t>
            </a:r>
            <a:r>
              <a:rPr lang="lt-LT" sz="1200" dirty="0" err="1"/>
              <a:t>ad</a:t>
            </a:r>
            <a:r>
              <a:rPr lang="en-GB" sz="1200" dirty="0"/>
              <a:t>dress</a:t>
            </a:r>
            <a:r>
              <a:rPr lang="lt-LT" sz="1200" dirty="0"/>
              <a:t> Račių </a:t>
            </a:r>
            <a:r>
              <a:rPr lang="en-GB" sz="1200" dirty="0" err="1"/>
              <a:t>st</a:t>
            </a:r>
            <a:r>
              <a:rPr lang="lt-LT" sz="1200" dirty="0"/>
              <a:t>. 1, Vilnius;</a:t>
            </a:r>
          </a:p>
          <a:p>
            <a:pPr indent="-52388">
              <a:spcBef>
                <a:spcPts val="0"/>
              </a:spcBef>
              <a:buFont typeface="Wingdings" panose="05000000000000000000" pitchFamily="2" charset="2"/>
              <a:buChar char="§"/>
            </a:pPr>
            <a:r>
              <a:rPr lang="lt-LT" sz="1200" dirty="0"/>
              <a:t> </a:t>
            </a:r>
            <a:r>
              <a:rPr lang="en-GB" sz="1200" dirty="0"/>
              <a:t>member of the bord </a:t>
            </a:r>
            <a:r>
              <a:rPr lang="lt-LT" sz="1200" dirty="0"/>
              <a:t>-UAB "</a:t>
            </a:r>
            <a:r>
              <a:rPr lang="lt-LT" sz="1200" dirty="0" err="1"/>
              <a:t>Gaumina</a:t>
            </a:r>
            <a:r>
              <a:rPr lang="lt-LT" sz="1200" dirty="0"/>
              <a:t>", </a:t>
            </a:r>
            <a:r>
              <a:rPr lang="en-GB" sz="1200" dirty="0"/>
              <a:t>reg. no.</a:t>
            </a:r>
            <a:r>
              <a:rPr lang="lt-LT" sz="1200" dirty="0"/>
              <a:t> 224497630, </a:t>
            </a:r>
            <a:r>
              <a:rPr lang="lt-LT" sz="1200" dirty="0" err="1"/>
              <a:t>ad</a:t>
            </a:r>
            <a:r>
              <a:rPr lang="en-GB" sz="1200" dirty="0"/>
              <a:t>dress</a:t>
            </a:r>
            <a:r>
              <a:rPr lang="lt-LT" sz="1200" dirty="0"/>
              <a:t> Gedimino </a:t>
            </a:r>
            <a:r>
              <a:rPr lang="en-GB" sz="1200" dirty="0" err="1"/>
              <a:t>ave</a:t>
            </a:r>
            <a:r>
              <a:rPr lang="lt-LT" sz="1200" dirty="0"/>
              <a:t>. 27, Vilnius;</a:t>
            </a:r>
          </a:p>
          <a:p>
            <a:pPr indent="-52388">
              <a:spcBef>
                <a:spcPts val="0"/>
              </a:spcBef>
              <a:buFont typeface="Wingdings" panose="05000000000000000000" pitchFamily="2" charset="2"/>
              <a:buChar char="§"/>
            </a:pPr>
            <a:r>
              <a:rPr lang="lt-LT" sz="1200" dirty="0"/>
              <a:t> </a:t>
            </a:r>
            <a:r>
              <a:rPr lang="en-GB" sz="1200" dirty="0"/>
              <a:t>member of the bord </a:t>
            </a:r>
            <a:r>
              <a:rPr lang="lt-LT" sz="1200" dirty="0"/>
              <a:t>- UAB koncernas "SBA", </a:t>
            </a:r>
            <a:r>
              <a:rPr lang="en-GB" sz="1200" dirty="0"/>
              <a:t>reg. no.</a:t>
            </a:r>
            <a:r>
              <a:rPr lang="lt-LT" sz="1200" dirty="0"/>
              <a:t> 132206739, </a:t>
            </a:r>
            <a:r>
              <a:rPr lang="lt-LT" sz="1200" dirty="0" err="1"/>
              <a:t>ad</a:t>
            </a:r>
            <a:r>
              <a:rPr lang="en-GB" sz="1200" dirty="0"/>
              <a:t>dress</a:t>
            </a:r>
            <a:r>
              <a:rPr lang="lt-LT" sz="1200" dirty="0"/>
              <a:t> </a:t>
            </a:r>
            <a:r>
              <a:rPr lang="en-GB" sz="1200" dirty="0"/>
              <a:t>L</a:t>
            </a:r>
            <a:r>
              <a:rPr lang="lt-LT" sz="1200" dirty="0" err="1"/>
              <a:t>aisvės</a:t>
            </a:r>
            <a:r>
              <a:rPr lang="lt-LT" sz="1200" dirty="0"/>
              <a:t> </a:t>
            </a:r>
            <a:r>
              <a:rPr lang="en-GB" sz="1200" dirty="0" err="1"/>
              <a:t>ave</a:t>
            </a:r>
            <a:r>
              <a:rPr lang="lt-LT" sz="1200" dirty="0"/>
              <a:t>. 3, Vilnius. </a:t>
            </a:r>
          </a:p>
          <a:p>
            <a:pPr indent="-52388">
              <a:spcBef>
                <a:spcPts val="0"/>
              </a:spcBef>
              <a:buFont typeface="Wingdings" panose="05000000000000000000" pitchFamily="2" charset="2"/>
              <a:buChar char="§"/>
            </a:pPr>
            <a:r>
              <a:rPr lang="lt-LT" sz="1200" dirty="0"/>
              <a:t> </a:t>
            </a:r>
            <a:r>
              <a:rPr lang="en-GB" sz="1200" dirty="0"/>
              <a:t>chairman of the bord</a:t>
            </a:r>
            <a:r>
              <a:rPr lang="lt-LT" sz="1200" dirty="0"/>
              <a:t>- UAB "</a:t>
            </a:r>
            <a:r>
              <a:rPr lang="lt-LT" sz="1200" dirty="0" err="1"/>
              <a:t>Mediapark</a:t>
            </a:r>
            <a:r>
              <a:rPr lang="lt-LT" sz="1200" dirty="0"/>
              <a:t> grupė", </a:t>
            </a:r>
            <a:r>
              <a:rPr lang="en-GB" sz="1200" dirty="0"/>
              <a:t>reg. no.</a:t>
            </a:r>
            <a:r>
              <a:rPr lang="lt-LT" sz="1200" dirty="0"/>
              <a:t> 304050320, </a:t>
            </a:r>
            <a:r>
              <a:rPr lang="lt-LT" sz="1200" dirty="0" err="1"/>
              <a:t>ad</a:t>
            </a:r>
            <a:r>
              <a:rPr lang="en-GB" sz="1200" dirty="0"/>
              <a:t>dress</a:t>
            </a:r>
            <a:r>
              <a:rPr lang="lt-LT" sz="1200" dirty="0"/>
              <a:t> Gedimino </a:t>
            </a:r>
            <a:r>
              <a:rPr lang="en-GB" sz="1200" dirty="0" err="1"/>
              <a:t>ave</a:t>
            </a:r>
            <a:r>
              <a:rPr lang="lt-LT" sz="1200" dirty="0"/>
              <a:t>. 27, Vilnius;</a:t>
            </a:r>
          </a:p>
          <a:p>
            <a:pPr indent="-52388">
              <a:spcBef>
                <a:spcPts val="0"/>
              </a:spcBef>
              <a:buFont typeface="Wingdings" panose="05000000000000000000" pitchFamily="2" charset="2"/>
              <a:buChar char="§"/>
            </a:pPr>
            <a:r>
              <a:rPr lang="lt-LT" sz="1200" dirty="0"/>
              <a:t> </a:t>
            </a:r>
            <a:r>
              <a:rPr lang="en-GB" sz="1200" dirty="0"/>
              <a:t>CEO</a:t>
            </a:r>
            <a:r>
              <a:rPr lang="lt-LT" sz="1200" dirty="0"/>
              <a:t> - UAB "</a:t>
            </a:r>
            <a:r>
              <a:rPr lang="lt-LT" sz="1200" dirty="0" err="1"/>
              <a:t>Entra</a:t>
            </a:r>
            <a:r>
              <a:rPr lang="lt-LT" sz="1200" dirty="0"/>
              <a:t> </a:t>
            </a:r>
            <a:r>
              <a:rPr lang="lt-LT" sz="1200" dirty="0" err="1"/>
              <a:t>holdings</a:t>
            </a:r>
            <a:r>
              <a:rPr lang="lt-LT" sz="1200" dirty="0"/>
              <a:t>", </a:t>
            </a:r>
            <a:r>
              <a:rPr lang="en-GB" sz="1200" dirty="0"/>
              <a:t>reg. no.</a:t>
            </a:r>
            <a:r>
              <a:rPr lang="lt-LT" sz="1200" dirty="0"/>
              <a:t> 302790286, </a:t>
            </a:r>
            <a:r>
              <a:rPr lang="lt-LT" sz="1200" dirty="0" err="1"/>
              <a:t>ad</a:t>
            </a:r>
            <a:r>
              <a:rPr lang="en-GB" sz="1200" dirty="0"/>
              <a:t>dress</a:t>
            </a:r>
            <a:r>
              <a:rPr lang="lt-LT" sz="1200" dirty="0"/>
              <a:t> Gedimino </a:t>
            </a:r>
            <a:r>
              <a:rPr lang="en-GB" sz="1200" dirty="0" err="1"/>
              <a:t>ave</a:t>
            </a:r>
            <a:r>
              <a:rPr lang="lt-LT" sz="1200" dirty="0"/>
              <a:t>. 27, Vilnius;</a:t>
            </a:r>
          </a:p>
          <a:p>
            <a:pPr indent="-52388">
              <a:spcBef>
                <a:spcPts val="0"/>
              </a:spcBef>
              <a:buFont typeface="Wingdings" panose="05000000000000000000" pitchFamily="2" charset="2"/>
              <a:buChar char="§"/>
            </a:pPr>
            <a:r>
              <a:rPr lang="lt-LT" sz="1200" dirty="0"/>
              <a:t> </a:t>
            </a:r>
            <a:r>
              <a:rPr lang="en-GB" sz="1200" dirty="0"/>
              <a:t>CEO</a:t>
            </a:r>
            <a:r>
              <a:rPr lang="lt-LT" sz="1200" dirty="0"/>
              <a:t> - VŠĮ "</a:t>
            </a:r>
            <a:r>
              <a:rPr lang="lt-LT" sz="1200" dirty="0" err="1"/>
              <a:t>Civitta</a:t>
            </a:r>
            <a:r>
              <a:rPr lang="lt-LT" sz="1200" dirty="0"/>
              <a:t> </a:t>
            </a:r>
            <a:r>
              <a:rPr lang="lt-LT" sz="1200" dirty="0" err="1"/>
              <a:t>foundation</a:t>
            </a:r>
            <a:r>
              <a:rPr lang="lt-LT" sz="1200" dirty="0"/>
              <a:t>", </a:t>
            </a:r>
            <a:r>
              <a:rPr lang="en-GB" sz="1200" dirty="0"/>
              <a:t>reg. no.</a:t>
            </a:r>
            <a:r>
              <a:rPr lang="lt-LT" sz="1200" dirty="0"/>
              <a:t> 303363287, </a:t>
            </a:r>
            <a:r>
              <a:rPr lang="lt-LT" sz="1200" dirty="0" err="1"/>
              <a:t>ad</a:t>
            </a:r>
            <a:r>
              <a:rPr lang="en-GB" sz="1200" dirty="0"/>
              <a:t>dress</a:t>
            </a:r>
            <a:r>
              <a:rPr lang="lt-LT" sz="1200" dirty="0"/>
              <a:t> </a:t>
            </a:r>
            <a:r>
              <a:rPr lang="lt-LT" sz="1200" dirty="0" err="1"/>
              <a:t>Gedimno</a:t>
            </a:r>
            <a:r>
              <a:rPr lang="lt-LT" sz="1200" dirty="0"/>
              <a:t> </a:t>
            </a:r>
            <a:r>
              <a:rPr lang="en-GB" sz="1200" dirty="0" err="1"/>
              <a:t>ave</a:t>
            </a:r>
            <a:r>
              <a:rPr lang="lt-LT" sz="1200" dirty="0"/>
              <a:t>. 27, Vilnius;</a:t>
            </a:r>
          </a:p>
          <a:p>
            <a:pPr indent="-52388">
              <a:spcBef>
                <a:spcPts val="0"/>
              </a:spcBef>
              <a:buFont typeface="Wingdings" panose="05000000000000000000" pitchFamily="2" charset="2"/>
              <a:buChar char="§"/>
            </a:pPr>
            <a:r>
              <a:rPr lang="lt-LT" sz="1200" dirty="0"/>
              <a:t> </a:t>
            </a:r>
            <a:r>
              <a:rPr lang="en-GB" sz="1200" dirty="0"/>
              <a:t>CEO</a:t>
            </a:r>
            <a:r>
              <a:rPr lang="lt-LT" sz="1200" dirty="0"/>
              <a:t> - UAB "</a:t>
            </a:r>
            <a:r>
              <a:rPr lang="lt-LT" sz="1200" dirty="0" err="1"/>
              <a:t>Kavija</a:t>
            </a:r>
            <a:r>
              <a:rPr lang="lt-LT" sz="1200" dirty="0"/>
              <a:t>", </a:t>
            </a:r>
            <a:r>
              <a:rPr lang="en-GB" sz="1200" dirty="0"/>
              <a:t>reg. no.</a:t>
            </a:r>
            <a:r>
              <a:rPr lang="lt-LT" sz="1200" dirty="0"/>
              <a:t> 303091773, </a:t>
            </a:r>
            <a:r>
              <a:rPr lang="lt-LT" sz="1200" dirty="0" err="1"/>
              <a:t>ad</a:t>
            </a:r>
            <a:r>
              <a:rPr lang="en-GB" sz="1200" dirty="0"/>
              <a:t>dress</a:t>
            </a:r>
            <a:r>
              <a:rPr lang="lt-LT" sz="1200" dirty="0"/>
              <a:t> Gedimino </a:t>
            </a:r>
            <a:r>
              <a:rPr lang="en-GB" sz="1200" dirty="0" err="1"/>
              <a:t>ave</a:t>
            </a:r>
            <a:r>
              <a:rPr lang="lt-LT" sz="1200" dirty="0"/>
              <a:t>. 27, Vilnius;</a:t>
            </a:r>
          </a:p>
          <a:p>
            <a:pPr indent="-52388">
              <a:spcBef>
                <a:spcPts val="0"/>
              </a:spcBef>
              <a:buFont typeface="Wingdings" panose="05000000000000000000" pitchFamily="2" charset="2"/>
              <a:buChar char="§"/>
            </a:pPr>
            <a:r>
              <a:rPr lang="lt-LT" sz="1200" dirty="0"/>
              <a:t> </a:t>
            </a:r>
            <a:r>
              <a:rPr lang="en-GB" sz="1200" dirty="0"/>
              <a:t>expert</a:t>
            </a:r>
            <a:r>
              <a:rPr lang="lt-LT" sz="1200" dirty="0"/>
              <a:t> - UAB "</a:t>
            </a:r>
            <a:r>
              <a:rPr lang="lt-LT" sz="1200" dirty="0" err="1"/>
              <a:t>Civitta</a:t>
            </a:r>
            <a:r>
              <a:rPr lang="lt-LT" sz="1200" dirty="0"/>
              <a:t>", </a:t>
            </a:r>
            <a:r>
              <a:rPr lang="en-GB" sz="1200" dirty="0"/>
              <a:t>reg. no.</a:t>
            </a:r>
            <a:r>
              <a:rPr lang="lt-LT" sz="1200" dirty="0"/>
              <a:t> 302477747, </a:t>
            </a:r>
            <a:r>
              <a:rPr lang="lt-LT" sz="1200" dirty="0" err="1"/>
              <a:t>ad</a:t>
            </a:r>
            <a:r>
              <a:rPr lang="en-GB" sz="1200" dirty="0"/>
              <a:t>dress</a:t>
            </a:r>
            <a:r>
              <a:rPr lang="lt-LT" sz="1200" dirty="0"/>
              <a:t> </a:t>
            </a:r>
            <a:r>
              <a:rPr lang="lt-LT" sz="1200" dirty="0" err="1"/>
              <a:t>Gedimno</a:t>
            </a:r>
            <a:r>
              <a:rPr lang="lt-LT" sz="1200" dirty="0"/>
              <a:t> </a:t>
            </a:r>
            <a:r>
              <a:rPr lang="en-GB" sz="1200" dirty="0" err="1"/>
              <a:t>ave</a:t>
            </a:r>
            <a:r>
              <a:rPr lang="lt-LT" sz="1200" dirty="0"/>
              <a:t>. 27, Vilnius. </a:t>
            </a:r>
          </a:p>
          <a:p>
            <a:pPr>
              <a:spcAft>
                <a:spcPts val="600"/>
              </a:spcAft>
            </a:pPr>
            <a:endParaRPr lang="lt-LT" sz="1200" b="1" dirty="0">
              <a:cs typeface="Arial" panose="020B0604020202020204" pitchFamily="34" charset="0"/>
            </a:endParaRPr>
          </a:p>
          <a:p>
            <a:pPr>
              <a:spcAft>
                <a:spcPts val="600"/>
              </a:spcAft>
            </a:pPr>
            <a:endParaRPr lang="lt-LT" sz="1200" b="1" dirty="0">
              <a:cs typeface="Arial" panose="020B0604020202020204" pitchFamily="34" charset="0"/>
            </a:endParaRPr>
          </a:p>
          <a:p>
            <a:pPr>
              <a:spcAft>
                <a:spcPts val="600"/>
              </a:spcAft>
            </a:pPr>
            <a:endParaRPr lang="lt-LT" sz="1200" b="1" dirty="0">
              <a:cs typeface="Arial" panose="020B0604020202020204" pitchFamily="34" charset="0"/>
            </a:endParaRPr>
          </a:p>
          <a:p>
            <a:pPr defTabSz="457200" eaLnBrk="0" fontAlgn="base" hangingPunct="0">
              <a:spcBef>
                <a:spcPct val="0"/>
              </a:spcBef>
              <a:spcAft>
                <a:spcPct val="0"/>
              </a:spcAft>
              <a:buClr>
                <a:srgbClr val="0070C0"/>
              </a:buClr>
            </a:pPr>
            <a:endParaRPr lang="lt-LT" sz="1200" dirty="0"/>
          </a:p>
          <a:p>
            <a:endParaRPr lang="lt-LT" sz="1200" dirty="0"/>
          </a:p>
        </p:txBody>
      </p:sp>
    </p:spTree>
    <p:extLst>
      <p:ext uri="{BB962C8B-B14F-4D97-AF65-F5344CB8AC3E}">
        <p14:creationId xmlns:p14="http://schemas.microsoft.com/office/powerpoint/2010/main" val="1324009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66CD51-FA5D-447F-971E-3595517D3A95}"/>
              </a:ext>
            </a:extLst>
          </p:cNvPr>
          <p:cNvSpPr/>
          <p:nvPr/>
        </p:nvSpPr>
        <p:spPr>
          <a:xfrm>
            <a:off x="0" y="-107950"/>
            <a:ext cx="12192000" cy="7073900"/>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chemeClr val="bg1"/>
              </a:solidFill>
              <a:latin typeface="Museo 100" charset="0"/>
              <a:ea typeface="Museo 100" charset="0"/>
              <a:cs typeface="Museo 100" charset="0"/>
            </a:endParaRPr>
          </a:p>
        </p:txBody>
      </p:sp>
      <p:sp>
        <p:nvSpPr>
          <p:cNvPr id="7" name="TextBox 6">
            <a:extLst>
              <a:ext uri="{FF2B5EF4-FFF2-40B4-BE49-F238E27FC236}">
                <a16:creationId xmlns:a16="http://schemas.microsoft.com/office/drawing/2014/main" id="{180CCC7D-B30C-49F4-B566-55489D83FCD0}"/>
              </a:ext>
            </a:extLst>
          </p:cNvPr>
          <p:cNvSpPr txBox="1"/>
          <p:nvPr/>
        </p:nvSpPr>
        <p:spPr>
          <a:xfrm>
            <a:off x="4291814" y="6027003"/>
            <a:ext cx="3759201" cy="830997"/>
          </a:xfrm>
          <a:prstGeom prst="rect">
            <a:avLst/>
          </a:prstGeom>
          <a:noFill/>
        </p:spPr>
        <p:txBody>
          <a:bodyPr wrap="square" rtlCol="0">
            <a:spAutoFit/>
          </a:bodyPr>
          <a:lstStyle/>
          <a:p>
            <a:pPr algn="ctr"/>
            <a:r>
              <a:rPr lang="en-US" sz="2400" dirty="0">
                <a:solidFill>
                  <a:schemeClr val="bg1"/>
                </a:solidFill>
                <a:hlinkClick r:id="rId4">
                  <a:extLst>
                    <a:ext uri="{A12FA001-AC4F-418D-AE19-62706E023703}">
                      <ahyp:hlinkClr xmlns:ahyp="http://schemas.microsoft.com/office/drawing/2018/hyperlinkcolor" val="tx"/>
                    </a:ext>
                  </a:extLst>
                </a:hlinkClick>
              </a:rPr>
              <a:t>https://capitalica.lt/en/</a:t>
            </a:r>
            <a:endParaRPr lang="en-GB" sz="1400" u="sng" dirty="0">
              <a:solidFill>
                <a:schemeClr val="bg1"/>
              </a:solidFill>
            </a:endParaRPr>
          </a:p>
          <a:p>
            <a:pPr algn="ctr"/>
            <a:endParaRPr lang="en-US" sz="2400" dirty="0">
              <a:solidFill>
                <a:schemeClr val="bg1"/>
              </a:solidFill>
            </a:endParaRPr>
          </a:p>
        </p:txBody>
      </p:sp>
    </p:spTree>
    <p:extLst>
      <p:ext uri="{BB962C8B-B14F-4D97-AF65-F5344CB8AC3E}">
        <p14:creationId xmlns:p14="http://schemas.microsoft.com/office/powerpoint/2010/main" val="751022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MAIN INFORMATION ABOUT THE COMPANY</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6</a:t>
            </a:fld>
            <a:endParaRPr lang="en-US" sz="1300" dirty="0">
              <a:solidFill>
                <a:schemeClr val="bg1">
                  <a:lumMod val="50000"/>
                </a:schemeClr>
              </a:solidFill>
            </a:endParaRPr>
          </a:p>
        </p:txBody>
      </p:sp>
      <p:graphicFrame>
        <p:nvGraphicFramePr>
          <p:cNvPr id="8" name="Table 7">
            <a:extLst>
              <a:ext uri="{FF2B5EF4-FFF2-40B4-BE49-F238E27FC236}">
                <a16:creationId xmlns:a16="http://schemas.microsoft.com/office/drawing/2014/main" id="{784A76B7-C5EE-44AC-86B7-2C86F3767BFD}"/>
              </a:ext>
            </a:extLst>
          </p:cNvPr>
          <p:cNvGraphicFramePr>
            <a:graphicFrameLocks noGrp="1"/>
          </p:cNvGraphicFramePr>
          <p:nvPr>
            <p:extLst>
              <p:ext uri="{D42A27DB-BD31-4B8C-83A1-F6EECF244321}">
                <p14:modId xmlns:p14="http://schemas.microsoft.com/office/powerpoint/2010/main" val="3850601664"/>
              </p:ext>
            </p:extLst>
          </p:nvPr>
        </p:nvGraphicFramePr>
        <p:xfrm>
          <a:off x="649706" y="1768629"/>
          <a:ext cx="11180934" cy="4598280"/>
        </p:xfrm>
        <a:graphic>
          <a:graphicData uri="http://schemas.openxmlformats.org/drawingml/2006/table">
            <a:tbl>
              <a:tblPr firstRow="1" bandRow="1">
                <a:tableStyleId>{5C22544A-7EE6-4342-B048-85BDC9FD1C3A}</a:tableStyleId>
              </a:tblPr>
              <a:tblGrid>
                <a:gridCol w="3598203">
                  <a:extLst>
                    <a:ext uri="{9D8B030D-6E8A-4147-A177-3AD203B41FA5}">
                      <a16:colId xmlns:a16="http://schemas.microsoft.com/office/drawing/2014/main" val="3776411661"/>
                    </a:ext>
                  </a:extLst>
                </a:gridCol>
                <a:gridCol w="7582731">
                  <a:extLst>
                    <a:ext uri="{9D8B030D-6E8A-4147-A177-3AD203B41FA5}">
                      <a16:colId xmlns:a16="http://schemas.microsoft.com/office/drawing/2014/main" val="1932585741"/>
                    </a:ext>
                  </a:extLst>
                </a:gridCol>
              </a:tblGrid>
              <a:tr h="0">
                <a:tc>
                  <a:txBody>
                    <a:bodyPr/>
                    <a:lstStyle/>
                    <a:p>
                      <a:pPr marL="0" algn="l" defTabSz="914400" rtl="0" eaLnBrk="1" latinLnBrk="0" hangingPunct="1"/>
                      <a:r>
                        <a:rPr lang="en-US" sz="1150" b="0" kern="1200" dirty="0">
                          <a:solidFill>
                            <a:schemeClr val="bg1"/>
                          </a:solidFill>
                          <a:latin typeface="Calibri (Body)"/>
                          <a:ea typeface="+mn-ea"/>
                          <a:cs typeface="Arial" panose="020B0604020202020204" pitchFamily="34" charset="0"/>
                        </a:rPr>
                        <a:t>Name</a:t>
                      </a:r>
                      <a:endParaRPr lang="lt-LT" sz="1150" b="0" kern="1200" dirty="0">
                        <a:solidFill>
                          <a:schemeClr val="bg1"/>
                        </a:solidFill>
                        <a:latin typeface="Calibri (Body)"/>
                        <a:ea typeface="+mn-ea"/>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noProof="0" dirty="0">
                          <a:solidFill>
                            <a:schemeClr val="tx1"/>
                          </a:solidFill>
                          <a:latin typeface="Calibri (Body)"/>
                          <a:cs typeface="Arial" panose="020B0604020202020204" pitchFamily="34" charset="0"/>
                        </a:rPr>
                        <a:t>Closed-end Investment undertaking for informed investors UAB CAPITALICA BALTIC REAL ESTATE FUND I </a:t>
                      </a: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73295"/>
                  </a:ext>
                </a:extLst>
              </a:tr>
              <a:tr h="0">
                <a:tc>
                  <a:txBody>
                    <a:bodyPr/>
                    <a:lstStyle/>
                    <a:p>
                      <a:r>
                        <a:rPr lang="en-US" sz="1150" dirty="0">
                          <a:solidFill>
                            <a:schemeClr val="bg1"/>
                          </a:solidFill>
                          <a:latin typeface="Calibri (Body)"/>
                          <a:cs typeface="Arial" panose="020B0604020202020204" pitchFamily="34" charset="0"/>
                        </a:rPr>
                        <a:t>Legal form</a:t>
                      </a:r>
                      <a:endParaRPr lang="lt-LT" sz="1150" dirty="0">
                        <a:solidFill>
                          <a:schemeClr val="bg1"/>
                        </a:solidFill>
                        <a:latin typeface="Calibri (Body)"/>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kern="1200" dirty="0">
                          <a:solidFill>
                            <a:schemeClr val="tx1"/>
                          </a:solidFill>
                          <a:latin typeface="Calibri (Body)"/>
                          <a:cs typeface="Arial" panose="020B0604020202020204" pitchFamily="34" charset="0"/>
                        </a:rPr>
                        <a:t>Limited liability company</a:t>
                      </a:r>
                      <a:endParaRPr lang="lt-LT" sz="1150" kern="1200" dirty="0">
                        <a:solidFill>
                          <a:schemeClr val="tx1"/>
                        </a:solidFill>
                        <a:latin typeface="Calibri (Body)"/>
                        <a:ea typeface="+mn-ea"/>
                        <a:cs typeface="Arial" panose="020B0604020202020204" pitchFamily="34" charset="0"/>
                      </a:endParaRP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1962341"/>
                  </a:ext>
                </a:extLst>
              </a:tr>
              <a:tr h="0">
                <a:tc>
                  <a:txBody>
                    <a:bodyPr/>
                    <a:lstStyle/>
                    <a:p>
                      <a:r>
                        <a:rPr lang="en-US" sz="1150" dirty="0">
                          <a:solidFill>
                            <a:schemeClr val="bg1"/>
                          </a:solidFill>
                          <a:latin typeface="Calibri (Body)"/>
                          <a:cs typeface="Arial" panose="020B0604020202020204" pitchFamily="34" charset="0"/>
                        </a:rPr>
                        <a:t>Company code</a:t>
                      </a:r>
                      <a:endParaRPr lang="lt-LT" sz="1150" dirty="0">
                        <a:solidFill>
                          <a:schemeClr val="bg1"/>
                        </a:solidFill>
                        <a:latin typeface="Calibri (Body)"/>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50" kern="1200" dirty="0">
                          <a:solidFill>
                            <a:schemeClr val="tx1"/>
                          </a:solidFill>
                          <a:latin typeface="Calibri (Body)"/>
                          <a:cs typeface="Arial" panose="020B0604020202020204" pitchFamily="34" charset="0"/>
                        </a:rPr>
                        <a:t>304407861</a:t>
                      </a: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0088571"/>
                  </a:ext>
                </a:extLst>
              </a:tr>
              <a:tr h="0">
                <a:tc>
                  <a:txBody>
                    <a:bodyPr/>
                    <a:lstStyle/>
                    <a:p>
                      <a:r>
                        <a:rPr lang="en-US" sz="1150" dirty="0">
                          <a:solidFill>
                            <a:schemeClr val="bg1"/>
                          </a:solidFill>
                          <a:latin typeface="Calibri (Body)"/>
                          <a:cs typeface="Arial" panose="020B0604020202020204" pitchFamily="34" charset="0"/>
                        </a:rPr>
                        <a:t>Date of incorporation into the register of legal entities</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50" kern="1200" dirty="0">
                          <a:solidFill>
                            <a:schemeClr val="tx1"/>
                          </a:solidFill>
                          <a:latin typeface="Calibri (Body)"/>
                          <a:cs typeface="Arial" panose="020B0604020202020204" pitchFamily="34" charset="0"/>
                        </a:rPr>
                        <a:t>October 5, 2016</a:t>
                      </a: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5237133"/>
                  </a:ext>
                </a:extLst>
              </a:tr>
              <a:tr h="0">
                <a:tc>
                  <a:txBody>
                    <a:bodyPr/>
                    <a:lstStyle/>
                    <a:p>
                      <a:r>
                        <a:rPr lang="en-US" sz="1150" dirty="0">
                          <a:solidFill>
                            <a:schemeClr val="bg1"/>
                          </a:solidFill>
                          <a:latin typeface="Calibri (Body)"/>
                          <a:cs typeface="Arial" panose="020B0604020202020204" pitchFamily="34" charset="0"/>
                        </a:rPr>
                        <a:t>Closed-type investment company‘s </a:t>
                      </a:r>
                      <a:r>
                        <a:rPr lang="en-GB" sz="1150" noProof="0" dirty="0">
                          <a:solidFill>
                            <a:schemeClr val="bg1"/>
                          </a:solidFill>
                          <a:latin typeface="Calibri (Body)"/>
                          <a:cs typeface="Arial" panose="020B0604020202020204" pitchFamily="34" charset="0"/>
                        </a:rPr>
                        <a:t>business licence</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latin typeface="Calibri (Body)"/>
                          <a:cs typeface="Arial" panose="020B0604020202020204" pitchFamily="34" charset="0"/>
                        </a:rPr>
                        <a:t>No 8, issued December 22, 2016</a:t>
                      </a:r>
                      <a:endParaRPr lang="lt-LT" sz="1150" kern="1200" dirty="0">
                        <a:solidFill>
                          <a:schemeClr val="tx1"/>
                        </a:solidFill>
                        <a:latin typeface="Calibri (Body)"/>
                        <a:ea typeface="+mn-ea"/>
                        <a:cs typeface="Arial" panose="020B0604020202020204" pitchFamily="34" charset="0"/>
                      </a:endParaRP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683820"/>
                  </a:ext>
                </a:extLst>
              </a:tr>
              <a:tr h="0">
                <a:tc>
                  <a:txBody>
                    <a:bodyPr/>
                    <a:lstStyle/>
                    <a:p>
                      <a:r>
                        <a:rPr lang="en-US" sz="1150" dirty="0">
                          <a:solidFill>
                            <a:schemeClr val="bg1"/>
                          </a:solidFill>
                          <a:latin typeface="Calibri (Body)"/>
                          <a:cs typeface="Arial" panose="020B0604020202020204" pitchFamily="34" charset="0"/>
                        </a:rPr>
                        <a:t>Supervisory authority</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50" kern="1200" dirty="0">
                          <a:solidFill>
                            <a:schemeClr val="tx1"/>
                          </a:solidFill>
                          <a:latin typeface="Calibri (Body)"/>
                          <a:cs typeface="Arial" panose="020B0604020202020204" pitchFamily="34" charset="0"/>
                        </a:rPr>
                        <a:t>Bank of Lithuania</a:t>
                      </a: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9632850"/>
                  </a:ext>
                </a:extLst>
              </a:tr>
              <a:tr h="0">
                <a:tc>
                  <a:txBody>
                    <a:bodyPr/>
                    <a:lstStyle/>
                    <a:p>
                      <a:r>
                        <a:rPr lang="en-US" sz="1150" dirty="0">
                          <a:solidFill>
                            <a:schemeClr val="bg1"/>
                          </a:solidFill>
                          <a:latin typeface="Calibri (Body)"/>
                          <a:cs typeface="Arial" panose="020B0604020202020204" pitchFamily="34" charset="0"/>
                        </a:rPr>
                        <a:t>Register of the company registered</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kern="1200" dirty="0">
                          <a:solidFill>
                            <a:schemeClr val="tx1"/>
                          </a:solidFill>
                          <a:latin typeface="Calibri (Body)"/>
                          <a:cs typeface="Arial" panose="020B0604020202020204" pitchFamily="34" charset="0"/>
                        </a:rPr>
                        <a:t>The Register of Legal Entities of the Republic of Lithuania</a:t>
                      </a:r>
                      <a:r>
                        <a:rPr sz="1150" dirty="0">
                          <a:latin typeface="Calibri (Body)"/>
                          <a:cs typeface="Arial" panose="020B0604020202020204" pitchFamily="34" charset="0"/>
                        </a:rPr>
                        <a:t>    </a:t>
                      </a:r>
                      <a:endParaRPr lang="lt-LT" sz="1150" kern="1200" dirty="0">
                        <a:solidFill>
                          <a:schemeClr val="tx1"/>
                        </a:solidFill>
                        <a:latin typeface="Calibri (Body)"/>
                        <a:ea typeface="+mn-ea"/>
                        <a:cs typeface="Arial" panose="020B0604020202020204" pitchFamily="34" charset="0"/>
                      </a:endParaRP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1035644"/>
                  </a:ext>
                </a:extLst>
              </a:tr>
              <a:tr h="0">
                <a:tc>
                  <a:txBody>
                    <a:bodyPr/>
                    <a:lstStyle/>
                    <a:p>
                      <a:r>
                        <a:rPr lang="en-US" sz="1150" dirty="0">
                          <a:solidFill>
                            <a:schemeClr val="bg1"/>
                          </a:solidFill>
                          <a:latin typeface="Calibri (Body)"/>
                          <a:cs typeface="Arial" panose="020B0604020202020204" pitchFamily="34" charset="0"/>
                        </a:rPr>
                        <a:t>Manager of the register</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latin typeface="Calibri (Body)"/>
                          <a:cs typeface="Arial" panose="020B0604020202020204" pitchFamily="34" charset="0"/>
                        </a:rPr>
                        <a:t>State Enterprise Centre of Registers</a:t>
                      </a:r>
                      <a:endParaRPr lang="lt-LT" sz="1150" kern="1200" dirty="0">
                        <a:solidFill>
                          <a:schemeClr val="tx1"/>
                        </a:solidFill>
                        <a:highlight>
                          <a:srgbClr val="FFFF00"/>
                        </a:highlight>
                        <a:latin typeface="Calibri (Body)"/>
                        <a:ea typeface="+mn-ea"/>
                        <a:cs typeface="Arial" panose="020B0604020202020204" pitchFamily="34" charset="0"/>
                      </a:endParaRP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9181677"/>
                  </a:ext>
                </a:extLst>
              </a:tr>
              <a:tr h="0">
                <a:tc>
                  <a:txBody>
                    <a:bodyPr/>
                    <a:lstStyle/>
                    <a:p>
                      <a:r>
                        <a:rPr lang="en-US" sz="1150" dirty="0">
                          <a:solidFill>
                            <a:schemeClr val="bg1"/>
                          </a:solidFill>
                          <a:latin typeface="Calibri (Body)"/>
                          <a:cs typeface="Arial" panose="020B0604020202020204" pitchFamily="34" charset="0"/>
                        </a:rPr>
                        <a:t>Registered office</a:t>
                      </a: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kern="1200" dirty="0" err="1">
                          <a:solidFill>
                            <a:schemeClr val="tx1"/>
                          </a:solidFill>
                          <a:latin typeface="Calibri (Body)"/>
                          <a:cs typeface="Arial" panose="020B0604020202020204" pitchFamily="34" charset="0"/>
                        </a:rPr>
                        <a:t>Laisvės</a:t>
                      </a:r>
                      <a:r>
                        <a:rPr lang="en-GB" sz="1150" kern="1200" dirty="0">
                          <a:solidFill>
                            <a:schemeClr val="tx1"/>
                          </a:solidFill>
                          <a:latin typeface="Calibri (Body)"/>
                          <a:cs typeface="Arial" panose="020B0604020202020204" pitchFamily="34" charset="0"/>
                        </a:rPr>
                        <a:t> av. 3 Vilnius, </a:t>
                      </a:r>
                      <a:r>
                        <a:rPr lang="lt-LT" sz="1150" kern="1200" dirty="0" err="1">
                          <a:solidFill>
                            <a:schemeClr val="tx1"/>
                          </a:solidFill>
                          <a:latin typeface="Calibri (Body)"/>
                          <a:cs typeface="Arial" panose="020B0604020202020204" pitchFamily="34" charset="0"/>
                        </a:rPr>
                        <a:t>the</a:t>
                      </a:r>
                      <a:r>
                        <a:rPr lang="lt-LT" sz="1150" kern="1200" dirty="0">
                          <a:solidFill>
                            <a:schemeClr val="tx1"/>
                          </a:solidFill>
                          <a:latin typeface="Calibri (Body)"/>
                          <a:cs typeface="Arial" panose="020B0604020202020204" pitchFamily="34" charset="0"/>
                        </a:rPr>
                        <a:t> </a:t>
                      </a:r>
                      <a:r>
                        <a:rPr lang="en-GB" sz="1150" kern="1200" dirty="0">
                          <a:solidFill>
                            <a:schemeClr val="tx1"/>
                          </a:solidFill>
                          <a:latin typeface="Calibri (Body)"/>
                          <a:cs typeface="Arial" panose="020B0604020202020204" pitchFamily="34" charset="0"/>
                        </a:rPr>
                        <a:t>Republic</a:t>
                      </a:r>
                      <a:r>
                        <a:rPr sz="1150" dirty="0">
                          <a:latin typeface="Calibri (Body)"/>
                          <a:cs typeface="Arial" panose="020B0604020202020204" pitchFamily="34" charset="0"/>
                        </a:rPr>
                        <a:t> </a:t>
                      </a:r>
                      <a:r>
                        <a:rPr lang="en-GB" sz="1150" kern="1200" dirty="0">
                          <a:solidFill>
                            <a:schemeClr val="tx1"/>
                          </a:solidFill>
                          <a:latin typeface="Calibri (Body)"/>
                          <a:cs typeface="Arial" panose="020B0604020202020204" pitchFamily="34" charset="0"/>
                        </a:rPr>
                        <a:t>of Lithuania</a:t>
                      </a:r>
                      <a:endParaRPr lang="lt-LT" sz="1150" kern="1200" dirty="0">
                        <a:solidFill>
                          <a:schemeClr val="tx1"/>
                        </a:solidFill>
                        <a:latin typeface="Calibri (Body)"/>
                        <a:ea typeface="+mn-ea"/>
                        <a:cs typeface="Arial" panose="020B0604020202020204" pitchFamily="34" charset="0"/>
                      </a:endParaRP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50290"/>
                  </a:ext>
                </a:extLst>
              </a:tr>
              <a:tr h="0">
                <a:tc>
                  <a:txBody>
                    <a:bodyPr/>
                    <a:lstStyle/>
                    <a:p>
                      <a:r>
                        <a:rPr lang="en-US" sz="1150" dirty="0">
                          <a:solidFill>
                            <a:schemeClr val="bg1"/>
                          </a:solidFill>
                          <a:latin typeface="Calibri (Body)"/>
                          <a:cs typeface="Arial" panose="020B0604020202020204" pitchFamily="34" charset="0"/>
                        </a:rPr>
                        <a:t>Phone</a:t>
                      </a:r>
                      <a:endParaRPr lang="lt-LT" sz="1150" dirty="0">
                        <a:solidFill>
                          <a:schemeClr val="bg1"/>
                        </a:solidFill>
                        <a:latin typeface="Calibri (Body)"/>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latin typeface="Calibri (Body)"/>
                          <a:cs typeface="Arial" panose="020B0604020202020204" pitchFamily="34" charset="0"/>
                        </a:rPr>
                        <a:t>+370 612 30260</a:t>
                      </a:r>
                      <a:endParaRPr lang="lt-LT" sz="1150" kern="1200" dirty="0">
                        <a:solidFill>
                          <a:schemeClr val="tx1"/>
                        </a:solidFill>
                        <a:latin typeface="Calibri (Body)"/>
                        <a:ea typeface="+mn-ea"/>
                        <a:cs typeface="Arial" panose="020B0604020202020204" pitchFamily="34" charset="0"/>
                      </a:endParaRP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0812679"/>
                  </a:ext>
                </a:extLst>
              </a:tr>
              <a:tr h="0">
                <a:tc>
                  <a:txBody>
                    <a:bodyPr/>
                    <a:lstStyle/>
                    <a:p>
                      <a:r>
                        <a:rPr lang="en-US" sz="1150" dirty="0">
                          <a:solidFill>
                            <a:schemeClr val="bg1"/>
                          </a:solidFill>
                          <a:latin typeface="Calibri (Body)"/>
                          <a:cs typeface="Arial" panose="020B0604020202020204" pitchFamily="34" charset="0"/>
                        </a:rPr>
                        <a:t>E-mail</a:t>
                      </a:r>
                      <a:endParaRPr lang="lt-LT" sz="1150" dirty="0">
                        <a:solidFill>
                          <a:schemeClr val="bg1"/>
                        </a:solidFill>
                        <a:latin typeface="Calibri (Body)"/>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50" kern="1200" dirty="0">
                          <a:solidFill>
                            <a:schemeClr val="tx1"/>
                          </a:solidFill>
                          <a:latin typeface="Calibri (Body)"/>
                          <a:cs typeface="Arial" panose="020B0604020202020204" pitchFamily="34" charset="0"/>
                          <a:hlinkClick r:id="rId3"/>
                        </a:rPr>
                        <a:t>info@capitalica.lt</a:t>
                      </a:r>
                      <a:endParaRPr lang="lt-LT" sz="1150" kern="1200" dirty="0">
                        <a:solidFill>
                          <a:schemeClr val="tx1"/>
                        </a:solidFill>
                        <a:latin typeface="Calibri (Body)"/>
                        <a:ea typeface="+mn-ea"/>
                        <a:cs typeface="Arial" panose="020B0604020202020204" pitchFamily="34" charset="0"/>
                      </a:endParaRP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9567543"/>
                  </a:ext>
                </a:extLst>
              </a:tr>
              <a:tr h="0">
                <a:tc>
                  <a:txBody>
                    <a:bodyPr/>
                    <a:lstStyle/>
                    <a:p>
                      <a:r>
                        <a:rPr lang="en-US" sz="1150" dirty="0">
                          <a:solidFill>
                            <a:schemeClr val="bg1"/>
                          </a:solidFill>
                          <a:latin typeface="Calibri (Body)"/>
                          <a:cs typeface="Arial" panose="020B0604020202020204" pitchFamily="34" charset="0"/>
                        </a:rPr>
                        <a:t>Website</a:t>
                      </a:r>
                      <a:endParaRPr lang="lt-LT" sz="1150" dirty="0">
                        <a:solidFill>
                          <a:schemeClr val="bg1"/>
                        </a:solidFill>
                        <a:latin typeface="Calibri (Body)"/>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50" kern="1200" dirty="0">
                          <a:solidFill>
                            <a:schemeClr val="tx1"/>
                          </a:solidFill>
                          <a:latin typeface="Calibri (Body)"/>
                          <a:cs typeface="Arial" panose="020B0604020202020204" pitchFamily="34" charset="0"/>
                          <a:hlinkClick r:id="rId4"/>
                        </a:rPr>
                        <a:t>www.capitalica.lt</a:t>
                      </a:r>
                      <a:endParaRPr lang="lt-LT" sz="1150" kern="1200" dirty="0">
                        <a:solidFill>
                          <a:schemeClr val="tx1"/>
                        </a:solidFill>
                        <a:latin typeface="Calibri (Body)"/>
                        <a:ea typeface="+mn-ea"/>
                        <a:cs typeface="Arial" panose="020B0604020202020204" pitchFamily="34" charset="0"/>
                      </a:endParaRP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877464"/>
                  </a:ext>
                </a:extLst>
              </a:tr>
              <a:tr h="0">
                <a:tc>
                  <a:txBody>
                    <a:bodyPr/>
                    <a:lstStyle/>
                    <a:p>
                      <a:pPr marL="0" algn="l" defTabSz="914400" rtl="0" eaLnBrk="1" latinLnBrk="0" hangingPunct="1"/>
                      <a:r>
                        <a:rPr lang="en-US" sz="1150" kern="1200" dirty="0">
                          <a:solidFill>
                            <a:schemeClr val="bg1"/>
                          </a:solidFill>
                          <a:latin typeface="Calibri (Body)"/>
                          <a:ea typeface="+mn-ea"/>
                          <a:cs typeface="Arial" panose="020B0604020202020204" pitchFamily="34" charset="0"/>
                        </a:rPr>
                        <a:t>Share capital</a:t>
                      </a:r>
                      <a:endParaRPr lang="lt-LT" sz="1150" kern="1200" dirty="0">
                        <a:solidFill>
                          <a:schemeClr val="bg1"/>
                        </a:solidFill>
                        <a:latin typeface="Calibri (Body)"/>
                        <a:ea typeface="+mn-ea"/>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50" dirty="0">
                          <a:latin typeface="Calibri (Body)"/>
                          <a:cs typeface="Arial" panose="020B0604020202020204" pitchFamily="34" charset="0"/>
                        </a:rPr>
                        <a:t>EUR 18,362,432</a:t>
                      </a: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9148754"/>
                  </a:ext>
                </a:extLst>
              </a:tr>
              <a:tr h="0">
                <a:tc>
                  <a:txBody>
                    <a:bodyPr/>
                    <a:lstStyle/>
                    <a:p>
                      <a:pPr marL="0" algn="l" defTabSz="914400" rtl="0" eaLnBrk="1" latinLnBrk="0" hangingPunct="1"/>
                      <a:r>
                        <a:rPr lang="en-US" sz="1150" kern="1200" dirty="0">
                          <a:solidFill>
                            <a:schemeClr val="bg1"/>
                          </a:solidFill>
                          <a:latin typeface="Calibri (Body)"/>
                          <a:ea typeface="+mn-ea"/>
                          <a:cs typeface="Arial" panose="020B0604020202020204" pitchFamily="34" charset="0"/>
                        </a:rPr>
                        <a:t>Number of shares</a:t>
                      </a:r>
                      <a:endParaRPr lang="lt-LT" sz="1150" kern="1200" dirty="0">
                        <a:solidFill>
                          <a:schemeClr val="bg1"/>
                        </a:solidFill>
                        <a:latin typeface="Calibri (Body)"/>
                        <a:ea typeface="+mn-ea"/>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50" dirty="0">
                          <a:latin typeface="Calibri (Body)"/>
                          <a:cs typeface="Arial" panose="020B0604020202020204" pitchFamily="34" charset="0"/>
                        </a:rPr>
                        <a:t>18,362,432 pcs</a:t>
                      </a: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1500328"/>
                  </a:ext>
                </a:extLst>
              </a:tr>
              <a:tr h="0">
                <a:tc>
                  <a:txBody>
                    <a:bodyPr/>
                    <a:lstStyle/>
                    <a:p>
                      <a:pPr marL="0" algn="l" defTabSz="914400" rtl="0" eaLnBrk="1" latinLnBrk="0" hangingPunct="1"/>
                      <a:r>
                        <a:rPr lang="en-US" sz="1150" kern="1200" dirty="0">
                          <a:solidFill>
                            <a:schemeClr val="bg1"/>
                          </a:solidFill>
                          <a:latin typeface="Calibri (Body)"/>
                          <a:ea typeface="+mn-ea"/>
                          <a:cs typeface="Arial" panose="020B0604020202020204" pitchFamily="34" charset="0"/>
                        </a:rPr>
                        <a:t>Nominal price of share</a:t>
                      </a:r>
                      <a:endParaRPr lang="lt-LT" sz="1150" kern="1200" dirty="0">
                        <a:solidFill>
                          <a:schemeClr val="bg1"/>
                        </a:solidFill>
                        <a:latin typeface="Calibri (Body)"/>
                        <a:ea typeface="+mn-ea"/>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50" kern="1200" dirty="0">
                          <a:solidFill>
                            <a:schemeClr val="tx1"/>
                          </a:solidFill>
                          <a:latin typeface="Calibri (Body)"/>
                          <a:cs typeface="Arial" panose="020B0604020202020204" pitchFamily="34" charset="0"/>
                        </a:rPr>
                        <a:t>EUR 1</a:t>
                      </a: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395873"/>
                  </a:ext>
                </a:extLst>
              </a:tr>
              <a:tr h="193421">
                <a:tc>
                  <a:txBody>
                    <a:bodyPr/>
                    <a:lstStyle/>
                    <a:p>
                      <a:pPr marL="0" algn="l" defTabSz="914400" rtl="0" eaLnBrk="1" latinLnBrk="0" hangingPunct="1"/>
                      <a:r>
                        <a:rPr lang="en-US" sz="1150" kern="1200" dirty="0">
                          <a:solidFill>
                            <a:schemeClr val="bg1"/>
                          </a:solidFill>
                          <a:latin typeface="Calibri (Body)"/>
                          <a:ea typeface="+mn-ea"/>
                          <a:cs typeface="Arial" panose="020B0604020202020204" pitchFamily="34" charset="0"/>
                        </a:rPr>
                        <a:t>Main activity of the company</a:t>
                      </a:r>
                      <a:endParaRPr lang="lt-LT" sz="1150" kern="1200" dirty="0">
                        <a:solidFill>
                          <a:schemeClr val="bg1"/>
                        </a:solidFill>
                        <a:latin typeface="Calibri (Body)"/>
                        <a:ea typeface="+mn-ea"/>
                        <a:cs typeface="Arial" panose="020B0604020202020204" pitchFamily="34" charset="0"/>
                      </a:endParaRPr>
                    </a:p>
                  </a:txBody>
                  <a:tcPr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50" kern="1200" dirty="0">
                          <a:solidFill>
                            <a:schemeClr val="tx1"/>
                          </a:solidFill>
                          <a:latin typeface="Calibri (Body)"/>
                          <a:cs typeface="Arial" panose="020B0604020202020204" pitchFamily="34" charset="0"/>
                        </a:rPr>
                        <a:t>The activity of the Company as a collective investment undertaking is to invest capital provided by the informed investors, who are shareholders of the Company, into assets corresponding to the Company‘s investment strategy and to ensure long-term growth of the Company‘s return to shareholders. The company invests in the real estate market of the Baltic States. </a:t>
                      </a:r>
                      <a:endParaRPr lang="lt-LT" sz="1150" kern="1200" dirty="0">
                        <a:solidFill>
                          <a:schemeClr val="tx1"/>
                        </a:solidFill>
                        <a:latin typeface="Calibri (Body)"/>
                        <a:cs typeface="Arial" panose="020B0604020202020204" pitchFamily="34" charset="0"/>
                      </a:endParaRPr>
                    </a:p>
                  </a:txBody>
                  <a:tcPr marT="36000" marB="36000">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4024115"/>
                  </a:ext>
                </a:extLst>
              </a:tr>
            </a:tbl>
          </a:graphicData>
        </a:graphic>
      </p:graphicFrame>
    </p:spTree>
    <p:extLst>
      <p:ext uri="{BB962C8B-B14F-4D97-AF65-F5344CB8AC3E}">
        <p14:creationId xmlns:p14="http://schemas.microsoft.com/office/powerpoint/2010/main" val="1088190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9" name="Rectangle 8">
            <a:extLst>
              <a:ext uri="{FF2B5EF4-FFF2-40B4-BE49-F238E27FC236}">
                <a16:creationId xmlns:a16="http://schemas.microsoft.com/office/drawing/2014/main" id="{84210C3D-6C9D-491A-B499-75967271EC63}"/>
              </a:ext>
            </a:extLst>
          </p:cNvPr>
          <p:cNvSpPr/>
          <p:nvPr/>
        </p:nvSpPr>
        <p:spPr>
          <a:xfrm>
            <a:off x="546755" y="1764298"/>
            <a:ext cx="11321591" cy="2246769"/>
          </a:xfrm>
          <a:prstGeom prst="rect">
            <a:avLst/>
          </a:prstGeom>
        </p:spPr>
        <p:txBody>
          <a:bodyPr wrap="square">
            <a:spAutoFit/>
          </a:bodyPr>
          <a:lstStyle/>
          <a:p>
            <a:pPr algn="just"/>
            <a:r>
              <a:rPr lang="en-US" sz="1400" dirty="0"/>
              <a:t>This part contains information about risk factors related to the Issuer and the securities offered. The information regarding the risk factors provided in this part should not be considered as a full and comprehensive description of risk factors related to the Issuer and the securities offered. The following risks can negatively affect the Issuer and, in extreme cases, make the Issuer insolvent, and cause the failure to fulfill obligations arising from the Bonds.</a:t>
            </a:r>
          </a:p>
          <a:p>
            <a:pPr algn="just"/>
            <a:endParaRPr lang="en-US" sz="1400" dirty="0">
              <a:highlight>
                <a:srgbClr val="FFFF00"/>
              </a:highlight>
            </a:endParaRPr>
          </a:p>
          <a:p>
            <a:pPr algn="just"/>
            <a:r>
              <a:rPr lang="en-US" sz="1400" b="1" dirty="0"/>
              <a:t>RISKS RELATED TO THE ISSUED BONDS</a:t>
            </a:r>
          </a:p>
          <a:p>
            <a:pPr algn="just"/>
            <a:endParaRPr lang="en-US" sz="1400" b="1" dirty="0"/>
          </a:p>
          <a:p>
            <a:pPr algn="just"/>
            <a:r>
              <a:rPr lang="en-US" sz="1400" dirty="0"/>
              <a:t>Below are the risks related to the Bonds to be issued:</a:t>
            </a:r>
          </a:p>
          <a:p>
            <a:pPr algn="just"/>
            <a:endParaRPr lang="en-US" sz="1400" dirty="0"/>
          </a:p>
          <a:p>
            <a:pPr algn="just"/>
            <a:endParaRPr lang="en-US" sz="1400" dirty="0"/>
          </a:p>
          <a:p>
            <a:pPr algn="just"/>
            <a:endParaRPr lang="en-US" sz="1400" dirty="0"/>
          </a:p>
        </p:txBody>
      </p:sp>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RISKS RELATED TO ISSUED BONDS (I/III)</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7</a:t>
            </a:fld>
            <a:endParaRPr lang="en-US" sz="1300" dirty="0">
              <a:solidFill>
                <a:schemeClr val="bg1">
                  <a:lumMod val="50000"/>
                </a:schemeClr>
              </a:solidFill>
            </a:endParaRPr>
          </a:p>
        </p:txBody>
      </p:sp>
      <p:graphicFrame>
        <p:nvGraphicFramePr>
          <p:cNvPr id="2" name="Table 2">
            <a:extLst>
              <a:ext uri="{FF2B5EF4-FFF2-40B4-BE49-F238E27FC236}">
                <a16:creationId xmlns:a16="http://schemas.microsoft.com/office/drawing/2014/main" id="{F39DFC06-CFD1-419A-B9F8-A454F763DA9F}"/>
              </a:ext>
            </a:extLst>
          </p:cNvPr>
          <p:cNvGraphicFramePr>
            <a:graphicFrameLocks noGrp="1"/>
          </p:cNvGraphicFramePr>
          <p:nvPr>
            <p:extLst>
              <p:ext uri="{D42A27DB-BD31-4B8C-83A1-F6EECF244321}">
                <p14:modId xmlns:p14="http://schemas.microsoft.com/office/powerpoint/2010/main" val="3555712590"/>
              </p:ext>
            </p:extLst>
          </p:nvPr>
        </p:nvGraphicFramePr>
        <p:xfrm>
          <a:off x="546754" y="3355626"/>
          <a:ext cx="11321591" cy="2321363"/>
        </p:xfrm>
        <a:graphic>
          <a:graphicData uri="http://schemas.openxmlformats.org/drawingml/2006/table">
            <a:tbl>
              <a:tblPr firstRow="1" bandRow="1">
                <a:tableStyleId>{5C22544A-7EE6-4342-B048-85BDC9FD1C3A}</a:tableStyleId>
              </a:tblPr>
              <a:tblGrid>
                <a:gridCol w="1808163">
                  <a:extLst>
                    <a:ext uri="{9D8B030D-6E8A-4147-A177-3AD203B41FA5}">
                      <a16:colId xmlns:a16="http://schemas.microsoft.com/office/drawing/2014/main" val="1056575687"/>
                    </a:ext>
                  </a:extLst>
                </a:gridCol>
                <a:gridCol w="9513428">
                  <a:extLst>
                    <a:ext uri="{9D8B030D-6E8A-4147-A177-3AD203B41FA5}">
                      <a16:colId xmlns:a16="http://schemas.microsoft.com/office/drawing/2014/main" val="4011003237"/>
                    </a:ext>
                  </a:extLst>
                </a:gridCol>
              </a:tblGrid>
              <a:tr h="575483">
                <a:tc>
                  <a:txBody>
                    <a:bodyPr/>
                    <a:lstStyle/>
                    <a:p>
                      <a:pPr algn="just"/>
                      <a:r>
                        <a:rPr lang="en-US" sz="1400" b="0" dirty="0">
                          <a:solidFill>
                            <a:schemeClr val="tx1"/>
                          </a:solidFill>
                        </a:rPr>
                        <a:t>LIQUIDITY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400" b="0" dirty="0">
                          <a:solidFill>
                            <a:schemeClr val="tx1"/>
                          </a:solidFill>
                        </a:rPr>
                        <a:t>The Bonds may not have sufficient liquidity on the secondary market. Thus, the investors may incur losses due to inability to sell the Bonds on the secondary market, or due to the fact that they would be forced to sell them at an unfavorable price.</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954664"/>
                  </a:ext>
                </a:extLst>
              </a:tr>
              <a:tr h="791078">
                <a:tc>
                  <a:txBody>
                    <a:bodyPr/>
                    <a:lstStyle/>
                    <a:p>
                      <a:pPr algn="just"/>
                      <a:r>
                        <a:rPr lang="en-US" sz="1400" dirty="0"/>
                        <a:t>CREDIT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t>Credit risk should be evaluated as a possibility that the Issuer might become insolvent, go bankrupt, its business being suspended or terminated, and as a result, it would be impossible to redeem the Bonds and/or pay the accrued interest to the bondholders.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748567"/>
                  </a:ext>
                </a:extLst>
              </a:tr>
              <a:tr h="57582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t>MARKET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t>The situation on the finance market can affect the value of the Bonds. There is a risk that the value and price of the issued Bonds on the secondary market could fall if the interest rates rise, or for other reasons.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2571886"/>
                  </a:ext>
                </a:extLst>
              </a:tr>
              <a:tr h="37898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t>INFLATION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t>This is a risk that, with inflation, the devaluation of money could be greater than the Bond yield.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0758163"/>
                  </a:ext>
                </a:extLst>
              </a:tr>
            </a:tbl>
          </a:graphicData>
        </a:graphic>
      </p:graphicFrame>
    </p:spTree>
    <p:extLst>
      <p:ext uri="{BB962C8B-B14F-4D97-AF65-F5344CB8AC3E}">
        <p14:creationId xmlns:p14="http://schemas.microsoft.com/office/powerpoint/2010/main" val="419441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RISKS RELATED TO ISSUED BONDS (II/III)</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8</a:t>
            </a:fld>
            <a:endParaRPr lang="en-US" sz="1300" dirty="0">
              <a:solidFill>
                <a:schemeClr val="bg1">
                  <a:lumMod val="50000"/>
                </a:schemeClr>
              </a:solidFill>
            </a:endParaRPr>
          </a:p>
        </p:txBody>
      </p:sp>
      <p:graphicFrame>
        <p:nvGraphicFramePr>
          <p:cNvPr id="2" name="Table 2">
            <a:extLst>
              <a:ext uri="{FF2B5EF4-FFF2-40B4-BE49-F238E27FC236}">
                <a16:creationId xmlns:a16="http://schemas.microsoft.com/office/drawing/2014/main" id="{F39DFC06-CFD1-419A-B9F8-A454F763DA9F}"/>
              </a:ext>
            </a:extLst>
          </p:cNvPr>
          <p:cNvGraphicFramePr>
            <a:graphicFrameLocks noGrp="1"/>
          </p:cNvGraphicFramePr>
          <p:nvPr>
            <p:extLst>
              <p:ext uri="{D42A27DB-BD31-4B8C-83A1-F6EECF244321}">
                <p14:modId xmlns:p14="http://schemas.microsoft.com/office/powerpoint/2010/main" val="3275454662"/>
              </p:ext>
            </p:extLst>
          </p:nvPr>
        </p:nvGraphicFramePr>
        <p:xfrm>
          <a:off x="546756" y="1700526"/>
          <a:ext cx="11321591" cy="4731766"/>
        </p:xfrm>
        <a:graphic>
          <a:graphicData uri="http://schemas.openxmlformats.org/drawingml/2006/table">
            <a:tbl>
              <a:tblPr firstRow="1" bandRow="1">
                <a:tableStyleId>{5C22544A-7EE6-4342-B048-85BDC9FD1C3A}</a:tableStyleId>
              </a:tblPr>
              <a:tblGrid>
                <a:gridCol w="1808163">
                  <a:extLst>
                    <a:ext uri="{9D8B030D-6E8A-4147-A177-3AD203B41FA5}">
                      <a16:colId xmlns:a16="http://schemas.microsoft.com/office/drawing/2014/main" val="1056575687"/>
                    </a:ext>
                  </a:extLst>
                </a:gridCol>
                <a:gridCol w="9513428">
                  <a:extLst>
                    <a:ext uri="{9D8B030D-6E8A-4147-A177-3AD203B41FA5}">
                      <a16:colId xmlns:a16="http://schemas.microsoft.com/office/drawing/2014/main" val="4011003237"/>
                    </a:ext>
                  </a:extLst>
                </a:gridCol>
              </a:tblGrid>
              <a:tr h="79757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CURRENCY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The Issuer will redeem the Bonds and pay the interest in euros. Therefore, if the main activity of the bondholder is carried in another currency, there is a risk that, due to the change in the exchange rate, it will not be possible to convert the benefits received for the Bonds to that other currency on favorable terms, which is why the investor might incur additional losses.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553677"/>
                  </a:ext>
                </a:extLst>
              </a:tr>
              <a:tr h="797577">
                <a:tc>
                  <a:txBody>
                    <a:bodyPr/>
                    <a:lstStyle/>
                    <a:p>
                      <a:pPr algn="just"/>
                      <a:r>
                        <a:rPr lang="en-US" sz="1400" b="0" dirty="0">
                          <a:solidFill>
                            <a:schemeClr val="tx1"/>
                          </a:solidFill>
                        </a:rPr>
                        <a:t>INVESTMENT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400" b="0" dirty="0">
                          <a:solidFill>
                            <a:schemeClr val="tx1"/>
                          </a:solidFill>
                        </a:rPr>
                        <a:t>In case the interest rates decrease on the market, the interest received periodically for the Bonds (section or coupon) might not be sufficient to reinvest in financial instruments of at least the same yield. Due to this, there is a risk of lower return on investment in these securities.</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954664"/>
                  </a:ext>
                </a:extLst>
              </a:tr>
              <a:tr h="820132">
                <a:tc>
                  <a:txBody>
                    <a:bodyPr/>
                    <a:lstStyle/>
                    <a:p>
                      <a:pPr algn="just"/>
                      <a:r>
                        <a:rPr lang="en-US" sz="1400" dirty="0"/>
                        <a:t>LEGAL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dk1"/>
                          </a:solidFill>
                          <a:latin typeface="+mn-lt"/>
                          <a:ea typeface="+mn-ea"/>
                          <a:cs typeface="+mn-cs"/>
                        </a:rPr>
                        <a:t>It is a risk of possible losses, arising due to the emergence of changes in laws, regulations and other legal acts, as well as a risk arising from execution of new legislation which could cause additional expenses or decrease return on investment; this risk also includes possible changes in the applicable tax assessment and changes in the procedure for the source of revenue tax.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748567"/>
                  </a:ext>
                </a:extLst>
              </a:tr>
              <a:tr h="838986">
                <a:tc>
                  <a:txBody>
                    <a:bodyPr/>
                    <a:lstStyle/>
                    <a:p>
                      <a:pPr marL="0" marR="0" lvl="0" indent="0" algn="just" defTabSz="914400" rtl="0" eaLnBrk="1" fontAlgn="auto" latinLnBrk="0" hangingPunct="1">
                        <a:lnSpc>
                          <a:spcPct val="100000"/>
                        </a:lnSpc>
                        <a:spcBef>
                          <a:spcPct val="0"/>
                        </a:spcBef>
                        <a:spcAft>
                          <a:spcPct val="0"/>
                        </a:spcAft>
                        <a:buClrTx/>
                        <a:buSzTx/>
                        <a:buFontTx/>
                        <a:buNone/>
                        <a:defRPr/>
                      </a:pPr>
                      <a:r>
                        <a:rPr lang="en-GB" sz="1400" b="0" i="0" u="none" strike="noStrike" dirty="0">
                          <a:latin typeface="+mn-lt"/>
                        </a:rPr>
                        <a:t>WITHHOLDING TAX</a:t>
                      </a:r>
                      <a:endParaRPr lang="lt-LT" sz="1400" b="0" i="0" u="none" strike="noStrike"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ct val="0"/>
                        </a:spcBef>
                        <a:spcAft>
                          <a:spcPct val="0"/>
                        </a:spcAft>
                        <a:buClrTx/>
                        <a:buSzTx/>
                        <a:buFontTx/>
                        <a:buNone/>
                        <a:defRPr/>
                      </a:pPr>
                      <a:r>
                        <a:rPr lang="en-GB" sz="1400" dirty="0"/>
                        <a:t>All payments of principal and interest in respect of the Bonds (will be made free and clear of withholding taxes of Lithuania, as the case may be, unless the withholding is required by law. In such event, the Issuer shall, subject to customary exceptions, pay such additional amounts as shall result in receipt by the Bondholder of such amounts as would have been received by it had no such withholding been required.</a:t>
                      </a:r>
                      <a:endParaRPr lang="lt-LT" sz="1400" b="0" i="0" u="none" strike="noStrike" kern="1200" noProof="0" dirty="0">
                        <a:solidFill>
                          <a:srgbClr val="000000"/>
                        </a:solidFill>
                        <a:highlight>
                          <a:srgbClr val="FFFF00"/>
                        </a:highligh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25718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MEETINGS OF BONDHOLDERS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tx1"/>
                          </a:solidFill>
                          <a:latin typeface="+mn-lt"/>
                          <a:ea typeface="+mn-ea"/>
                          <a:cs typeface="+mn-cs"/>
                        </a:rPr>
                        <a:t>The Law on the Protection of the Interests of Bond Owners of Joint Stock Companies of the Republic of Lithuania</a:t>
                      </a:r>
                      <a:r>
                        <a:rPr lang="en-US" sz="1400" kern="1200" noProof="0" dirty="0">
                          <a:solidFill>
                            <a:schemeClr val="tx1"/>
                          </a:solidFill>
                          <a:latin typeface="+mn-lt"/>
                          <a:ea typeface="+mn-ea"/>
                          <a:cs typeface="+mn-cs"/>
                        </a:rPr>
                        <a:t> applies to the issue of the Bonds. This law provides a possibility to resolve certain matters during the meetings of the Bondholders. In order to make a decision at the meeting of the Bondholders, it is not required that all the Bondholders participate in it and that all Bondholders vote on the decision. Accordingly, decisions made at the meeting of the Bondholders will be applied and valid with respect to all the Bondholders, even those which were absent at the time the decision was made or voted against such a decision.</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0758163"/>
                  </a:ext>
                </a:extLst>
              </a:tr>
            </a:tbl>
          </a:graphicData>
        </a:graphic>
      </p:graphicFrame>
    </p:spTree>
    <p:extLst>
      <p:ext uri="{BB962C8B-B14F-4D97-AF65-F5344CB8AC3E}">
        <p14:creationId xmlns:p14="http://schemas.microsoft.com/office/powerpoint/2010/main" val="66811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02FBF4-B11B-441A-8AE4-C769E507F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693"/>
            <a:ext cx="12192001" cy="1796219"/>
          </a:xfrm>
          <a:prstGeom prst="rect">
            <a:avLst/>
          </a:prstGeom>
        </p:spPr>
      </p:pic>
      <p:sp>
        <p:nvSpPr>
          <p:cNvPr id="11" name="Title 1">
            <a:extLst>
              <a:ext uri="{FF2B5EF4-FFF2-40B4-BE49-F238E27FC236}">
                <a16:creationId xmlns:a16="http://schemas.microsoft.com/office/drawing/2014/main" id="{7D3CC4D7-58F5-46B9-8EDA-FD8C0F9D5A8F}"/>
              </a:ext>
            </a:extLst>
          </p:cNvPr>
          <p:cNvSpPr txBox="1">
            <a:spLocks/>
          </p:cNvSpPr>
          <p:nvPr/>
        </p:nvSpPr>
        <p:spPr>
          <a:xfrm>
            <a:off x="932983" y="802416"/>
            <a:ext cx="10741566" cy="78354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gn="r">
              <a:defRPr/>
            </a:pPr>
            <a:r>
              <a:rPr lang="en-US" sz="2800" dirty="0">
                <a:solidFill>
                  <a:sysClr val="windowText" lastClr="000000"/>
                </a:solidFill>
              </a:rPr>
              <a:t>RISKS RELATED TO ISSUED BONDS (III/III)</a:t>
            </a:r>
            <a:endParaRPr kumimoji="0" lang="en-US" sz="2800" i="0" u="none" strike="noStrike" kern="1200" cap="none" spc="0" normalizeH="0" baseline="0" noProof="0" dirty="0">
              <a:ln>
                <a:noFill/>
              </a:ln>
              <a:solidFill>
                <a:sysClr val="windowText" lastClr="000000"/>
              </a:solidFill>
              <a:effectLst/>
              <a:uLnTx/>
              <a:uFillTx/>
              <a:ea typeface="+mj-ea"/>
              <a:cs typeface="+mj-cs"/>
            </a:endParaRPr>
          </a:p>
        </p:txBody>
      </p:sp>
      <p:sp>
        <p:nvSpPr>
          <p:cNvPr id="7" name="TextBox 6">
            <a:extLst>
              <a:ext uri="{FF2B5EF4-FFF2-40B4-BE49-F238E27FC236}">
                <a16:creationId xmlns:a16="http://schemas.microsoft.com/office/drawing/2014/main" id="{0BAD9B8E-EBA4-418C-938A-29873403B025}"/>
              </a:ext>
            </a:extLst>
          </p:cNvPr>
          <p:cNvSpPr txBox="1"/>
          <p:nvPr/>
        </p:nvSpPr>
        <p:spPr>
          <a:xfrm>
            <a:off x="11397541" y="6295539"/>
            <a:ext cx="599336" cy="328135"/>
          </a:xfrm>
          <a:prstGeom prst="rect">
            <a:avLst/>
          </a:prstGeom>
          <a:noFill/>
        </p:spPr>
        <p:txBody>
          <a:bodyPr wrap="square" lIns="121834" tIns="60915" rIns="121834" bIns="60915" rtlCol="0">
            <a:spAutoFit/>
          </a:bodyPr>
          <a:lstStyle/>
          <a:p>
            <a:pPr algn="r"/>
            <a:fld id="{643F5CA4-679C-41EB-AC0A-933CFC1EC244}" type="slidenum">
              <a:rPr lang="en-US" sz="1300" smtClean="0">
                <a:solidFill>
                  <a:schemeClr val="bg1">
                    <a:lumMod val="50000"/>
                  </a:schemeClr>
                </a:solidFill>
              </a:rPr>
              <a:pPr algn="r"/>
              <a:t>9</a:t>
            </a:fld>
            <a:endParaRPr lang="en-US" sz="1300" dirty="0">
              <a:solidFill>
                <a:schemeClr val="bg1">
                  <a:lumMod val="50000"/>
                </a:schemeClr>
              </a:solidFill>
            </a:endParaRPr>
          </a:p>
        </p:txBody>
      </p:sp>
      <p:graphicFrame>
        <p:nvGraphicFramePr>
          <p:cNvPr id="2" name="Table 2">
            <a:extLst>
              <a:ext uri="{FF2B5EF4-FFF2-40B4-BE49-F238E27FC236}">
                <a16:creationId xmlns:a16="http://schemas.microsoft.com/office/drawing/2014/main" id="{F39DFC06-CFD1-419A-B9F8-A454F763DA9F}"/>
              </a:ext>
            </a:extLst>
          </p:cNvPr>
          <p:cNvGraphicFramePr>
            <a:graphicFrameLocks noGrp="1"/>
          </p:cNvGraphicFramePr>
          <p:nvPr>
            <p:extLst>
              <p:ext uri="{D42A27DB-BD31-4B8C-83A1-F6EECF244321}">
                <p14:modId xmlns:p14="http://schemas.microsoft.com/office/powerpoint/2010/main" val="51248713"/>
              </p:ext>
            </p:extLst>
          </p:nvPr>
        </p:nvGraphicFramePr>
        <p:xfrm>
          <a:off x="546756" y="1700526"/>
          <a:ext cx="11321591" cy="4699017"/>
        </p:xfrm>
        <a:graphic>
          <a:graphicData uri="http://schemas.openxmlformats.org/drawingml/2006/table">
            <a:tbl>
              <a:tblPr firstRow="1" bandRow="1">
                <a:tableStyleId>{5C22544A-7EE6-4342-B048-85BDC9FD1C3A}</a:tableStyleId>
              </a:tblPr>
              <a:tblGrid>
                <a:gridCol w="1808163">
                  <a:extLst>
                    <a:ext uri="{9D8B030D-6E8A-4147-A177-3AD203B41FA5}">
                      <a16:colId xmlns:a16="http://schemas.microsoft.com/office/drawing/2014/main" val="1056575687"/>
                    </a:ext>
                  </a:extLst>
                </a:gridCol>
                <a:gridCol w="9513428">
                  <a:extLst>
                    <a:ext uri="{9D8B030D-6E8A-4147-A177-3AD203B41FA5}">
                      <a16:colId xmlns:a16="http://schemas.microsoft.com/office/drawing/2014/main" val="4011003237"/>
                    </a:ext>
                  </a:extLst>
                </a:gridCol>
              </a:tblGrid>
              <a:tr h="797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LISTING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mn-lt"/>
                          <a:ea typeface="+mn-ea"/>
                          <a:cs typeface="+mn-cs"/>
                        </a:rPr>
                        <a:t>It is a risk that due to various reasons the Company may not be able to include the Bonds into the alternative securities market First North‘s debt securities list, administered by AB NASDAQ Vilnius, which may aggravate the Bond‘s secondary circulation, and the investors willing to sell their Bonds may not be able to do so before its redemption date.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5031874"/>
                  </a:ext>
                </a:extLst>
              </a:tr>
              <a:tr h="797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BONDS MAY NOT BE SUITABLE FOR SOME INVESTORS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Bonds can be an unsuitable investment for some investors. Each potential investor in the Bonds has to assess the suitability of this investment with respect to individual circumstances related to them. The potential investor should not invest in the Bonds, unless they have personal experience, or using relevant financial advisors, to assess the effect on the value of the Bonds with the change in market and economic situation.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6246293"/>
                  </a:ext>
                </a:extLst>
              </a:tr>
              <a:tr h="797577">
                <a:tc>
                  <a:txBody>
                    <a:bodyPr/>
                    <a:lstStyle/>
                    <a:p>
                      <a:pPr algn="l"/>
                      <a:r>
                        <a:rPr lang="en-US" sz="1400" b="0" dirty="0">
                          <a:solidFill>
                            <a:schemeClr val="tx1"/>
                          </a:solidFill>
                        </a:rPr>
                        <a:t>BONDS REDEMPTION IS NOT SECURED ADDITIONALLY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r>
                        <a:rPr lang="en-US" sz="1400" b="0" dirty="0">
                          <a:solidFill>
                            <a:schemeClr val="tx1"/>
                          </a:solidFill>
                        </a:rPr>
                        <a:t>No one other than the Issuer guarantees that the Bonds will be redeemed, and any interest paid. There are no additional guarantors or guarantees which would assume or ensure responsibility for the execution of the Issuer‘s obligations related to the Bonds. </a:t>
                      </a:r>
                    </a:p>
                    <a:p>
                      <a:pPr algn="just"/>
                      <a:r>
                        <a:rPr lang="en-US" sz="1400" b="0" dirty="0">
                          <a:solidFill>
                            <a:schemeClr val="tx1"/>
                          </a:solidFill>
                        </a:rPr>
                        <a:t>The redemption of the Bonds and the payment of the interest are not guaranteed by any additional instruments that warrant the fulfillment of obligations. Therefore, in the event of the Issuer being insolvent, the bondholders will not be able to use any additional instruments to guarantee the fulfillment of obligations. In the event of the insolvency of the Issuer or any of its controlled companies, their assets will be primarily used to meet the requirements of those creditors whose claims are secured by the charge of the assets and/or mortgage of the Issuer and its controlled companies. Therefore, there is a risk that in such a case, the assets of the company may not be sufficient to settle with the Bondholders.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954664"/>
                  </a:ext>
                </a:extLst>
              </a:tr>
              <a:tr h="820132">
                <a:tc>
                  <a:txBody>
                    <a:bodyPr/>
                    <a:lstStyle/>
                    <a:p>
                      <a:pPr algn="l"/>
                      <a:r>
                        <a:rPr lang="en-US" sz="1400" dirty="0"/>
                        <a:t>CHANGES IN THE ISSUER‘S FINANCIAL STATUS OR PROSPECTS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dk1"/>
                          </a:solidFill>
                          <a:latin typeface="+mn-lt"/>
                          <a:ea typeface="+mn-ea"/>
                          <a:cs typeface="+mn-cs"/>
                        </a:rPr>
                        <a:t>Any negative change in the Issuer‘s financial status or prospects might have significant influence on the Bond liquidity and might cause a significant decrease of its market price.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0748567"/>
                  </a:ext>
                </a:extLst>
              </a:tr>
            </a:tbl>
          </a:graphicData>
        </a:graphic>
      </p:graphicFrame>
    </p:spTree>
    <p:extLst>
      <p:ext uri="{BB962C8B-B14F-4D97-AF65-F5344CB8AC3E}">
        <p14:creationId xmlns:p14="http://schemas.microsoft.com/office/powerpoint/2010/main" val="1282522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TBGSECTIONTITLE" val="Y"/>
  <p:tag name="TBGCONTENTTYPE" val="My Content"/>
  <p:tag name="TBGCONTENTSOURCE" val="C:\Documents and Settings\riversod\Application Data\Microsoft\PowerPoint\tbgPPTLibrary\PersonalContent.ppt"/>
  <p:tag name="TBGCONTENTSOURCEINDEX" val="1"/>
  <p:tag name="TBGCONTENTUNGROUP" val="False"/>
  <p:tag name="TBGCONTENTCOLUMNS" val="1"/>
  <p:tag name="TBGCONTENTPREVIEWPIC" val="C:\Documents and Settings\All Users\Application Data\BXP\Volumes\Preview\1006192248_riversod_4861.jpg"/>
  <p:tag name="TBGORIGWIDTH" val="516.75"/>
  <p:tag name="TBGORIGHEIGHT" val="15.12504"/>
  <p:tag name="TBGORIGTOP" val="21.25"/>
  <p:tag name="TBGORIGLEFT" val="23"/>
  <p:tag name="TBGCNTSOURCE_FULL_NAME" val="C:\ProgramData\Blackstone\Templates\PowerPoint\BXP-A\App Files\Core Objs.pptx"/>
  <p:tag name="TBGCNTSLIDE_ID" val="1"/>
  <p:tag name="TBGCNTSHAPE_NAME" val="Section Title"/>
  <p:tag name="TBGREFRESHABLE" val="Y"/>
  <p:tag name="TBGCONTENTNAME" val="Section Title"/>
  <p:tag name="MM_SHAPE_TYPE" val="SECTION"/>
</p:tagLst>
</file>

<file path=ppt/tags/tag4.xml><?xml version="1.0" encoding="utf-8"?>
<p:tagLst xmlns:a="http://schemas.openxmlformats.org/drawingml/2006/main" xmlns:r="http://schemas.openxmlformats.org/officeDocument/2006/relationships" xmlns:p="http://schemas.openxmlformats.org/presentationml/2006/main">
  <p:tag name="MM_SHAPE_TYPE" val="STAMP"/>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MM_SLIDE_TYPE" val="6"/>
</p:tagLst>
</file>

<file path=ppt/tags/tag7.xml><?xml version="1.0" encoding="utf-8"?>
<p:tagLst xmlns:a="http://schemas.openxmlformats.org/drawingml/2006/main" xmlns:r="http://schemas.openxmlformats.org/officeDocument/2006/relationships" xmlns:p="http://schemas.openxmlformats.org/presentationml/2006/main">
  <p:tag name="TBGSECTIONTITLE" val="Y"/>
  <p:tag name="TBGCONTENTTYPE" val="My Content"/>
  <p:tag name="TBGCONTENTSOURCE" val="C:\Documents and Settings\riversod\Application Data\Microsoft\PowerPoint\tbgPPTLibrary\PersonalContent.ppt"/>
  <p:tag name="TBGCONTENTSOURCEINDEX" val="1"/>
  <p:tag name="TBGCONTENTUNGROUP" val="False"/>
  <p:tag name="TBGCONTENTCOLUMNS" val="1"/>
  <p:tag name="TBGCONTENTPREVIEWPIC" val="C:\Documents and Settings\All Users\Application Data\BXP\Volumes\Preview\1006192248_riversod_4861.jpg"/>
  <p:tag name="TBGORIGWIDTH" val="516.75"/>
  <p:tag name="TBGORIGHEIGHT" val="15.12504"/>
  <p:tag name="TBGORIGTOP" val="21.25"/>
  <p:tag name="TBGORIGLEFT" val="23"/>
  <p:tag name="TBGCNTSOURCE_FULL_NAME" val="C:\ProgramData\Blackstone\Templates\PowerPoint\BXP-A\App Files\Core Objs.pptx"/>
  <p:tag name="TBGCNTSLIDE_ID" val="1"/>
  <p:tag name="TBGCNTSHAPE_NAME" val="Section Title"/>
  <p:tag name="TBGREFRESHABLE" val="Y"/>
  <p:tag name="TBGCONTENTNAME" val="Section Title"/>
  <p:tag name="MM_SHAPE_TYPE" val="SECTION"/>
</p:tagLst>
</file>

<file path=ppt/tags/tag8.xml><?xml version="1.0" encoding="utf-8"?>
<p:tagLst xmlns:a="http://schemas.openxmlformats.org/drawingml/2006/main" xmlns:r="http://schemas.openxmlformats.org/officeDocument/2006/relationships" xmlns:p="http://schemas.openxmlformats.org/presentationml/2006/main">
  <p:tag name="MM_SHAPE_TYPE" val="STAMP"/>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ielāgots noformējums">
  <a:themeElements>
    <a:clrScheme name="Luminor">
      <a:dk1>
        <a:srgbClr val="63003D"/>
      </a:dk1>
      <a:lt1>
        <a:srgbClr val="FFFFFF"/>
      </a:lt1>
      <a:dk2>
        <a:srgbClr val="F06B94"/>
      </a:dk2>
      <a:lt2>
        <a:srgbClr val="E4E2DC"/>
      </a:lt2>
      <a:accent1>
        <a:srgbClr val="63003D"/>
      </a:accent1>
      <a:accent2>
        <a:srgbClr val="F06B94"/>
      </a:accent2>
      <a:accent3>
        <a:srgbClr val="D1A9AD"/>
      </a:accent3>
      <a:accent4>
        <a:srgbClr val="E4E2DC"/>
      </a:accent4>
      <a:accent5>
        <a:srgbClr val="6EAAD2"/>
      </a:accent5>
      <a:accent6>
        <a:srgbClr val="D1A9AD"/>
      </a:accent6>
      <a:hlink>
        <a:srgbClr val="1B2A23"/>
      </a:hlink>
      <a:folHlink>
        <a:srgbClr val="758B59"/>
      </a:folHlink>
    </a:clrScheme>
    <a:fontScheme name="Pielāgots 1">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r_template _29_09" id="{01CA8815-5BDC-4E4F-A41C-FA13B7083963}" vid="{DE720A09-1A0B-4B59-9E6F-722FF2744F3E}"/>
    </a:ext>
  </a:extLst>
</a:theme>
</file>

<file path=ppt/theme/theme2.xml><?xml version="1.0" encoding="utf-8"?>
<a:theme xmlns:a="http://schemas.openxmlformats.org/drawingml/2006/main" name="1_Pielāgots noformējums">
  <a:themeElements>
    <a:clrScheme name="Luminor">
      <a:dk1>
        <a:srgbClr val="63003D"/>
      </a:dk1>
      <a:lt1>
        <a:srgbClr val="FFFFFF"/>
      </a:lt1>
      <a:dk2>
        <a:srgbClr val="F06B94"/>
      </a:dk2>
      <a:lt2>
        <a:srgbClr val="E4E2DC"/>
      </a:lt2>
      <a:accent1>
        <a:srgbClr val="63003D"/>
      </a:accent1>
      <a:accent2>
        <a:srgbClr val="F06B94"/>
      </a:accent2>
      <a:accent3>
        <a:srgbClr val="D1A9AD"/>
      </a:accent3>
      <a:accent4>
        <a:srgbClr val="E4E2DC"/>
      </a:accent4>
      <a:accent5>
        <a:srgbClr val="6EAAD2"/>
      </a:accent5>
      <a:accent6>
        <a:srgbClr val="D1A9AD"/>
      </a:accent6>
      <a:hlink>
        <a:srgbClr val="1B2A23"/>
      </a:hlink>
      <a:folHlink>
        <a:srgbClr val="758B59"/>
      </a:folHlink>
    </a:clrScheme>
    <a:fontScheme name="Pielāgots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r_template _29_09" id="{01CA8815-5BDC-4E4F-A41C-FA13B7083963}" vid="{6336A000-C8C5-4F51-9E5C-1950318D7545}"/>
    </a:ext>
  </a:extLst>
</a:theme>
</file>

<file path=ppt/theme/theme3.xml><?xml version="1.0" encoding="utf-8"?>
<a:theme xmlns:a="http://schemas.openxmlformats.org/drawingml/2006/main" name="2_Pielāgots noformējums">
  <a:themeElements>
    <a:clrScheme name="Luminor">
      <a:dk1>
        <a:srgbClr val="63003D"/>
      </a:dk1>
      <a:lt1>
        <a:srgbClr val="FFFFFF"/>
      </a:lt1>
      <a:dk2>
        <a:srgbClr val="F06B94"/>
      </a:dk2>
      <a:lt2>
        <a:srgbClr val="E4E2DC"/>
      </a:lt2>
      <a:accent1>
        <a:srgbClr val="63003D"/>
      </a:accent1>
      <a:accent2>
        <a:srgbClr val="F06B94"/>
      </a:accent2>
      <a:accent3>
        <a:srgbClr val="D1A9AD"/>
      </a:accent3>
      <a:accent4>
        <a:srgbClr val="E4E2DC"/>
      </a:accent4>
      <a:accent5>
        <a:srgbClr val="6EAAD2"/>
      </a:accent5>
      <a:accent6>
        <a:srgbClr val="D1A9AD"/>
      </a:accent6>
      <a:hlink>
        <a:srgbClr val="1B2A23"/>
      </a:hlink>
      <a:folHlink>
        <a:srgbClr val="758B59"/>
      </a:folHlink>
    </a:clrScheme>
    <a:fontScheme name="Pielāgots 1">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r_template _29_09" id="{01CA8815-5BDC-4E4F-A41C-FA13B7083963}" vid="{DE720A09-1A0B-4B59-9E6F-722FF2744F3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a423d0b-227d-433d-8431-c6f3553321a1">
      <UserInfo>
        <DisplayName>Docienė, Jurgita</DisplayName>
        <AccountId>543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96ACA39C4CC64DA0349CFF46EA9B6F" ma:contentTypeVersion="11" ma:contentTypeDescription="Create a new document." ma:contentTypeScope="" ma:versionID="924e02193546ddd3f73c4546986828d7">
  <xsd:schema xmlns:xsd="http://www.w3.org/2001/XMLSchema" xmlns:xs="http://www.w3.org/2001/XMLSchema" xmlns:p="http://schemas.microsoft.com/office/2006/metadata/properties" xmlns:ns2="b1c553a9-a264-4116-8431-6a0ebd29b495" xmlns:ns3="aa423d0b-227d-433d-8431-c6f3553321a1" targetNamespace="http://schemas.microsoft.com/office/2006/metadata/properties" ma:root="true" ma:fieldsID="5c25fe4b3fc9cdcd06c34a71ee73890d" ns2:_="" ns3:_="">
    <xsd:import namespace="b1c553a9-a264-4116-8431-6a0ebd29b495"/>
    <xsd:import namespace="aa423d0b-227d-433d-8431-c6f3553321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53a9-a264-4116-8431-6a0ebd29b4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23d0b-227d-433d-8431-c6f3553321a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C4F30B-70D2-49A1-82B3-B93F39798917}">
  <ds:schemaRefs>
    <ds:schemaRef ds:uri="http://schemas.microsoft.com/sharepoint/v3/contenttype/forms"/>
  </ds:schemaRefs>
</ds:datastoreItem>
</file>

<file path=customXml/itemProps2.xml><?xml version="1.0" encoding="utf-8"?>
<ds:datastoreItem xmlns:ds="http://schemas.openxmlformats.org/officeDocument/2006/customXml" ds:itemID="{4E99C0F5-499F-4C68-85A5-D2B6B0D817E2}">
  <ds:schemaRefs>
    <ds:schemaRef ds:uri="http://purl.org/dc/terms/"/>
    <ds:schemaRef ds:uri="http://schemas.microsoft.com/office/2006/documentManagement/types"/>
    <ds:schemaRef ds:uri="aa423d0b-227d-433d-8431-c6f3553321a1"/>
    <ds:schemaRef ds:uri="http://purl.org/dc/dcmitype/"/>
    <ds:schemaRef ds:uri="b1c553a9-a264-4116-8431-6a0ebd29b495"/>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26102C62-0A50-4993-B074-9A32C3BE8F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553a9-a264-4116-8431-6a0ebd29b495"/>
    <ds:schemaRef ds:uri="aa423d0b-227d-433d-8431-c6f355332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1085</TotalTime>
  <Words>15160</Words>
  <Application>Microsoft Office PowerPoint</Application>
  <PresentationFormat>Widescreen</PresentationFormat>
  <Paragraphs>1331</Paragraphs>
  <Slides>53</Slides>
  <Notes>14</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53</vt:i4>
      </vt:variant>
    </vt:vector>
  </HeadingPairs>
  <TitlesOfParts>
    <vt:vector size="70" baseType="lpstr">
      <vt:lpstr>Arial</vt:lpstr>
      <vt:lpstr>Calibri</vt:lpstr>
      <vt:lpstr>Calibri (Body)</vt:lpstr>
      <vt:lpstr>Calibri Light</vt:lpstr>
      <vt:lpstr>Cambria</vt:lpstr>
      <vt:lpstr>Georgia</vt:lpstr>
      <vt:lpstr>Leelawadee UI</vt:lpstr>
      <vt:lpstr>Museo 100</vt:lpstr>
      <vt:lpstr>Museo Sans 300</vt:lpstr>
      <vt:lpstr>Wingdings</vt:lpstr>
      <vt:lpstr>Pielāgots noformējums</vt:lpstr>
      <vt:lpstr>1_Pielāgots noformējums</vt:lpstr>
      <vt:lpstr>2_Pielāgots noformējums</vt:lpstr>
      <vt:lpstr>Office Theme</vt:lpstr>
      <vt:lpstr>1_Office Theme</vt:lpstr>
      <vt:lpstr>Custom Design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Kalmus, Silver</dc:creator>
  <cp:lastModifiedBy>Mockutė, Monika</cp:lastModifiedBy>
  <cp:revision>393</cp:revision>
  <dcterms:created xsi:type="dcterms:W3CDTF">2020-07-27T09:38:33Z</dcterms:created>
  <dcterms:modified xsi:type="dcterms:W3CDTF">2020-10-21T14:34:57Z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0x0101002896ACA39C4CC64DA0349CFF46EA9B6F</vt:lpwstr>
  </property>
</Properties>
</file>